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8" r:id="rId4"/>
    <p:sldMasterId id="2147483950" r:id="rId5"/>
    <p:sldMasterId id="2147483957" r:id="rId6"/>
    <p:sldMasterId id="2147483970" r:id="rId7"/>
  </p:sldMasterIdLst>
  <p:notesMasterIdLst>
    <p:notesMasterId r:id="rId80"/>
  </p:notesMasterIdLst>
  <p:handoutMasterIdLst>
    <p:handoutMasterId r:id="rId81"/>
  </p:handoutMasterIdLst>
  <p:sldIdLst>
    <p:sldId id="995" r:id="rId8"/>
    <p:sldId id="296" r:id="rId9"/>
    <p:sldId id="996" r:id="rId10"/>
    <p:sldId id="346" r:id="rId11"/>
    <p:sldId id="262" r:id="rId12"/>
    <p:sldId id="297" r:id="rId13"/>
    <p:sldId id="347" r:id="rId14"/>
    <p:sldId id="997" r:id="rId15"/>
    <p:sldId id="420" r:id="rId16"/>
    <p:sldId id="421" r:id="rId17"/>
    <p:sldId id="264" r:id="rId18"/>
    <p:sldId id="289" r:id="rId19"/>
    <p:sldId id="348" r:id="rId20"/>
    <p:sldId id="349" r:id="rId21"/>
    <p:sldId id="351" r:id="rId22"/>
    <p:sldId id="352" r:id="rId23"/>
    <p:sldId id="354" r:id="rId24"/>
    <p:sldId id="356" r:id="rId25"/>
    <p:sldId id="423" r:id="rId26"/>
    <p:sldId id="431" r:id="rId27"/>
    <p:sldId id="424" r:id="rId28"/>
    <p:sldId id="1126" r:id="rId29"/>
    <p:sldId id="428" r:id="rId30"/>
    <p:sldId id="429" r:id="rId31"/>
    <p:sldId id="430" r:id="rId32"/>
    <p:sldId id="369" r:id="rId33"/>
    <p:sldId id="371" r:id="rId34"/>
    <p:sldId id="432" r:id="rId35"/>
    <p:sldId id="375" r:id="rId36"/>
    <p:sldId id="1121" r:id="rId37"/>
    <p:sldId id="376" r:id="rId38"/>
    <p:sldId id="377" r:id="rId39"/>
    <p:sldId id="434" r:id="rId40"/>
    <p:sldId id="435" r:id="rId41"/>
    <p:sldId id="382" r:id="rId42"/>
    <p:sldId id="387" r:id="rId43"/>
    <p:sldId id="1119" r:id="rId44"/>
    <p:sldId id="1120" r:id="rId45"/>
    <p:sldId id="384" r:id="rId46"/>
    <p:sldId id="390" r:id="rId47"/>
    <p:sldId id="392" r:id="rId48"/>
    <p:sldId id="1122" r:id="rId49"/>
    <p:sldId id="393" r:id="rId50"/>
    <p:sldId id="437" r:id="rId51"/>
    <p:sldId id="394" r:id="rId52"/>
    <p:sldId id="395" r:id="rId53"/>
    <p:sldId id="438" r:id="rId54"/>
    <p:sldId id="396" r:id="rId55"/>
    <p:sldId id="397" r:id="rId56"/>
    <p:sldId id="398" r:id="rId57"/>
    <p:sldId id="399" r:id="rId58"/>
    <p:sldId id="400" r:id="rId59"/>
    <p:sldId id="401" r:id="rId60"/>
    <p:sldId id="402" r:id="rId61"/>
    <p:sldId id="403" r:id="rId62"/>
    <p:sldId id="404" r:id="rId63"/>
    <p:sldId id="405" r:id="rId64"/>
    <p:sldId id="406" r:id="rId65"/>
    <p:sldId id="407" r:id="rId66"/>
    <p:sldId id="408" r:id="rId67"/>
    <p:sldId id="409" r:id="rId68"/>
    <p:sldId id="410" r:id="rId69"/>
    <p:sldId id="411" r:id="rId70"/>
    <p:sldId id="412" r:id="rId71"/>
    <p:sldId id="439" r:id="rId72"/>
    <p:sldId id="413" r:id="rId73"/>
    <p:sldId id="1123" r:id="rId74"/>
    <p:sldId id="416" r:id="rId75"/>
    <p:sldId id="440" r:id="rId76"/>
    <p:sldId id="1125" r:id="rId77"/>
    <p:sldId id="993" r:id="rId78"/>
    <p:sldId id="419" r:id="rId79"/>
  </p:sldIdLst>
  <p:sldSz cx="12225338" cy="6858000"/>
  <p:notesSz cx="7023100" cy="9309100"/>
  <p:defaultTextStyle>
    <a:defPPr>
      <a:defRPr lang="en-GB"/>
    </a:defPPr>
    <a:lvl1pPr algn="l" rtl="0" fontAlgn="base">
      <a:spcBef>
        <a:spcPct val="0"/>
      </a:spcBef>
      <a:spcAft>
        <a:spcPct val="0"/>
      </a:spcAft>
      <a:defRPr kern="1200">
        <a:solidFill>
          <a:schemeClr val="tx1"/>
        </a:solidFill>
        <a:latin typeface="Verdana" pitchFamily="34" charset="0"/>
        <a:ea typeface="+mn-ea"/>
        <a:cs typeface="+mn-cs"/>
      </a:defRPr>
    </a:lvl1pPr>
    <a:lvl2pPr marL="610636" algn="l" rtl="0" fontAlgn="base">
      <a:spcBef>
        <a:spcPct val="0"/>
      </a:spcBef>
      <a:spcAft>
        <a:spcPct val="0"/>
      </a:spcAft>
      <a:defRPr kern="1200">
        <a:solidFill>
          <a:schemeClr val="tx1"/>
        </a:solidFill>
        <a:latin typeface="Verdana" pitchFamily="34" charset="0"/>
        <a:ea typeface="+mn-ea"/>
        <a:cs typeface="+mn-cs"/>
      </a:defRPr>
    </a:lvl2pPr>
    <a:lvl3pPr marL="1221273" algn="l" rtl="0" fontAlgn="base">
      <a:spcBef>
        <a:spcPct val="0"/>
      </a:spcBef>
      <a:spcAft>
        <a:spcPct val="0"/>
      </a:spcAft>
      <a:defRPr kern="1200">
        <a:solidFill>
          <a:schemeClr val="tx1"/>
        </a:solidFill>
        <a:latin typeface="Verdana" pitchFamily="34" charset="0"/>
        <a:ea typeface="+mn-ea"/>
        <a:cs typeface="+mn-cs"/>
      </a:defRPr>
    </a:lvl3pPr>
    <a:lvl4pPr marL="1831909" algn="l" rtl="0" fontAlgn="base">
      <a:spcBef>
        <a:spcPct val="0"/>
      </a:spcBef>
      <a:spcAft>
        <a:spcPct val="0"/>
      </a:spcAft>
      <a:defRPr kern="1200">
        <a:solidFill>
          <a:schemeClr val="tx1"/>
        </a:solidFill>
        <a:latin typeface="Verdana" pitchFamily="34" charset="0"/>
        <a:ea typeface="+mn-ea"/>
        <a:cs typeface="+mn-cs"/>
      </a:defRPr>
    </a:lvl4pPr>
    <a:lvl5pPr marL="2442545" algn="l" rtl="0" fontAlgn="base">
      <a:spcBef>
        <a:spcPct val="0"/>
      </a:spcBef>
      <a:spcAft>
        <a:spcPct val="0"/>
      </a:spcAft>
      <a:defRPr kern="1200">
        <a:solidFill>
          <a:schemeClr val="tx1"/>
        </a:solidFill>
        <a:latin typeface="Verdana" pitchFamily="34" charset="0"/>
        <a:ea typeface="+mn-ea"/>
        <a:cs typeface="+mn-cs"/>
      </a:defRPr>
    </a:lvl5pPr>
    <a:lvl6pPr marL="3053182" algn="l" defTabSz="1221273" rtl="0" eaLnBrk="1" latinLnBrk="0" hangingPunct="1">
      <a:defRPr kern="1200">
        <a:solidFill>
          <a:schemeClr val="tx1"/>
        </a:solidFill>
        <a:latin typeface="Verdana" pitchFamily="34" charset="0"/>
        <a:ea typeface="+mn-ea"/>
        <a:cs typeface="+mn-cs"/>
      </a:defRPr>
    </a:lvl6pPr>
    <a:lvl7pPr marL="3663818" algn="l" defTabSz="1221273" rtl="0" eaLnBrk="1" latinLnBrk="0" hangingPunct="1">
      <a:defRPr kern="1200">
        <a:solidFill>
          <a:schemeClr val="tx1"/>
        </a:solidFill>
        <a:latin typeface="Verdana" pitchFamily="34" charset="0"/>
        <a:ea typeface="+mn-ea"/>
        <a:cs typeface="+mn-cs"/>
      </a:defRPr>
    </a:lvl7pPr>
    <a:lvl8pPr marL="4274454" algn="l" defTabSz="1221273" rtl="0" eaLnBrk="1" latinLnBrk="0" hangingPunct="1">
      <a:defRPr kern="1200">
        <a:solidFill>
          <a:schemeClr val="tx1"/>
        </a:solidFill>
        <a:latin typeface="Verdana" pitchFamily="34" charset="0"/>
        <a:ea typeface="+mn-ea"/>
        <a:cs typeface="+mn-cs"/>
      </a:defRPr>
    </a:lvl8pPr>
    <a:lvl9pPr marL="4885091" algn="l" defTabSz="1221273"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51" userDrawn="1">
          <p15:clr>
            <a:srgbClr val="A4A3A4"/>
          </p15:clr>
        </p15:guide>
      </p15:sldGuideLst>
    </p:ext>
    <p:ext uri="{2D200454-40CA-4A62-9FC3-DE9A4176ACB9}">
      <p15:notesGuideLst xmlns:p15="http://schemas.microsoft.com/office/powerpoint/2012/main">
        <p15:guide id="1" orient="horz" pos="2932">
          <p15:clr>
            <a:srgbClr val="A4A3A4"/>
          </p15:clr>
        </p15:guide>
        <p15:guide id="2" pos="2212">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748102A-2DE4-063B-BF49-3D3B2B0DC8D5}" name="Arya Parikh" initials="AP" userId="S::Arya.Parikh@esa.int::d2f96e9d-e56f-4fc0-9ce0-66d665d97d8d" providerId="AD"/>
  <p188:author id="{07A4F639-4831-7AAD-45C0-39624DEE56E6}" name="Arya Parikh" initials="AP" userId="S::arya.parikh@esa.int::d2f96e9d-e56f-4fc0-9ce0-66d665d97d8d" providerId="AD"/>
</p188:authorLst>
</file>

<file path=ppt/presProps.xml><?xml version="1.0" encoding="utf-8"?>
<p:presentationPr xmlns:a="http://schemas.openxmlformats.org/drawingml/2006/main" xmlns:r="http://schemas.openxmlformats.org/officeDocument/2006/relationships" xmlns:p="http://schemas.openxmlformats.org/presentationml/2006/main">
  <p:prnPr clrMode="bw" scaleToFitPaper="1"/>
  <p:clrMru>
    <a:srgbClr val="8197A6"/>
    <a:srgbClr val="F1666A"/>
    <a:srgbClr val="D9D9D9"/>
    <a:srgbClr val="053249"/>
    <a:srgbClr val="003249"/>
    <a:srgbClr val="335E6F"/>
    <a:srgbClr val="006196"/>
    <a:srgbClr val="6DCFF6"/>
    <a:srgbClr val="FFCC4E"/>
    <a:srgbClr val="76C8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24B7FF-EA38-8240-AFDC-0E7F18654DA5}" v="2" dt="2025-10-06T11:44:38.02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81" autoAdjust="0"/>
    <p:restoredTop sz="80691" autoAdjust="0"/>
  </p:normalViewPr>
  <p:slideViewPr>
    <p:cSldViewPr snapToGrid="0">
      <p:cViewPr varScale="1">
        <p:scale>
          <a:sx n="117" d="100"/>
          <a:sy n="117" d="100"/>
        </p:scale>
        <p:origin x="432" y="192"/>
      </p:cViewPr>
      <p:guideLst>
        <p:guide orient="horz" pos="2160"/>
        <p:guide pos="385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50" d="100"/>
          <a:sy n="50" d="100"/>
        </p:scale>
        <p:origin x="-2659" y="-67"/>
      </p:cViewPr>
      <p:guideLst>
        <p:guide orient="horz" pos="2932"/>
        <p:guide pos="2212"/>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slide" Target="slides/slide56.xml"/><Relationship Id="rId68" Type="http://schemas.openxmlformats.org/officeDocument/2006/relationships/slide" Target="slides/slide61.xml"/><Relationship Id="rId84" Type="http://schemas.openxmlformats.org/officeDocument/2006/relationships/theme" Target="theme/theme1.xml"/><Relationship Id="rId16" Type="http://schemas.openxmlformats.org/officeDocument/2006/relationships/slide" Target="slides/slide9.xml"/><Relationship Id="rId11" Type="http://schemas.openxmlformats.org/officeDocument/2006/relationships/slide" Target="slides/slide4.xml"/><Relationship Id="rId32" Type="http://schemas.openxmlformats.org/officeDocument/2006/relationships/slide" Target="slides/slide25.xml"/><Relationship Id="rId37" Type="http://schemas.openxmlformats.org/officeDocument/2006/relationships/slide" Target="slides/slide30.xml"/><Relationship Id="rId53" Type="http://schemas.openxmlformats.org/officeDocument/2006/relationships/slide" Target="slides/slide46.xml"/><Relationship Id="rId58" Type="http://schemas.openxmlformats.org/officeDocument/2006/relationships/slide" Target="slides/slide51.xml"/><Relationship Id="rId74" Type="http://schemas.openxmlformats.org/officeDocument/2006/relationships/slide" Target="slides/slide67.xml"/><Relationship Id="rId79" Type="http://schemas.openxmlformats.org/officeDocument/2006/relationships/slide" Target="slides/slide72.xml"/><Relationship Id="rId5" Type="http://schemas.openxmlformats.org/officeDocument/2006/relationships/slideMaster" Target="slideMasters/slideMaster2.xml"/><Relationship Id="rId19" Type="http://schemas.openxmlformats.org/officeDocument/2006/relationships/slide" Target="slides/slide1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slide" Target="slides/slide57.xml"/><Relationship Id="rId69" Type="http://schemas.openxmlformats.org/officeDocument/2006/relationships/slide" Target="slides/slide62.xml"/><Relationship Id="rId77" Type="http://schemas.openxmlformats.org/officeDocument/2006/relationships/slide" Target="slides/slide70.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slide" Target="slides/slide65.xml"/><Relationship Id="rId80" Type="http://schemas.openxmlformats.org/officeDocument/2006/relationships/notesMaster" Target="notesMasters/notesMaster1.xml"/><Relationship Id="rId85"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slide" Target="slides/slide60.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openxmlformats.org/officeDocument/2006/relationships/slide" Target="slides/slide63.xml"/><Relationship Id="rId75" Type="http://schemas.openxmlformats.org/officeDocument/2006/relationships/slide" Target="slides/slide68.xml"/><Relationship Id="rId83" Type="http://schemas.openxmlformats.org/officeDocument/2006/relationships/viewProps" Target="viewProps.xml"/><Relationship Id="rId88"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slide" Target="slides/slide58.xml"/><Relationship Id="rId73" Type="http://schemas.openxmlformats.org/officeDocument/2006/relationships/slide" Target="slides/slide66.xml"/><Relationship Id="rId78" Type="http://schemas.openxmlformats.org/officeDocument/2006/relationships/slide" Target="slides/slide71.xml"/><Relationship Id="rId81" Type="http://schemas.openxmlformats.org/officeDocument/2006/relationships/handoutMaster" Target="handoutMasters/handoutMaster1.xml"/><Relationship Id="rId86"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6" Type="http://schemas.openxmlformats.org/officeDocument/2006/relationships/slide" Target="slides/slide69.xml"/><Relationship Id="rId7" Type="http://schemas.openxmlformats.org/officeDocument/2006/relationships/slideMaster" Target="slideMasters/slideMaster4.xml"/><Relationship Id="rId71" Type="http://schemas.openxmlformats.org/officeDocument/2006/relationships/slide" Target="slides/slide64.xml"/><Relationship Id="rId2" Type="http://schemas.openxmlformats.org/officeDocument/2006/relationships/customXml" Target="../customXml/item2.xml"/><Relationship Id="rId29" Type="http://schemas.openxmlformats.org/officeDocument/2006/relationships/slide" Target="slides/slide22.xml"/><Relationship Id="rId24" Type="http://schemas.openxmlformats.org/officeDocument/2006/relationships/slide" Target="slides/slide17.xml"/><Relationship Id="rId40" Type="http://schemas.openxmlformats.org/officeDocument/2006/relationships/slide" Target="slides/slide33.xml"/><Relationship Id="rId45" Type="http://schemas.openxmlformats.org/officeDocument/2006/relationships/slide" Target="slides/slide38.xml"/><Relationship Id="rId66" Type="http://schemas.openxmlformats.org/officeDocument/2006/relationships/slide" Target="slides/slide59.xml"/><Relationship Id="rId87" Type="http://schemas.microsoft.com/office/2015/10/relationships/revisionInfo" Target="revisionInfo.xml"/><Relationship Id="rId61" Type="http://schemas.openxmlformats.org/officeDocument/2006/relationships/slide" Target="slides/slide54.xml"/><Relationship Id="rId8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rya Parikh" userId="d2f96e9d-e56f-4fc0-9ce0-66d665d97d8d" providerId="ADAL" clId="{F4F12899-26B9-4769-B924-8ED322AABB60}"/>
    <pc:docChg chg="undo custSel delSld modSld sldOrd">
      <pc:chgData name="Arya Parikh" userId="d2f96e9d-e56f-4fc0-9ce0-66d665d97d8d" providerId="ADAL" clId="{F4F12899-26B9-4769-B924-8ED322AABB60}" dt="2025-03-19T16:20:06.996" v="693"/>
      <pc:docMkLst>
        <pc:docMk/>
      </pc:docMkLst>
      <pc:sldChg chg="modSp mod">
        <pc:chgData name="Arya Parikh" userId="d2f96e9d-e56f-4fc0-9ce0-66d665d97d8d" providerId="ADAL" clId="{F4F12899-26B9-4769-B924-8ED322AABB60}" dt="2025-03-19T13:03:40.224" v="5" actId="20577"/>
        <pc:sldMkLst>
          <pc:docMk/>
          <pc:sldMk cId="415912144" sldId="289"/>
        </pc:sldMkLst>
      </pc:sldChg>
      <pc:sldChg chg="modSp mod">
        <pc:chgData name="Arya Parikh" userId="d2f96e9d-e56f-4fc0-9ce0-66d665d97d8d" providerId="ADAL" clId="{F4F12899-26B9-4769-B924-8ED322AABB60}" dt="2025-03-19T13:03:32.896" v="0" actId="20577"/>
        <pc:sldMkLst>
          <pc:docMk/>
          <pc:sldMk cId="647612174" sldId="349"/>
        </pc:sldMkLst>
      </pc:sldChg>
      <pc:sldChg chg="modSp mod modCm">
        <pc:chgData name="Arya Parikh" userId="d2f96e9d-e56f-4fc0-9ce0-66d665d97d8d" providerId="ADAL" clId="{F4F12899-26B9-4769-B924-8ED322AABB60}" dt="2025-03-19T13:24:26.186" v="14" actId="20577"/>
        <pc:sldMkLst>
          <pc:docMk/>
          <pc:sldMk cId="3229208854" sldId="384"/>
        </pc:sldMkLst>
        <pc:extLst>
          <p:ext xmlns:p="http://schemas.openxmlformats.org/presentationml/2006/main" uri="{D6D511B9-2390-475A-947B-AFAB55BFBCF1}">
            <pc226:cmChg xmlns:pc226="http://schemas.microsoft.com/office/powerpoint/2022/06/main/command" chg="mod">
              <pc226:chgData name="Arya Parikh" userId="d2f96e9d-e56f-4fc0-9ce0-66d665d97d8d" providerId="ADAL" clId="{F4F12899-26B9-4769-B924-8ED322AABB60}" dt="2025-03-19T13:24:17.748" v="13" actId="20577"/>
              <pc2:cmMkLst xmlns:pc2="http://schemas.microsoft.com/office/powerpoint/2019/9/main/command">
                <pc:docMk/>
                <pc:sldMk cId="3229208854" sldId="384"/>
                <pc2:cmMk id="{48D22195-D076-4354-8365-876AEDACA10E}"/>
              </pc2:cmMkLst>
            </pc226:cmChg>
          </p:ext>
        </pc:extLst>
      </pc:sldChg>
      <pc:sldChg chg="modSp mod">
        <pc:chgData name="Arya Parikh" userId="d2f96e9d-e56f-4fc0-9ce0-66d665d97d8d" providerId="ADAL" clId="{F4F12899-26B9-4769-B924-8ED322AABB60}" dt="2025-03-19T13:24:06.716" v="11" actId="20577"/>
        <pc:sldMkLst>
          <pc:docMk/>
          <pc:sldMk cId="1235569371" sldId="387"/>
        </pc:sldMkLst>
      </pc:sldChg>
      <pc:sldChg chg="modSp mod">
        <pc:chgData name="Arya Parikh" userId="d2f96e9d-e56f-4fc0-9ce0-66d665d97d8d" providerId="ADAL" clId="{F4F12899-26B9-4769-B924-8ED322AABB60}" dt="2025-03-19T13:24:40.348" v="19" actId="20577"/>
        <pc:sldMkLst>
          <pc:docMk/>
          <pc:sldMk cId="2748550580" sldId="390"/>
        </pc:sldMkLst>
      </pc:sldChg>
      <pc:sldChg chg="modSp mod">
        <pc:chgData name="Arya Parikh" userId="d2f96e9d-e56f-4fc0-9ce0-66d665d97d8d" providerId="ADAL" clId="{F4F12899-26B9-4769-B924-8ED322AABB60}" dt="2025-03-19T13:27:09.772" v="21" actId="14100"/>
        <pc:sldMkLst>
          <pc:docMk/>
          <pc:sldMk cId="2930978353" sldId="402"/>
        </pc:sldMkLst>
      </pc:sldChg>
      <pc:sldChg chg="modSp mod">
        <pc:chgData name="Arya Parikh" userId="d2f96e9d-e56f-4fc0-9ce0-66d665d97d8d" providerId="ADAL" clId="{F4F12899-26B9-4769-B924-8ED322AABB60}" dt="2025-03-19T13:31:29.521" v="26" actId="20577"/>
        <pc:sldMkLst>
          <pc:docMk/>
          <pc:sldMk cId="288983277" sldId="419"/>
        </pc:sldMkLst>
      </pc:sldChg>
      <pc:sldChg chg="modSp mod">
        <pc:chgData name="Arya Parikh" userId="d2f96e9d-e56f-4fc0-9ce0-66d665d97d8d" providerId="ADAL" clId="{F4F12899-26B9-4769-B924-8ED322AABB60}" dt="2025-03-19T16:15:56.017" v="632" actId="113"/>
        <pc:sldMkLst>
          <pc:docMk/>
          <pc:sldMk cId="2478788310" sldId="420"/>
        </pc:sldMkLst>
      </pc:sldChg>
      <pc:sldChg chg="del">
        <pc:chgData name="Arya Parikh" userId="d2f96e9d-e56f-4fc0-9ce0-66d665d97d8d" providerId="ADAL" clId="{F4F12899-26B9-4769-B924-8ED322AABB60}" dt="2025-03-19T13:23:41.207" v="6" actId="2696"/>
        <pc:sldMkLst>
          <pc:docMk/>
          <pc:sldMk cId="1979665782" sldId="436"/>
        </pc:sldMkLst>
      </pc:sldChg>
      <pc:sldChg chg="addSp delSp modSp mod ord">
        <pc:chgData name="Arya Parikh" userId="d2f96e9d-e56f-4fc0-9ce0-66d665d97d8d" providerId="ADAL" clId="{F4F12899-26B9-4769-B924-8ED322AABB60}" dt="2025-03-19T16:20:06.996" v="693"/>
        <pc:sldMkLst>
          <pc:docMk/>
          <pc:sldMk cId="3830593123" sldId="971"/>
        </pc:sldMkLst>
      </pc:sldChg>
      <pc:sldChg chg="del">
        <pc:chgData name="Arya Parikh" userId="d2f96e9d-e56f-4fc0-9ce0-66d665d97d8d" providerId="ADAL" clId="{F4F12899-26B9-4769-B924-8ED322AABB60}" dt="2025-03-19T13:31:23.219" v="24" actId="47"/>
        <pc:sldMkLst>
          <pc:docMk/>
          <pc:sldMk cId="592830127" sldId="994"/>
        </pc:sldMkLst>
      </pc:sldChg>
      <pc:sldChg chg="modSp mod">
        <pc:chgData name="Arya Parikh" userId="d2f96e9d-e56f-4fc0-9ce0-66d665d97d8d" providerId="ADAL" clId="{F4F12899-26B9-4769-B924-8ED322AABB60}" dt="2025-03-19T13:23:52.479" v="9" actId="20577"/>
        <pc:sldMkLst>
          <pc:docMk/>
          <pc:sldMk cId="1300548453" sldId="1121"/>
        </pc:sldMkLst>
      </pc:sldChg>
      <pc:sldChg chg="modSp mod">
        <pc:chgData name="Arya Parikh" userId="d2f96e9d-e56f-4fc0-9ce0-66d665d97d8d" providerId="ADAL" clId="{F4F12899-26B9-4769-B924-8ED322AABB60}" dt="2025-03-19T13:30:26.933" v="23" actId="20577"/>
        <pc:sldMkLst>
          <pc:docMk/>
          <pc:sldMk cId="908782184" sldId="1123"/>
        </pc:sldMkLst>
      </pc:sldChg>
    </pc:docChg>
  </pc:docChgLst>
  <pc:docChgLst>
    <pc:chgData name="Arya Parikh" userId="S::arya.parikh@esa.int::d2f96e9d-e56f-4fc0-9ce0-66d665d97d8d" providerId="AD" clId="Web-{BA940811-BC0B-EF66-F51B-184BF8C43F42}"/>
    <pc:docChg chg="delSld">
      <pc:chgData name="Arya Parikh" userId="S::arya.parikh@esa.int::d2f96e9d-e56f-4fc0-9ce0-66d665d97d8d" providerId="AD" clId="Web-{BA940811-BC0B-EF66-F51B-184BF8C43F42}" dt="2025-04-02T07:56:59.095" v="0"/>
      <pc:docMkLst>
        <pc:docMk/>
      </pc:docMkLst>
      <pc:sldChg chg="del">
        <pc:chgData name="Arya Parikh" userId="S::arya.parikh@esa.int::d2f96e9d-e56f-4fc0-9ce0-66d665d97d8d" providerId="AD" clId="Web-{BA940811-BC0B-EF66-F51B-184BF8C43F42}" dt="2025-04-02T07:56:59.095" v="0"/>
        <pc:sldMkLst>
          <pc:docMk/>
          <pc:sldMk cId="3830593123" sldId="971"/>
        </pc:sldMkLst>
      </pc:sldChg>
    </pc:docChg>
  </pc:docChgLst>
  <pc:docChgLst>
    <pc:chgData name="Maria Dasi Espuig" userId="0a2b5d63-695a-4d0b-8906-6432697c5564" providerId="ADAL" clId="{D04ADBB4-FEE4-4156-A9A3-9A35E869C39A}"/>
    <pc:docChg chg="undo custSel modSld">
      <pc:chgData name="Maria Dasi Espuig" userId="0a2b5d63-695a-4d0b-8906-6432697c5564" providerId="ADAL" clId="{D04ADBB4-FEE4-4156-A9A3-9A35E869C39A}" dt="2025-10-03T11:27:25.574" v="1164" actId="20577"/>
      <pc:docMkLst>
        <pc:docMk/>
      </pc:docMkLst>
      <pc:sldChg chg="modSp mod">
        <pc:chgData name="Maria Dasi Espuig" userId="0a2b5d63-695a-4d0b-8906-6432697c5564" providerId="ADAL" clId="{D04ADBB4-FEE4-4156-A9A3-9A35E869C39A}" dt="2025-10-03T08:02:57.348" v="16" actId="20577"/>
        <pc:sldMkLst>
          <pc:docMk/>
          <pc:sldMk cId="415912144" sldId="289"/>
        </pc:sldMkLst>
        <pc:spChg chg="mod">
          <ac:chgData name="Maria Dasi Espuig" userId="0a2b5d63-695a-4d0b-8906-6432697c5564" providerId="ADAL" clId="{D04ADBB4-FEE4-4156-A9A3-9A35E869C39A}" dt="2025-10-03T08:02:57.348" v="16" actId="20577"/>
          <ac:spMkLst>
            <pc:docMk/>
            <pc:sldMk cId="415912144" sldId="289"/>
            <ac:spMk id="6" creationId="{8EC819FE-71DD-4432-ACCA-09AB45CF9924}"/>
          </ac:spMkLst>
        </pc:spChg>
      </pc:sldChg>
      <pc:sldChg chg="modSp mod">
        <pc:chgData name="Maria Dasi Espuig" userId="0a2b5d63-695a-4d0b-8906-6432697c5564" providerId="ADAL" clId="{D04ADBB4-FEE4-4156-A9A3-9A35E869C39A}" dt="2025-10-03T08:00:37.312" v="0" actId="20577"/>
        <pc:sldMkLst>
          <pc:docMk/>
          <pc:sldMk cId="2071176402" sldId="297"/>
        </pc:sldMkLst>
        <pc:spChg chg="mod">
          <ac:chgData name="Maria Dasi Espuig" userId="0a2b5d63-695a-4d0b-8906-6432697c5564" providerId="ADAL" clId="{D04ADBB4-FEE4-4156-A9A3-9A35E869C39A}" dt="2025-10-03T08:00:37.312" v="0" actId="20577"/>
          <ac:spMkLst>
            <pc:docMk/>
            <pc:sldMk cId="2071176402" sldId="297"/>
            <ac:spMk id="6" creationId="{8EC819FE-71DD-4432-ACCA-09AB45CF9924}"/>
          </ac:spMkLst>
        </pc:spChg>
      </pc:sldChg>
      <pc:sldChg chg="modNotesTx">
        <pc:chgData name="Maria Dasi Espuig" userId="0a2b5d63-695a-4d0b-8906-6432697c5564" providerId="ADAL" clId="{D04ADBB4-FEE4-4156-A9A3-9A35E869C39A}" dt="2025-10-03T09:25:14.374" v="905" actId="114"/>
        <pc:sldMkLst>
          <pc:docMk/>
          <pc:sldMk cId="85003927" sldId="348"/>
        </pc:sldMkLst>
      </pc:sldChg>
      <pc:sldChg chg="modSp mod modNotesTx">
        <pc:chgData name="Maria Dasi Espuig" userId="0a2b5d63-695a-4d0b-8906-6432697c5564" providerId="ADAL" clId="{D04ADBB4-FEE4-4156-A9A3-9A35E869C39A}" dt="2025-10-03T09:24:55.445" v="864" actId="114"/>
        <pc:sldMkLst>
          <pc:docMk/>
          <pc:sldMk cId="647612174" sldId="349"/>
        </pc:sldMkLst>
        <pc:spChg chg="mod">
          <ac:chgData name="Maria Dasi Espuig" userId="0a2b5d63-695a-4d0b-8906-6432697c5564" providerId="ADAL" clId="{D04ADBB4-FEE4-4156-A9A3-9A35E869C39A}" dt="2025-10-03T08:16:05.964" v="23" actId="20577"/>
          <ac:spMkLst>
            <pc:docMk/>
            <pc:sldMk cId="647612174" sldId="349"/>
            <ac:spMk id="6" creationId="{8EC819FE-71DD-4432-ACCA-09AB45CF9924}"/>
          </ac:spMkLst>
        </pc:spChg>
      </pc:sldChg>
      <pc:sldChg chg="modSp mod modNotesTx">
        <pc:chgData name="Maria Dasi Espuig" userId="0a2b5d63-695a-4d0b-8906-6432697c5564" providerId="ADAL" clId="{D04ADBB4-FEE4-4156-A9A3-9A35E869C39A}" dt="2025-10-03T09:24:35.617" v="838" actId="115"/>
        <pc:sldMkLst>
          <pc:docMk/>
          <pc:sldMk cId="2104951915" sldId="351"/>
        </pc:sldMkLst>
        <pc:spChg chg="mod">
          <ac:chgData name="Maria Dasi Espuig" userId="0a2b5d63-695a-4d0b-8906-6432697c5564" providerId="ADAL" clId="{D04ADBB4-FEE4-4156-A9A3-9A35E869C39A}" dt="2025-10-03T08:20:13.558" v="37" actId="20577"/>
          <ac:spMkLst>
            <pc:docMk/>
            <pc:sldMk cId="2104951915" sldId="351"/>
            <ac:spMk id="6" creationId="{8EC819FE-71DD-4432-ACCA-09AB45CF9924}"/>
          </ac:spMkLst>
        </pc:spChg>
        <pc:spChg chg="mod">
          <ac:chgData name="Maria Dasi Espuig" userId="0a2b5d63-695a-4d0b-8906-6432697c5564" providerId="ADAL" clId="{D04ADBB4-FEE4-4156-A9A3-9A35E869C39A}" dt="2025-10-03T08:20:30.098" v="40" actId="14100"/>
          <ac:spMkLst>
            <pc:docMk/>
            <pc:sldMk cId="2104951915" sldId="351"/>
            <ac:spMk id="8" creationId="{EF1D96A2-350B-B9FA-A766-E0C1D66A35C7}"/>
          </ac:spMkLst>
        </pc:spChg>
        <pc:grpChg chg="mod">
          <ac:chgData name="Maria Dasi Espuig" userId="0a2b5d63-695a-4d0b-8906-6432697c5564" providerId="ADAL" clId="{D04ADBB4-FEE4-4156-A9A3-9A35E869C39A}" dt="2025-10-03T08:20:35.448" v="41" actId="1076"/>
          <ac:grpSpMkLst>
            <pc:docMk/>
            <pc:sldMk cId="2104951915" sldId="351"/>
            <ac:grpSpMk id="3" creationId="{9AACB986-2ED9-9172-F5E9-1EDCA878DA4F}"/>
          </ac:grpSpMkLst>
        </pc:grpChg>
      </pc:sldChg>
      <pc:sldChg chg="modSp mod modNotesTx">
        <pc:chgData name="Maria Dasi Espuig" userId="0a2b5d63-695a-4d0b-8906-6432697c5564" providerId="ADAL" clId="{D04ADBB4-FEE4-4156-A9A3-9A35E869C39A}" dt="2025-10-03T09:24:17.884" v="812" actId="115"/>
        <pc:sldMkLst>
          <pc:docMk/>
          <pc:sldMk cId="2694688519" sldId="354"/>
        </pc:sldMkLst>
        <pc:spChg chg="mod">
          <ac:chgData name="Maria Dasi Espuig" userId="0a2b5d63-695a-4d0b-8906-6432697c5564" providerId="ADAL" clId="{D04ADBB4-FEE4-4156-A9A3-9A35E869C39A}" dt="2025-10-03T08:21:10.228" v="42" actId="207"/>
          <ac:spMkLst>
            <pc:docMk/>
            <pc:sldMk cId="2694688519" sldId="354"/>
            <ac:spMk id="3" creationId="{6C12D940-7C23-4D58-A6AB-814844460BCB}"/>
          </ac:spMkLst>
        </pc:spChg>
      </pc:sldChg>
      <pc:sldChg chg="modSp mod modNotesTx">
        <pc:chgData name="Maria Dasi Espuig" userId="0a2b5d63-695a-4d0b-8906-6432697c5564" providerId="ADAL" clId="{D04ADBB4-FEE4-4156-A9A3-9A35E869C39A}" dt="2025-10-03T08:26:15.723" v="218" actId="113"/>
        <pc:sldMkLst>
          <pc:docMk/>
          <pc:sldMk cId="1940092141" sldId="356"/>
        </pc:sldMkLst>
        <pc:spChg chg="mod">
          <ac:chgData name="Maria Dasi Espuig" userId="0a2b5d63-695a-4d0b-8906-6432697c5564" providerId="ADAL" clId="{D04ADBB4-FEE4-4156-A9A3-9A35E869C39A}" dt="2025-10-03T08:23:36.808" v="175" actId="20577"/>
          <ac:spMkLst>
            <pc:docMk/>
            <pc:sldMk cId="1940092141" sldId="356"/>
            <ac:spMk id="5" creationId="{24D20B69-C444-F87B-3254-51665BE8131C}"/>
          </ac:spMkLst>
        </pc:spChg>
        <pc:spChg chg="mod">
          <ac:chgData name="Maria Dasi Espuig" userId="0a2b5d63-695a-4d0b-8906-6432697c5564" providerId="ADAL" clId="{D04ADBB4-FEE4-4156-A9A3-9A35E869C39A}" dt="2025-10-03T08:26:15.723" v="218" actId="113"/>
          <ac:spMkLst>
            <pc:docMk/>
            <pc:sldMk cId="1940092141" sldId="356"/>
            <ac:spMk id="6" creationId="{8EC819FE-71DD-4432-ACCA-09AB45CF9924}"/>
          </ac:spMkLst>
        </pc:spChg>
      </pc:sldChg>
      <pc:sldChg chg="addSp delSp modSp mod">
        <pc:chgData name="Maria Dasi Espuig" userId="0a2b5d63-695a-4d0b-8906-6432697c5564" providerId="ADAL" clId="{D04ADBB4-FEE4-4156-A9A3-9A35E869C39A}" dt="2025-10-03T09:10:45.137" v="677" actId="14100"/>
        <pc:sldMkLst>
          <pc:docMk/>
          <pc:sldMk cId="3910991286" sldId="369"/>
        </pc:sldMkLst>
        <pc:picChg chg="add mod">
          <ac:chgData name="Maria Dasi Espuig" userId="0a2b5d63-695a-4d0b-8906-6432697c5564" providerId="ADAL" clId="{D04ADBB4-FEE4-4156-A9A3-9A35E869C39A}" dt="2025-10-03T09:10:45.137" v="677" actId="14100"/>
          <ac:picMkLst>
            <pc:docMk/>
            <pc:sldMk cId="3910991286" sldId="369"/>
            <ac:picMk id="17" creationId="{275B12BC-85A8-0F4E-2724-09E91235A623}"/>
          </ac:picMkLst>
        </pc:picChg>
      </pc:sldChg>
      <pc:sldChg chg="modSp mod modNotesTx">
        <pc:chgData name="Maria Dasi Espuig" userId="0a2b5d63-695a-4d0b-8906-6432697c5564" providerId="ADAL" clId="{D04ADBB4-FEE4-4156-A9A3-9A35E869C39A}" dt="2025-10-03T09:21:01.762" v="719" actId="20577"/>
        <pc:sldMkLst>
          <pc:docMk/>
          <pc:sldMk cId="1924247254" sldId="371"/>
        </pc:sldMkLst>
        <pc:spChg chg="mod">
          <ac:chgData name="Maria Dasi Espuig" userId="0a2b5d63-695a-4d0b-8906-6432697c5564" providerId="ADAL" clId="{D04ADBB4-FEE4-4156-A9A3-9A35E869C39A}" dt="2025-10-03T09:21:01.762" v="719" actId="20577"/>
          <ac:spMkLst>
            <pc:docMk/>
            <pc:sldMk cId="1924247254" sldId="371"/>
            <ac:spMk id="4" creationId="{4B49E0AC-984C-FB19-740A-7EE7A43431E0}"/>
          </ac:spMkLst>
        </pc:spChg>
        <pc:spChg chg="mod">
          <ac:chgData name="Maria Dasi Espuig" userId="0a2b5d63-695a-4d0b-8906-6432697c5564" providerId="ADAL" clId="{D04ADBB4-FEE4-4156-A9A3-9A35E869C39A}" dt="2025-10-03T09:18:23.723" v="717" actId="14100"/>
          <ac:spMkLst>
            <pc:docMk/>
            <pc:sldMk cId="1924247254" sldId="371"/>
            <ac:spMk id="6" creationId="{8EC819FE-71DD-4432-ACCA-09AB45CF9924}"/>
          </ac:spMkLst>
        </pc:spChg>
      </pc:sldChg>
      <pc:sldChg chg="modSp mod modNotesTx">
        <pc:chgData name="Maria Dasi Espuig" userId="0a2b5d63-695a-4d0b-8906-6432697c5564" providerId="ADAL" clId="{D04ADBB4-FEE4-4156-A9A3-9A35E869C39A}" dt="2025-10-03T10:28:50.149" v="1050" actId="20577"/>
        <pc:sldMkLst>
          <pc:docMk/>
          <pc:sldMk cId="3005782870" sldId="376"/>
        </pc:sldMkLst>
        <pc:spChg chg="mod">
          <ac:chgData name="Maria Dasi Espuig" userId="0a2b5d63-695a-4d0b-8906-6432697c5564" providerId="ADAL" clId="{D04ADBB4-FEE4-4156-A9A3-9A35E869C39A}" dt="2025-10-03T10:28:50.149" v="1050" actId="20577"/>
          <ac:spMkLst>
            <pc:docMk/>
            <pc:sldMk cId="3005782870" sldId="376"/>
            <ac:spMk id="6" creationId="{8EC819FE-71DD-4432-ACCA-09AB45CF9924}"/>
          </ac:spMkLst>
        </pc:spChg>
      </pc:sldChg>
      <pc:sldChg chg="modNotesTx">
        <pc:chgData name="Maria Dasi Espuig" userId="0a2b5d63-695a-4d0b-8906-6432697c5564" providerId="ADAL" clId="{D04ADBB4-FEE4-4156-A9A3-9A35E869C39A}" dt="2025-10-03T09:27:01.092" v="974" actId="20577"/>
        <pc:sldMkLst>
          <pc:docMk/>
          <pc:sldMk cId="203731691" sldId="377"/>
        </pc:sldMkLst>
      </pc:sldChg>
      <pc:sldChg chg="modNotesTx">
        <pc:chgData name="Maria Dasi Espuig" userId="0a2b5d63-695a-4d0b-8906-6432697c5564" providerId="ADAL" clId="{D04ADBB4-FEE4-4156-A9A3-9A35E869C39A}" dt="2025-10-03T09:33:00.862" v="1041" actId="20577"/>
        <pc:sldMkLst>
          <pc:docMk/>
          <pc:sldMk cId="3229208854" sldId="384"/>
        </pc:sldMkLst>
      </pc:sldChg>
      <pc:sldChg chg="modNotesTx">
        <pc:chgData name="Maria Dasi Espuig" userId="0a2b5d63-695a-4d0b-8906-6432697c5564" providerId="ADAL" clId="{D04ADBB4-FEE4-4156-A9A3-9A35E869C39A}" dt="2025-10-03T09:32:09.202" v="1035" actId="20577"/>
        <pc:sldMkLst>
          <pc:docMk/>
          <pc:sldMk cId="1235569371" sldId="387"/>
        </pc:sldMkLst>
      </pc:sldChg>
      <pc:sldChg chg="modNotesTx">
        <pc:chgData name="Maria Dasi Espuig" userId="0a2b5d63-695a-4d0b-8906-6432697c5564" providerId="ADAL" clId="{D04ADBB4-FEE4-4156-A9A3-9A35E869C39A}" dt="2025-10-03T09:34:13.868" v="1045" actId="20577"/>
        <pc:sldMkLst>
          <pc:docMk/>
          <pc:sldMk cId="2748550580" sldId="390"/>
        </pc:sldMkLst>
      </pc:sldChg>
      <pc:sldChg chg="modSp mod">
        <pc:chgData name="Maria Dasi Espuig" userId="0a2b5d63-695a-4d0b-8906-6432697c5564" providerId="ADAL" clId="{D04ADBB4-FEE4-4156-A9A3-9A35E869C39A}" dt="2025-10-03T10:31:09.720" v="1059" actId="14100"/>
        <pc:sldMkLst>
          <pc:docMk/>
          <pc:sldMk cId="3871784132" sldId="393"/>
        </pc:sldMkLst>
        <pc:spChg chg="mod">
          <ac:chgData name="Maria Dasi Espuig" userId="0a2b5d63-695a-4d0b-8906-6432697c5564" providerId="ADAL" clId="{D04ADBB4-FEE4-4156-A9A3-9A35E869C39A}" dt="2025-10-03T10:31:09.720" v="1059" actId="14100"/>
          <ac:spMkLst>
            <pc:docMk/>
            <pc:sldMk cId="3871784132" sldId="393"/>
            <ac:spMk id="6" creationId="{8EC819FE-71DD-4432-ACCA-09AB45CF9924}"/>
          </ac:spMkLst>
        </pc:spChg>
      </pc:sldChg>
      <pc:sldChg chg="modSp mod">
        <pc:chgData name="Maria Dasi Espuig" userId="0a2b5d63-695a-4d0b-8906-6432697c5564" providerId="ADAL" clId="{D04ADBB4-FEE4-4156-A9A3-9A35E869C39A}" dt="2025-10-03T11:26:17.598" v="1078" actId="20577"/>
        <pc:sldMkLst>
          <pc:docMk/>
          <pc:sldMk cId="3521951888" sldId="416"/>
        </pc:sldMkLst>
        <pc:spChg chg="mod">
          <ac:chgData name="Maria Dasi Espuig" userId="0a2b5d63-695a-4d0b-8906-6432697c5564" providerId="ADAL" clId="{D04ADBB4-FEE4-4156-A9A3-9A35E869C39A}" dt="2025-10-03T11:26:17.598" v="1078" actId="20577"/>
          <ac:spMkLst>
            <pc:docMk/>
            <pc:sldMk cId="3521951888" sldId="416"/>
            <ac:spMk id="6" creationId="{8EC819FE-71DD-4432-ACCA-09AB45CF9924}"/>
          </ac:spMkLst>
        </pc:spChg>
      </pc:sldChg>
      <pc:sldChg chg="modSp mod modNotesTx">
        <pc:chgData name="Maria Dasi Espuig" userId="0a2b5d63-695a-4d0b-8906-6432697c5564" providerId="ADAL" clId="{D04ADBB4-FEE4-4156-A9A3-9A35E869C39A}" dt="2025-10-03T08:25:30.731" v="212" actId="14100"/>
        <pc:sldMkLst>
          <pc:docMk/>
          <pc:sldMk cId="1167957130" sldId="423"/>
        </pc:sldMkLst>
        <pc:spChg chg="mod">
          <ac:chgData name="Maria Dasi Espuig" userId="0a2b5d63-695a-4d0b-8906-6432697c5564" providerId="ADAL" clId="{D04ADBB4-FEE4-4156-A9A3-9A35E869C39A}" dt="2025-10-03T08:25:30.731" v="212" actId="14100"/>
          <ac:spMkLst>
            <pc:docMk/>
            <pc:sldMk cId="1167957130" sldId="423"/>
            <ac:spMk id="6" creationId="{8EC819FE-71DD-4432-ACCA-09AB45CF9924}"/>
          </ac:spMkLst>
        </pc:spChg>
      </pc:sldChg>
      <pc:sldChg chg="addSp modSp mod modNotesTx">
        <pc:chgData name="Maria Dasi Espuig" userId="0a2b5d63-695a-4d0b-8906-6432697c5564" providerId="ADAL" clId="{D04ADBB4-FEE4-4156-A9A3-9A35E869C39A}" dt="2025-10-03T09:23:42.017" v="778" actId="115"/>
        <pc:sldMkLst>
          <pc:docMk/>
          <pc:sldMk cId="4049790483" sldId="424"/>
        </pc:sldMkLst>
        <pc:spChg chg="mod">
          <ac:chgData name="Maria Dasi Espuig" userId="0a2b5d63-695a-4d0b-8906-6432697c5564" providerId="ADAL" clId="{D04ADBB4-FEE4-4156-A9A3-9A35E869C39A}" dt="2025-10-03T08:32:51.488" v="371" actId="14100"/>
          <ac:spMkLst>
            <pc:docMk/>
            <pc:sldMk cId="4049790483" sldId="424"/>
            <ac:spMk id="5" creationId="{767A3D5C-8130-EF0C-2A5C-6CCF0FF62DC6}"/>
          </ac:spMkLst>
        </pc:spChg>
        <pc:spChg chg="mod">
          <ac:chgData name="Maria Dasi Espuig" userId="0a2b5d63-695a-4d0b-8906-6432697c5564" providerId="ADAL" clId="{D04ADBB4-FEE4-4156-A9A3-9A35E869C39A}" dt="2025-10-03T08:32:12.335" v="363" actId="948"/>
          <ac:spMkLst>
            <pc:docMk/>
            <pc:sldMk cId="4049790483" sldId="424"/>
            <ac:spMk id="6" creationId="{8EC819FE-71DD-4432-ACCA-09AB45CF9924}"/>
          </ac:spMkLst>
        </pc:spChg>
        <pc:picChg chg="mod">
          <ac:chgData name="Maria Dasi Espuig" userId="0a2b5d63-695a-4d0b-8906-6432697c5564" providerId="ADAL" clId="{D04ADBB4-FEE4-4156-A9A3-9A35E869C39A}" dt="2025-10-03T08:32:36.024" v="367" actId="1076"/>
          <ac:picMkLst>
            <pc:docMk/>
            <pc:sldMk cId="4049790483" sldId="424"/>
            <ac:picMk id="3" creationId="{6E4490D2-5FFF-4B1F-B121-BB5414263C94}"/>
          </ac:picMkLst>
        </pc:picChg>
        <pc:picChg chg="add mod">
          <ac:chgData name="Maria Dasi Espuig" userId="0a2b5d63-695a-4d0b-8906-6432697c5564" providerId="ADAL" clId="{D04ADBB4-FEE4-4156-A9A3-9A35E869C39A}" dt="2025-10-03T08:33:07.855" v="372" actId="1076"/>
          <ac:picMkLst>
            <pc:docMk/>
            <pc:sldMk cId="4049790483" sldId="424"/>
            <ac:picMk id="8" creationId="{3C1696D8-83AF-8F68-CAA8-BCACD02A306E}"/>
          </ac:picMkLst>
        </pc:picChg>
      </pc:sldChg>
      <pc:sldChg chg="modSp mod modNotesTx">
        <pc:chgData name="Maria Dasi Espuig" userId="0a2b5d63-695a-4d0b-8906-6432697c5564" providerId="ADAL" clId="{D04ADBB4-FEE4-4156-A9A3-9A35E869C39A}" dt="2025-10-03T08:36:22.731" v="521" actId="20577"/>
        <pc:sldMkLst>
          <pc:docMk/>
          <pc:sldMk cId="1621363162" sldId="428"/>
        </pc:sldMkLst>
        <pc:spChg chg="mod">
          <ac:chgData name="Maria Dasi Espuig" userId="0a2b5d63-695a-4d0b-8906-6432697c5564" providerId="ADAL" clId="{D04ADBB4-FEE4-4156-A9A3-9A35E869C39A}" dt="2025-10-03T08:36:22.731" v="521" actId="20577"/>
          <ac:spMkLst>
            <pc:docMk/>
            <pc:sldMk cId="1621363162" sldId="428"/>
            <ac:spMk id="5" creationId="{F19867EC-1DAE-0578-2736-CA0AF55B51F3}"/>
          </ac:spMkLst>
        </pc:spChg>
      </pc:sldChg>
      <pc:sldChg chg="modSp mod modNotesTx">
        <pc:chgData name="Maria Dasi Espuig" userId="0a2b5d63-695a-4d0b-8906-6432697c5564" providerId="ADAL" clId="{D04ADBB4-FEE4-4156-A9A3-9A35E869C39A}" dt="2025-10-03T08:47:34.790" v="659" actId="1076"/>
        <pc:sldMkLst>
          <pc:docMk/>
          <pc:sldMk cId="2162343717" sldId="430"/>
        </pc:sldMkLst>
        <pc:spChg chg="mod">
          <ac:chgData name="Maria Dasi Espuig" userId="0a2b5d63-695a-4d0b-8906-6432697c5564" providerId="ADAL" clId="{D04ADBB4-FEE4-4156-A9A3-9A35E869C39A}" dt="2025-10-03T08:39:36.626" v="531" actId="20577"/>
          <ac:spMkLst>
            <pc:docMk/>
            <pc:sldMk cId="2162343717" sldId="430"/>
            <ac:spMk id="5" creationId="{20466012-B2EB-1120-7475-4B913A5BC653}"/>
          </ac:spMkLst>
        </pc:spChg>
        <pc:spChg chg="mod">
          <ac:chgData name="Maria Dasi Espuig" userId="0a2b5d63-695a-4d0b-8906-6432697c5564" providerId="ADAL" clId="{D04ADBB4-FEE4-4156-A9A3-9A35E869C39A}" dt="2025-10-03T08:47:31.399" v="658" actId="20577"/>
          <ac:spMkLst>
            <pc:docMk/>
            <pc:sldMk cId="2162343717" sldId="430"/>
            <ac:spMk id="6" creationId="{8EC819FE-71DD-4432-ACCA-09AB45CF9924}"/>
          </ac:spMkLst>
        </pc:spChg>
        <pc:grpChg chg="mod">
          <ac:chgData name="Maria Dasi Espuig" userId="0a2b5d63-695a-4d0b-8906-6432697c5564" providerId="ADAL" clId="{D04ADBB4-FEE4-4156-A9A3-9A35E869C39A}" dt="2025-10-03T08:47:34.790" v="659" actId="1076"/>
          <ac:grpSpMkLst>
            <pc:docMk/>
            <pc:sldMk cId="2162343717" sldId="430"/>
            <ac:grpSpMk id="3" creationId="{106E53C8-4910-E984-F1CD-59AF6F68FBB2}"/>
          </ac:grpSpMkLst>
        </pc:grpChg>
      </pc:sldChg>
      <pc:sldChg chg="modSp mod modNotesTx">
        <pc:chgData name="Maria Dasi Espuig" userId="0a2b5d63-695a-4d0b-8906-6432697c5564" providerId="ADAL" clId="{D04ADBB4-FEE4-4156-A9A3-9A35E869C39A}" dt="2025-10-03T08:28:15.890" v="331" actId="20577"/>
        <pc:sldMkLst>
          <pc:docMk/>
          <pc:sldMk cId="3059126563" sldId="431"/>
        </pc:sldMkLst>
        <pc:spChg chg="mod">
          <ac:chgData name="Maria Dasi Espuig" userId="0a2b5d63-695a-4d0b-8906-6432697c5564" providerId="ADAL" clId="{D04ADBB4-FEE4-4156-A9A3-9A35E869C39A}" dt="2025-10-03T08:28:15.890" v="331" actId="20577"/>
          <ac:spMkLst>
            <pc:docMk/>
            <pc:sldMk cId="3059126563" sldId="431"/>
            <ac:spMk id="6" creationId="{8EC819FE-71DD-4432-ACCA-09AB45CF9924}"/>
          </ac:spMkLst>
        </pc:spChg>
        <pc:spChg chg="mod">
          <ac:chgData name="Maria Dasi Espuig" userId="0a2b5d63-695a-4d0b-8906-6432697c5564" providerId="ADAL" clId="{D04ADBB4-FEE4-4156-A9A3-9A35E869C39A}" dt="2025-10-03T08:27:46.336" v="320" actId="20577"/>
          <ac:spMkLst>
            <pc:docMk/>
            <pc:sldMk cId="3059126563" sldId="431"/>
            <ac:spMk id="8" creationId="{DAD35FD7-4B3A-100E-FCF2-DB896E96898D}"/>
          </ac:spMkLst>
        </pc:spChg>
        <pc:grpChg chg="mod">
          <ac:chgData name="Maria Dasi Espuig" userId="0a2b5d63-695a-4d0b-8906-6432697c5564" providerId="ADAL" clId="{D04ADBB4-FEE4-4156-A9A3-9A35E869C39A}" dt="2025-10-03T08:27:44.558" v="318" actId="1076"/>
          <ac:grpSpMkLst>
            <pc:docMk/>
            <pc:sldMk cId="3059126563" sldId="431"/>
            <ac:grpSpMk id="5" creationId="{C8219899-6BBA-1E3F-D5BA-384FB10117C9}"/>
          </ac:grpSpMkLst>
        </pc:grpChg>
        <pc:picChg chg="mod">
          <ac:chgData name="Maria Dasi Espuig" userId="0a2b5d63-695a-4d0b-8906-6432697c5564" providerId="ADAL" clId="{D04ADBB4-FEE4-4156-A9A3-9A35E869C39A}" dt="2025-10-03T08:26:54.389" v="260" actId="1076"/>
          <ac:picMkLst>
            <pc:docMk/>
            <pc:sldMk cId="3059126563" sldId="431"/>
            <ac:picMk id="4" creationId="{0176D07D-C9B3-44A2-D4C5-D439949B491E}"/>
          </ac:picMkLst>
        </pc:picChg>
      </pc:sldChg>
      <pc:sldChg chg="modNotesTx">
        <pc:chgData name="Maria Dasi Espuig" userId="0a2b5d63-695a-4d0b-8906-6432697c5564" providerId="ADAL" clId="{D04ADBB4-FEE4-4156-A9A3-9A35E869C39A}" dt="2025-10-03T09:21:44.886" v="739" actId="115"/>
        <pc:sldMkLst>
          <pc:docMk/>
          <pc:sldMk cId="3913537642" sldId="432"/>
        </pc:sldMkLst>
      </pc:sldChg>
      <pc:sldChg chg="addSp delSp modSp mod modNotesTx">
        <pc:chgData name="Maria Dasi Espuig" userId="0a2b5d63-695a-4d0b-8906-6432697c5564" providerId="ADAL" clId="{D04ADBB4-FEE4-4156-A9A3-9A35E869C39A}" dt="2025-10-03T09:30:24.517" v="1033" actId="1076"/>
        <pc:sldMkLst>
          <pc:docMk/>
          <pc:sldMk cId="342482482" sldId="435"/>
        </pc:sldMkLst>
        <pc:picChg chg="add mod">
          <ac:chgData name="Maria Dasi Espuig" userId="0a2b5d63-695a-4d0b-8906-6432697c5564" providerId="ADAL" clId="{D04ADBB4-FEE4-4156-A9A3-9A35E869C39A}" dt="2025-10-03T09:30:24.517" v="1033" actId="1076"/>
          <ac:picMkLst>
            <pc:docMk/>
            <pc:sldMk cId="342482482" sldId="435"/>
            <ac:picMk id="9" creationId="{84CC09B7-8DF5-DB11-0670-EBBC870B527E}"/>
          </ac:picMkLst>
        </pc:picChg>
      </pc:sldChg>
      <pc:sldChg chg="modSp mod">
        <pc:chgData name="Maria Dasi Espuig" userId="0a2b5d63-695a-4d0b-8906-6432697c5564" providerId="ADAL" clId="{D04ADBB4-FEE4-4156-A9A3-9A35E869C39A}" dt="2025-10-03T10:31:16.377" v="1063" actId="20577"/>
        <pc:sldMkLst>
          <pc:docMk/>
          <pc:sldMk cId="215030095" sldId="437"/>
        </pc:sldMkLst>
        <pc:spChg chg="mod">
          <ac:chgData name="Maria Dasi Espuig" userId="0a2b5d63-695a-4d0b-8906-6432697c5564" providerId="ADAL" clId="{D04ADBB4-FEE4-4156-A9A3-9A35E869C39A}" dt="2025-10-03T10:31:16.377" v="1063" actId="20577"/>
          <ac:spMkLst>
            <pc:docMk/>
            <pc:sldMk cId="215030095" sldId="437"/>
            <ac:spMk id="6" creationId="{8EC819FE-71DD-4432-ACCA-09AB45CF9924}"/>
          </ac:spMkLst>
        </pc:spChg>
      </pc:sldChg>
      <pc:sldChg chg="modSp mod">
        <pc:chgData name="Maria Dasi Espuig" userId="0a2b5d63-695a-4d0b-8906-6432697c5564" providerId="ADAL" clId="{D04ADBB4-FEE4-4156-A9A3-9A35E869C39A}" dt="2025-10-03T10:33:34.615" v="1076" actId="14100"/>
        <pc:sldMkLst>
          <pc:docMk/>
          <pc:sldMk cId="1988464783" sldId="439"/>
        </pc:sldMkLst>
        <pc:spChg chg="mod">
          <ac:chgData name="Maria Dasi Espuig" userId="0a2b5d63-695a-4d0b-8906-6432697c5564" providerId="ADAL" clId="{D04ADBB4-FEE4-4156-A9A3-9A35E869C39A}" dt="2025-10-03T10:32:30.480" v="1067" actId="20577"/>
          <ac:spMkLst>
            <pc:docMk/>
            <pc:sldMk cId="1988464783" sldId="439"/>
            <ac:spMk id="9" creationId="{E72277E0-B7A3-464E-9FE5-09312A94EC81}"/>
          </ac:spMkLst>
        </pc:spChg>
        <pc:graphicFrameChg chg="mod modGraphic">
          <ac:chgData name="Maria Dasi Espuig" userId="0a2b5d63-695a-4d0b-8906-6432697c5564" providerId="ADAL" clId="{D04ADBB4-FEE4-4156-A9A3-9A35E869C39A}" dt="2025-10-03T10:33:34.615" v="1076" actId="14100"/>
          <ac:graphicFrameMkLst>
            <pc:docMk/>
            <pc:sldMk cId="1988464783" sldId="439"/>
            <ac:graphicFrameMk id="4" creationId="{A01027AA-F5CF-4E4B-9E51-F06A4D4AFE05}"/>
          </ac:graphicFrameMkLst>
        </pc:graphicFrameChg>
      </pc:sldChg>
      <pc:sldChg chg="modSp mod">
        <pc:chgData name="Maria Dasi Espuig" userId="0a2b5d63-695a-4d0b-8906-6432697c5564" providerId="ADAL" clId="{D04ADBB4-FEE4-4156-A9A3-9A35E869C39A}" dt="2025-10-03T11:27:25.574" v="1164" actId="20577"/>
        <pc:sldMkLst>
          <pc:docMk/>
          <pc:sldMk cId="2852408372" sldId="993"/>
        </pc:sldMkLst>
        <pc:spChg chg="mod">
          <ac:chgData name="Maria Dasi Espuig" userId="0a2b5d63-695a-4d0b-8906-6432697c5564" providerId="ADAL" clId="{D04ADBB4-FEE4-4156-A9A3-9A35E869C39A}" dt="2025-10-03T11:27:25.574" v="1164" actId="20577"/>
          <ac:spMkLst>
            <pc:docMk/>
            <pc:sldMk cId="2852408372" sldId="993"/>
            <ac:spMk id="2" creationId="{58873498-7E03-2EF8-FFEA-99C0E553AB52}"/>
          </ac:spMkLst>
        </pc:spChg>
      </pc:sldChg>
      <pc:sldChg chg="modNotesTx">
        <pc:chgData name="Maria Dasi Espuig" userId="0a2b5d63-695a-4d0b-8906-6432697c5564" providerId="ADAL" clId="{D04ADBB4-FEE4-4156-A9A3-9A35E869C39A}" dt="2025-10-03T09:32:33.442" v="1037" actId="20577"/>
        <pc:sldMkLst>
          <pc:docMk/>
          <pc:sldMk cId="3800362728" sldId="1119"/>
        </pc:sldMkLst>
      </pc:sldChg>
      <pc:sldChg chg="modSp mod">
        <pc:chgData name="Maria Dasi Espuig" userId="0a2b5d63-695a-4d0b-8906-6432697c5564" providerId="ADAL" clId="{D04ADBB4-FEE4-4156-A9A3-9A35E869C39A}" dt="2025-10-03T09:26:07.160" v="924" actId="20577"/>
        <pc:sldMkLst>
          <pc:docMk/>
          <pc:sldMk cId="1300548453" sldId="1121"/>
        </pc:sldMkLst>
        <pc:spChg chg="mod">
          <ac:chgData name="Maria Dasi Espuig" userId="0a2b5d63-695a-4d0b-8906-6432697c5564" providerId="ADAL" clId="{D04ADBB4-FEE4-4156-A9A3-9A35E869C39A}" dt="2025-10-03T09:26:07.160" v="924" actId="20577"/>
          <ac:spMkLst>
            <pc:docMk/>
            <pc:sldMk cId="1300548453" sldId="1121"/>
            <ac:spMk id="6" creationId="{8EC819FE-71DD-4432-ACCA-09AB45CF9924}"/>
          </ac:spMkLst>
        </pc:spChg>
      </pc:sldChg>
      <pc:sldChg chg="modSp mod">
        <pc:chgData name="Maria Dasi Espuig" userId="0a2b5d63-695a-4d0b-8906-6432697c5564" providerId="ADAL" clId="{D04ADBB4-FEE4-4156-A9A3-9A35E869C39A}" dt="2025-10-03T10:29:42.273" v="1054" actId="20577"/>
        <pc:sldMkLst>
          <pc:docMk/>
          <pc:sldMk cId="976121040" sldId="1122"/>
        </pc:sldMkLst>
        <pc:spChg chg="mod">
          <ac:chgData name="Maria Dasi Espuig" userId="0a2b5d63-695a-4d0b-8906-6432697c5564" providerId="ADAL" clId="{D04ADBB4-FEE4-4156-A9A3-9A35E869C39A}" dt="2025-10-03T10:29:42.273" v="1054" actId="20577"/>
          <ac:spMkLst>
            <pc:docMk/>
            <pc:sldMk cId="976121040" sldId="1122"/>
            <ac:spMk id="6" creationId="{8EC819FE-71DD-4432-ACCA-09AB45CF9924}"/>
          </ac:spMkLst>
        </pc:spChg>
      </pc:sldChg>
      <pc:sldChg chg="modSp mod">
        <pc:chgData name="Maria Dasi Espuig" userId="0a2b5d63-695a-4d0b-8906-6432697c5564" providerId="ADAL" clId="{D04ADBB4-FEE4-4156-A9A3-9A35E869C39A}" dt="2025-10-03T11:27:14.092" v="1160" actId="20577"/>
        <pc:sldMkLst>
          <pc:docMk/>
          <pc:sldMk cId="3506537345" sldId="1125"/>
        </pc:sldMkLst>
        <pc:spChg chg="mod">
          <ac:chgData name="Maria Dasi Espuig" userId="0a2b5d63-695a-4d0b-8906-6432697c5564" providerId="ADAL" clId="{D04ADBB4-FEE4-4156-A9A3-9A35E869C39A}" dt="2025-10-03T11:27:14.092" v="1160" actId="20577"/>
          <ac:spMkLst>
            <pc:docMk/>
            <pc:sldMk cId="3506537345" sldId="1125"/>
            <ac:spMk id="6" creationId="{8EC819FE-71DD-4432-ACCA-09AB45CF9924}"/>
          </ac:spMkLst>
        </pc:spChg>
      </pc:sldChg>
      <pc:sldChg chg="modSp mod modNotesTx">
        <pc:chgData name="Maria Dasi Espuig" userId="0a2b5d63-695a-4d0b-8906-6432697c5564" providerId="ADAL" clId="{D04ADBB4-FEE4-4156-A9A3-9A35E869C39A}" dt="2025-10-03T08:35:25.058" v="517" actId="20577"/>
        <pc:sldMkLst>
          <pc:docMk/>
          <pc:sldMk cId="3807285242" sldId="1126"/>
        </pc:sldMkLst>
        <pc:spChg chg="mod">
          <ac:chgData name="Maria Dasi Espuig" userId="0a2b5d63-695a-4d0b-8906-6432697c5564" providerId="ADAL" clId="{D04ADBB4-FEE4-4156-A9A3-9A35E869C39A}" dt="2025-10-03T08:35:25.058" v="517" actId="20577"/>
          <ac:spMkLst>
            <pc:docMk/>
            <pc:sldMk cId="3807285242" sldId="1126"/>
            <ac:spMk id="6" creationId="{9F232EB6-E8CC-9078-8F6B-6D2710AFE0EC}"/>
          </ac:spMkLst>
        </pc:spChg>
      </pc:sldChg>
    </pc:docChg>
  </pc:docChgLst>
  <pc:docChgLst>
    <pc:chgData name="Arya Parikh" userId="S::arya.parikh@esa.int::d2f96e9d-e56f-4fc0-9ce0-66d665d97d8d" providerId="AD" clId="Web-{96D092B6-CAA2-6A84-A49F-1E7E122339EA}"/>
    <pc:docChg chg="delSld modSld">
      <pc:chgData name="Arya Parikh" userId="S::arya.parikh@esa.int::d2f96e9d-e56f-4fc0-9ce0-66d665d97d8d" providerId="AD" clId="Web-{96D092B6-CAA2-6A84-A49F-1E7E122339EA}" dt="2025-03-24T14:41:30.555" v="27"/>
      <pc:docMkLst>
        <pc:docMk/>
      </pc:docMkLst>
      <pc:sldChg chg="del">
        <pc:chgData name="Arya Parikh" userId="S::arya.parikh@esa.int::d2f96e9d-e56f-4fc0-9ce0-66d665d97d8d" providerId="AD" clId="Web-{96D092B6-CAA2-6A84-A49F-1E7E122339EA}" dt="2025-03-24T14:41:30.555" v="27"/>
        <pc:sldMkLst>
          <pc:docMk/>
          <pc:sldMk cId="3368334410" sldId="426"/>
        </pc:sldMkLst>
      </pc:sldChg>
      <pc:sldChg chg="modSp">
        <pc:chgData name="Arya Parikh" userId="S::arya.parikh@esa.int::d2f96e9d-e56f-4fc0-9ce0-66d665d97d8d" providerId="AD" clId="Web-{96D092B6-CAA2-6A84-A49F-1E7E122339EA}" dt="2025-03-24T14:41:25.211" v="26" actId="20577"/>
        <pc:sldMkLst>
          <pc:docMk/>
          <pc:sldMk cId="3807285242" sldId="1126"/>
        </pc:sldMkLst>
      </pc:sldChg>
    </pc:docChg>
  </pc:docChgLst>
  <pc:docChgLst>
    <pc:chgData name="Jennifer Ngo-Anh" userId="08d917e9-b73a-4345-bb77-f0f91e28650d" providerId="ADAL" clId="{184D87B0-3A70-5718-BA38-C65920297A51}"/>
    <pc:docChg chg="modSld">
      <pc:chgData name="Jennifer Ngo-Anh" userId="08d917e9-b73a-4345-bb77-f0f91e28650d" providerId="ADAL" clId="{184D87B0-3A70-5718-BA38-C65920297A51}" dt="2025-10-06T11:45:13.900" v="73" actId="20577"/>
      <pc:docMkLst>
        <pc:docMk/>
      </pc:docMkLst>
      <pc:sldChg chg="modSp mod">
        <pc:chgData name="Jennifer Ngo-Anh" userId="08d917e9-b73a-4345-bb77-f0f91e28650d" providerId="ADAL" clId="{184D87B0-3A70-5718-BA38-C65920297A51}" dt="2025-10-06T11:45:13.900" v="73" actId="20577"/>
        <pc:sldMkLst>
          <pc:docMk/>
          <pc:sldMk cId="288983277" sldId="419"/>
        </pc:sldMkLst>
        <pc:spChg chg="mod">
          <ac:chgData name="Jennifer Ngo-Anh" userId="08d917e9-b73a-4345-bb77-f0f91e28650d" providerId="ADAL" clId="{184D87B0-3A70-5718-BA38-C65920297A51}" dt="2025-10-06T11:45:13.900" v="73" actId="20577"/>
          <ac:spMkLst>
            <pc:docMk/>
            <pc:sldMk cId="288983277" sldId="419"/>
            <ac:spMk id="5" creationId="{84C8E8C6-EE96-AEE3-8C5D-54CBE6CEAA82}"/>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VALUE</c:v>
                </c:pt>
              </c:strCache>
            </c:strRef>
          </c:tx>
          <c:spPr>
            <a:ln>
              <a:noFill/>
            </a:ln>
            <a:effectLst/>
            <a:scene3d>
              <a:camera prst="orthographicFront"/>
              <a:lightRig rig="threePt" dir="t"/>
            </a:scene3d>
            <a:sp3d prstMaterial="matte"/>
          </c:spPr>
          <c:explosion val="5"/>
          <c:dPt>
            <c:idx val="0"/>
            <c:bubble3D val="0"/>
            <c:spPr>
              <a:solidFill>
                <a:srgbClr val="76C8AE"/>
              </a:solidFill>
              <a:ln>
                <a:noFill/>
              </a:ln>
              <a:effectLst/>
              <a:scene3d>
                <a:camera prst="orthographicFront"/>
                <a:lightRig rig="threePt" dir="t"/>
              </a:scene3d>
              <a:sp3d prstMaterial="matte"/>
            </c:spPr>
            <c:extLst>
              <c:ext xmlns:c16="http://schemas.microsoft.com/office/drawing/2014/chart" uri="{C3380CC4-5D6E-409C-BE32-E72D297353CC}">
                <c16:uniqueId val="{00000001-741F-47C1-9996-DF6877D07366}"/>
              </c:ext>
            </c:extLst>
          </c:dPt>
          <c:dPt>
            <c:idx val="1"/>
            <c:bubble3D val="0"/>
            <c:spPr>
              <a:solidFill>
                <a:srgbClr val="00AE9D"/>
              </a:solidFill>
              <a:ln>
                <a:noFill/>
              </a:ln>
              <a:effectLst/>
              <a:scene3d>
                <a:camera prst="orthographicFront"/>
                <a:lightRig rig="threePt" dir="t"/>
              </a:scene3d>
              <a:sp3d prstMaterial="matte"/>
            </c:spPr>
            <c:extLst>
              <c:ext xmlns:c16="http://schemas.microsoft.com/office/drawing/2014/chart" uri="{C3380CC4-5D6E-409C-BE32-E72D297353CC}">
                <c16:uniqueId val="{00000003-741F-47C1-9996-DF6877D07366}"/>
              </c:ext>
            </c:extLst>
          </c:dPt>
          <c:dPt>
            <c:idx val="2"/>
            <c:bubble3D val="0"/>
            <c:spPr>
              <a:solidFill>
                <a:srgbClr val="008E7A"/>
              </a:solidFill>
              <a:ln>
                <a:noFill/>
              </a:ln>
              <a:effectLst/>
              <a:scene3d>
                <a:camera prst="orthographicFront"/>
                <a:lightRig rig="threePt" dir="t"/>
              </a:scene3d>
              <a:sp3d prstMaterial="matte"/>
            </c:spPr>
            <c:extLst>
              <c:ext xmlns:c16="http://schemas.microsoft.com/office/drawing/2014/chart" uri="{C3380CC4-5D6E-409C-BE32-E72D297353CC}">
                <c16:uniqueId val="{00000005-741F-47C1-9996-DF6877D07366}"/>
              </c:ext>
            </c:extLst>
          </c:dPt>
          <c:dPt>
            <c:idx val="3"/>
            <c:bubble3D val="0"/>
            <c:spPr>
              <a:solidFill>
                <a:srgbClr val="006762"/>
              </a:solidFill>
              <a:ln>
                <a:noFill/>
              </a:ln>
              <a:effectLst/>
              <a:scene3d>
                <a:camera prst="orthographicFront"/>
                <a:lightRig rig="threePt" dir="t"/>
              </a:scene3d>
              <a:sp3d prstMaterial="matte"/>
            </c:spPr>
            <c:extLst>
              <c:ext xmlns:c16="http://schemas.microsoft.com/office/drawing/2014/chart" uri="{C3380CC4-5D6E-409C-BE32-E72D297353CC}">
                <c16:uniqueId val="{00000007-741F-47C1-9996-DF6877D07366}"/>
              </c:ext>
            </c:extLst>
          </c:dPt>
          <c:dPt>
            <c:idx val="4"/>
            <c:bubble3D val="0"/>
            <c:spPr>
              <a:solidFill>
                <a:srgbClr val="FFCC4E"/>
              </a:solidFill>
              <a:ln>
                <a:noFill/>
              </a:ln>
              <a:effectLst/>
              <a:scene3d>
                <a:camera prst="orthographicFront"/>
                <a:lightRig rig="threePt" dir="t"/>
              </a:scene3d>
              <a:sp3d prstMaterial="matte"/>
            </c:spPr>
            <c:extLst>
              <c:ext xmlns:c16="http://schemas.microsoft.com/office/drawing/2014/chart" uri="{C3380CC4-5D6E-409C-BE32-E72D297353CC}">
                <c16:uniqueId val="{00000009-741F-47C1-9996-DF6877D07366}"/>
              </c:ext>
            </c:extLst>
          </c:dPt>
          <c:dPt>
            <c:idx val="5"/>
            <c:bubble3D val="0"/>
            <c:spPr>
              <a:solidFill>
                <a:srgbClr val="FBAB18"/>
              </a:solidFill>
              <a:ln>
                <a:noFill/>
              </a:ln>
              <a:effectLst/>
              <a:scene3d>
                <a:camera prst="orthographicFront"/>
                <a:lightRig rig="threePt" dir="t"/>
              </a:scene3d>
              <a:sp3d prstMaterial="matte"/>
            </c:spPr>
            <c:extLst>
              <c:ext xmlns:c16="http://schemas.microsoft.com/office/drawing/2014/chart" uri="{C3380CC4-5D6E-409C-BE32-E72D297353CC}">
                <c16:uniqueId val="{0000000B-741F-47C1-9996-DF6877D07366}"/>
              </c:ext>
            </c:extLst>
          </c:dPt>
          <c:dPt>
            <c:idx val="6"/>
            <c:bubble3D val="0"/>
            <c:spPr>
              <a:solidFill>
                <a:srgbClr val="F47920"/>
              </a:solidFill>
              <a:ln>
                <a:noFill/>
              </a:ln>
              <a:effectLst/>
              <a:scene3d>
                <a:camera prst="orthographicFront"/>
                <a:lightRig rig="threePt" dir="t"/>
              </a:scene3d>
              <a:sp3d prstMaterial="matte"/>
            </c:spPr>
            <c:extLst>
              <c:ext xmlns:c16="http://schemas.microsoft.com/office/drawing/2014/chart" uri="{C3380CC4-5D6E-409C-BE32-E72D297353CC}">
                <c16:uniqueId val="{0000000D-741F-47C1-9996-DF6877D07366}"/>
              </c:ext>
            </c:extLst>
          </c:dPt>
          <c:dPt>
            <c:idx val="7"/>
            <c:bubble3D val="0"/>
            <c:spPr>
              <a:solidFill>
                <a:srgbClr val="A75534"/>
              </a:solidFill>
              <a:ln>
                <a:noFill/>
              </a:ln>
              <a:effectLst/>
              <a:scene3d>
                <a:camera prst="orthographicFront"/>
                <a:lightRig rig="threePt" dir="t"/>
              </a:scene3d>
              <a:sp3d prstMaterial="matte"/>
            </c:spPr>
            <c:extLst>
              <c:ext xmlns:c16="http://schemas.microsoft.com/office/drawing/2014/chart" uri="{C3380CC4-5D6E-409C-BE32-E72D297353CC}">
                <c16:uniqueId val="{0000000F-741F-47C1-9996-DF6877D07366}"/>
              </c:ext>
            </c:extLst>
          </c:dPt>
          <c:dPt>
            <c:idx val="8"/>
            <c:bubble3D val="0"/>
            <c:spPr>
              <a:solidFill>
                <a:srgbClr val="F1666A"/>
              </a:solidFill>
              <a:ln>
                <a:noFill/>
              </a:ln>
              <a:effectLst/>
              <a:scene3d>
                <a:camera prst="orthographicFront"/>
                <a:lightRig rig="threePt" dir="t"/>
              </a:scene3d>
              <a:sp3d prstMaterial="matte"/>
            </c:spPr>
            <c:extLst>
              <c:ext xmlns:c16="http://schemas.microsoft.com/office/drawing/2014/chart" uri="{C3380CC4-5D6E-409C-BE32-E72D297353CC}">
                <c16:uniqueId val="{00000011-741F-47C1-9996-DF6877D07366}"/>
              </c:ext>
            </c:extLst>
          </c:dPt>
          <c:dPt>
            <c:idx val="9"/>
            <c:bubble3D val="0"/>
            <c:spPr>
              <a:solidFill>
                <a:srgbClr val="ED1B2F"/>
              </a:solidFill>
              <a:ln>
                <a:noFill/>
              </a:ln>
              <a:effectLst/>
              <a:scene3d>
                <a:camera prst="orthographicFront"/>
                <a:lightRig rig="threePt" dir="t"/>
              </a:scene3d>
              <a:sp3d prstMaterial="matte"/>
            </c:spPr>
            <c:extLst>
              <c:ext xmlns:c16="http://schemas.microsoft.com/office/drawing/2014/chart" uri="{C3380CC4-5D6E-409C-BE32-E72D297353CC}">
                <c16:uniqueId val="{00000013-741F-47C1-9996-DF6877D07366}"/>
              </c:ext>
            </c:extLst>
          </c:dPt>
          <c:dPt>
            <c:idx val="10"/>
            <c:bubble3D val="0"/>
            <c:spPr>
              <a:solidFill>
                <a:srgbClr val="CF1D39"/>
              </a:solidFill>
              <a:ln>
                <a:noFill/>
              </a:ln>
              <a:effectLst/>
              <a:scene3d>
                <a:camera prst="orthographicFront"/>
                <a:lightRig rig="threePt" dir="t"/>
              </a:scene3d>
              <a:sp3d prstMaterial="matte"/>
            </c:spPr>
            <c:extLst>
              <c:ext xmlns:c16="http://schemas.microsoft.com/office/drawing/2014/chart" uri="{C3380CC4-5D6E-409C-BE32-E72D297353CC}">
                <c16:uniqueId val="{00000015-741F-47C1-9996-DF6877D07366}"/>
              </c:ext>
            </c:extLst>
          </c:dPt>
          <c:dPt>
            <c:idx val="11"/>
            <c:bubble3D val="0"/>
            <c:spPr>
              <a:solidFill>
                <a:srgbClr val="960136"/>
              </a:solidFill>
              <a:ln>
                <a:noFill/>
              </a:ln>
              <a:effectLst/>
              <a:scene3d>
                <a:camera prst="orthographicFront"/>
                <a:lightRig rig="threePt" dir="t"/>
              </a:scene3d>
              <a:sp3d prstMaterial="matte"/>
            </c:spPr>
            <c:extLst>
              <c:ext xmlns:c16="http://schemas.microsoft.com/office/drawing/2014/chart" uri="{C3380CC4-5D6E-409C-BE32-E72D297353CC}">
                <c16:uniqueId val="{00000017-741F-47C1-9996-DF6877D07366}"/>
              </c:ext>
            </c:extLst>
          </c:dPt>
          <c:dPt>
            <c:idx val="12"/>
            <c:bubble3D val="0"/>
            <c:spPr>
              <a:solidFill>
                <a:srgbClr val="6DCFF6"/>
              </a:solidFill>
              <a:ln>
                <a:noFill/>
              </a:ln>
              <a:effectLst/>
              <a:scene3d>
                <a:camera prst="orthographicFront"/>
                <a:lightRig rig="threePt" dir="t"/>
              </a:scene3d>
              <a:sp3d prstMaterial="matte"/>
            </c:spPr>
            <c:extLst>
              <c:ext xmlns:c16="http://schemas.microsoft.com/office/drawing/2014/chart" uri="{C3380CC4-5D6E-409C-BE32-E72D297353CC}">
                <c16:uniqueId val="{00000019-741F-47C1-9996-DF6877D07366}"/>
              </c:ext>
            </c:extLst>
          </c:dPt>
          <c:dPt>
            <c:idx val="13"/>
            <c:bubble3D val="0"/>
            <c:spPr>
              <a:solidFill>
                <a:srgbClr val="009BDB"/>
              </a:solidFill>
              <a:ln>
                <a:noFill/>
              </a:ln>
              <a:effectLst/>
              <a:scene3d>
                <a:camera prst="orthographicFront"/>
                <a:lightRig rig="threePt" dir="t"/>
              </a:scene3d>
              <a:sp3d prstMaterial="matte"/>
            </c:spPr>
            <c:extLst>
              <c:ext xmlns:c16="http://schemas.microsoft.com/office/drawing/2014/chart" uri="{C3380CC4-5D6E-409C-BE32-E72D297353CC}">
                <c16:uniqueId val="{0000001B-741F-47C1-9996-DF6877D07366}"/>
              </c:ext>
            </c:extLst>
          </c:dPt>
          <c:dPt>
            <c:idx val="14"/>
            <c:bubble3D val="0"/>
            <c:spPr>
              <a:solidFill>
                <a:srgbClr val="00619E"/>
              </a:solidFill>
              <a:ln>
                <a:noFill/>
              </a:ln>
              <a:effectLst/>
              <a:scene3d>
                <a:camera prst="orthographicFront"/>
                <a:lightRig rig="threePt" dir="t"/>
              </a:scene3d>
              <a:sp3d prstMaterial="matte"/>
            </c:spPr>
            <c:extLst>
              <c:ext xmlns:c16="http://schemas.microsoft.com/office/drawing/2014/chart" uri="{C3380CC4-5D6E-409C-BE32-E72D297353CC}">
                <c16:uniqueId val="{0000001D-741F-47C1-9996-DF6877D07366}"/>
              </c:ext>
            </c:extLst>
          </c:dPt>
          <c:dPt>
            <c:idx val="15"/>
            <c:bubble3D val="0"/>
            <c:spPr>
              <a:solidFill>
                <a:srgbClr val="1E3378"/>
              </a:solidFill>
              <a:ln>
                <a:noFill/>
              </a:ln>
              <a:effectLst/>
              <a:scene3d>
                <a:camera prst="orthographicFront"/>
                <a:lightRig rig="threePt" dir="t"/>
              </a:scene3d>
              <a:sp3d prstMaterial="matte"/>
            </c:spPr>
            <c:extLst>
              <c:ext xmlns:c16="http://schemas.microsoft.com/office/drawing/2014/chart" uri="{C3380CC4-5D6E-409C-BE32-E72D297353CC}">
                <c16:uniqueId val="{0000001F-741F-47C1-9996-DF6877D07366}"/>
              </c:ext>
            </c:extLst>
          </c:dPt>
          <c:dPt>
            <c:idx val="16"/>
            <c:bubble3D val="0"/>
            <c:spPr>
              <a:solidFill>
                <a:srgbClr val="76C8AE"/>
              </a:solidFill>
              <a:ln>
                <a:noFill/>
              </a:ln>
              <a:effectLst/>
              <a:scene3d>
                <a:camera prst="orthographicFront"/>
                <a:lightRig rig="threePt" dir="t"/>
              </a:scene3d>
              <a:sp3d prstMaterial="matte"/>
            </c:spPr>
            <c:extLst>
              <c:ext xmlns:c16="http://schemas.microsoft.com/office/drawing/2014/chart" uri="{C3380CC4-5D6E-409C-BE32-E72D297353CC}">
                <c16:uniqueId val="{00000021-741F-47C1-9996-DF6877D07366}"/>
              </c:ext>
            </c:extLst>
          </c:dPt>
          <c:dPt>
            <c:idx val="17"/>
            <c:bubble3D val="0"/>
            <c:spPr>
              <a:solidFill>
                <a:srgbClr val="00AE9D"/>
              </a:solidFill>
              <a:ln>
                <a:noFill/>
              </a:ln>
              <a:effectLst/>
              <a:scene3d>
                <a:camera prst="orthographicFront"/>
                <a:lightRig rig="threePt" dir="t"/>
              </a:scene3d>
              <a:sp3d prstMaterial="matte"/>
            </c:spPr>
            <c:extLst>
              <c:ext xmlns:c16="http://schemas.microsoft.com/office/drawing/2014/chart" uri="{C3380CC4-5D6E-409C-BE32-E72D297353CC}">
                <c16:uniqueId val="{00000023-741F-47C1-9996-DF6877D07366}"/>
              </c:ext>
            </c:extLst>
          </c:dPt>
          <c:dPt>
            <c:idx val="18"/>
            <c:bubble3D val="0"/>
            <c:spPr>
              <a:solidFill>
                <a:srgbClr val="008E7A"/>
              </a:solidFill>
              <a:ln>
                <a:noFill/>
              </a:ln>
              <a:effectLst/>
              <a:scene3d>
                <a:camera prst="orthographicFront"/>
                <a:lightRig rig="threePt" dir="t"/>
              </a:scene3d>
              <a:sp3d prstMaterial="matte"/>
            </c:spPr>
            <c:extLst>
              <c:ext xmlns:c16="http://schemas.microsoft.com/office/drawing/2014/chart" uri="{C3380CC4-5D6E-409C-BE32-E72D297353CC}">
                <c16:uniqueId val="{00000025-741F-47C1-9996-DF6877D07366}"/>
              </c:ext>
            </c:extLst>
          </c:dPt>
          <c:dPt>
            <c:idx val="19"/>
            <c:bubble3D val="0"/>
            <c:spPr>
              <a:solidFill>
                <a:srgbClr val="006762"/>
              </a:solidFill>
              <a:ln>
                <a:noFill/>
              </a:ln>
              <a:effectLst/>
              <a:scene3d>
                <a:camera prst="orthographicFront"/>
                <a:lightRig rig="threePt" dir="t"/>
              </a:scene3d>
              <a:sp3d prstMaterial="matte"/>
            </c:spPr>
            <c:extLst>
              <c:ext xmlns:c16="http://schemas.microsoft.com/office/drawing/2014/chart" uri="{C3380CC4-5D6E-409C-BE32-E72D297353CC}">
                <c16:uniqueId val="{00000027-741F-47C1-9996-DF6877D07366}"/>
              </c:ext>
            </c:extLst>
          </c:dPt>
          <c:dPt>
            <c:idx val="20"/>
            <c:bubble3D val="0"/>
            <c:spPr>
              <a:solidFill>
                <a:srgbClr val="FFCC4E"/>
              </a:solidFill>
              <a:ln>
                <a:noFill/>
              </a:ln>
              <a:effectLst/>
              <a:scene3d>
                <a:camera prst="orthographicFront"/>
                <a:lightRig rig="threePt" dir="t"/>
              </a:scene3d>
              <a:sp3d prstMaterial="matte"/>
            </c:spPr>
            <c:extLst>
              <c:ext xmlns:c16="http://schemas.microsoft.com/office/drawing/2014/chart" uri="{C3380CC4-5D6E-409C-BE32-E72D297353CC}">
                <c16:uniqueId val="{00000029-741F-47C1-9996-DF6877D07366}"/>
              </c:ext>
            </c:extLst>
          </c:dPt>
          <c:dPt>
            <c:idx val="21"/>
            <c:bubble3D val="0"/>
            <c:spPr>
              <a:solidFill>
                <a:srgbClr val="FFDE00"/>
              </a:solidFill>
              <a:ln>
                <a:noFill/>
              </a:ln>
              <a:effectLst/>
              <a:scene3d>
                <a:camera prst="orthographicFront"/>
                <a:lightRig rig="threePt" dir="t"/>
              </a:scene3d>
              <a:sp3d prstMaterial="matte"/>
            </c:spPr>
            <c:extLst>
              <c:ext xmlns:c16="http://schemas.microsoft.com/office/drawing/2014/chart" uri="{C3380CC4-5D6E-409C-BE32-E72D297353CC}">
                <c16:uniqueId val="{0000002B-741F-47C1-9996-DF6877D07366}"/>
              </c:ext>
            </c:extLst>
          </c:dPt>
          <c:dPt>
            <c:idx val="22"/>
            <c:bubble3D val="0"/>
            <c:spPr>
              <a:solidFill>
                <a:srgbClr val="F47920"/>
              </a:solidFill>
              <a:ln>
                <a:noFill/>
              </a:ln>
              <a:effectLst/>
              <a:scene3d>
                <a:camera prst="orthographicFront"/>
                <a:lightRig rig="threePt" dir="t"/>
              </a:scene3d>
              <a:sp3d prstMaterial="matte"/>
            </c:spPr>
            <c:extLst>
              <c:ext xmlns:c16="http://schemas.microsoft.com/office/drawing/2014/chart" uri="{C3380CC4-5D6E-409C-BE32-E72D297353CC}">
                <c16:uniqueId val="{0000002D-741F-47C1-9996-DF6877D07366}"/>
              </c:ext>
            </c:extLst>
          </c:dPt>
          <c:dPt>
            <c:idx val="23"/>
            <c:bubble3D val="0"/>
            <c:spPr>
              <a:solidFill>
                <a:srgbClr val="A75534"/>
              </a:solidFill>
              <a:ln>
                <a:noFill/>
              </a:ln>
              <a:effectLst/>
              <a:scene3d>
                <a:camera prst="orthographicFront"/>
                <a:lightRig rig="threePt" dir="t"/>
              </a:scene3d>
              <a:sp3d prstMaterial="matte"/>
            </c:spPr>
            <c:extLst>
              <c:ext xmlns:c16="http://schemas.microsoft.com/office/drawing/2014/chart" uri="{C3380CC4-5D6E-409C-BE32-E72D297353CC}">
                <c16:uniqueId val="{0000002F-741F-47C1-9996-DF6877D07366}"/>
              </c:ext>
            </c:extLst>
          </c:dPt>
          <c:dLbls>
            <c:dLbl>
              <c:idx val="0"/>
              <c:spPr>
                <a:noFill/>
                <a:ln>
                  <a:noFill/>
                </a:ln>
                <a:effectLst/>
              </c:spPr>
              <c:txPr>
                <a:bodyPr rot="0" spcFirstLastPara="1" vertOverflow="ellipsis" vert="horz" wrap="square" anchor="ctr" anchorCtr="1"/>
                <a:lstStyle/>
                <a:p>
                  <a:pPr>
                    <a:defRPr sz="1330" b="1" i="0" u="sng" strike="noStrike" kern="1200" spc="0" baseline="0">
                      <a:solidFill>
                        <a:schemeClr val="accent1"/>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1-741F-47C1-9996-DF6877D07366}"/>
                </c:ext>
              </c:extLst>
            </c:dLbl>
            <c:dLbl>
              <c:idx val="1"/>
              <c:spPr>
                <a:noFill/>
                <a:ln>
                  <a:noFill/>
                </a:ln>
                <a:effectLst/>
              </c:spPr>
              <c:txPr>
                <a:bodyPr rot="0" spcFirstLastPara="1" vertOverflow="ellipsis" vert="horz" wrap="square" anchor="ctr" anchorCtr="1"/>
                <a:lstStyle/>
                <a:p>
                  <a:pPr>
                    <a:defRPr sz="1330" b="1" i="0" u="sng" strike="noStrike" kern="1200" spc="0" baseline="0">
                      <a:solidFill>
                        <a:schemeClr val="accent2"/>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3-741F-47C1-9996-DF6877D07366}"/>
                </c:ext>
              </c:extLst>
            </c:dLbl>
            <c:dLbl>
              <c:idx val="2"/>
              <c:spPr>
                <a:noFill/>
                <a:ln>
                  <a:noFill/>
                </a:ln>
                <a:effectLst/>
              </c:spPr>
              <c:txPr>
                <a:bodyPr rot="0" spcFirstLastPara="1" vertOverflow="ellipsis" vert="horz" wrap="square" anchor="ctr" anchorCtr="1"/>
                <a:lstStyle/>
                <a:p>
                  <a:pPr>
                    <a:defRPr sz="1330" b="1" i="0" u="sng" strike="noStrike" kern="1200" spc="0" baseline="0">
                      <a:solidFill>
                        <a:schemeClr val="accent3"/>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5-741F-47C1-9996-DF6877D07366}"/>
                </c:ext>
              </c:extLst>
            </c:dLbl>
            <c:dLbl>
              <c:idx val="3"/>
              <c:spPr>
                <a:noFill/>
                <a:ln>
                  <a:noFill/>
                </a:ln>
                <a:effectLst/>
              </c:spPr>
              <c:txPr>
                <a:bodyPr rot="0" spcFirstLastPara="1" vertOverflow="ellipsis" vert="horz" wrap="square" anchor="ctr" anchorCtr="1"/>
                <a:lstStyle/>
                <a:p>
                  <a:pPr>
                    <a:defRPr sz="1330" b="1" i="0" u="sng" strike="noStrike" kern="1200" spc="0" baseline="0">
                      <a:solidFill>
                        <a:schemeClr val="accent4"/>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7-741F-47C1-9996-DF6877D07366}"/>
                </c:ext>
              </c:extLst>
            </c:dLbl>
            <c:dLbl>
              <c:idx val="4"/>
              <c:spPr>
                <a:noFill/>
                <a:ln>
                  <a:noFill/>
                </a:ln>
                <a:effectLst/>
              </c:spPr>
              <c:txPr>
                <a:bodyPr rot="0" spcFirstLastPara="1" vertOverflow="ellipsis" vert="horz" wrap="square" anchor="ctr" anchorCtr="1"/>
                <a:lstStyle/>
                <a:p>
                  <a:pPr>
                    <a:defRPr sz="1330" b="1" i="0" u="sng" strike="noStrike" kern="1200" spc="0" baseline="0">
                      <a:solidFill>
                        <a:schemeClr val="accent5"/>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9-741F-47C1-9996-DF6877D07366}"/>
                </c:ext>
              </c:extLst>
            </c:dLbl>
            <c:dLbl>
              <c:idx val="5"/>
              <c:spPr>
                <a:noFill/>
                <a:ln>
                  <a:noFill/>
                </a:ln>
                <a:effectLst/>
              </c:spPr>
              <c:txPr>
                <a:bodyPr rot="0" spcFirstLastPara="1" vertOverflow="ellipsis" vert="horz" wrap="square" anchor="ctr" anchorCtr="1"/>
                <a:lstStyle/>
                <a:p>
                  <a:pPr>
                    <a:defRPr sz="1330" b="1" i="0" u="sng" strike="noStrike" kern="1200" spc="0" baseline="0">
                      <a:solidFill>
                        <a:schemeClr val="accent6"/>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B-741F-47C1-9996-DF6877D07366}"/>
                </c:ext>
              </c:extLst>
            </c:dLbl>
            <c:dLbl>
              <c:idx val="6"/>
              <c:spPr>
                <a:noFill/>
                <a:ln>
                  <a:noFill/>
                </a:ln>
                <a:effectLst/>
              </c:spPr>
              <c:txPr>
                <a:bodyPr rot="0" spcFirstLastPara="1" vertOverflow="ellipsis" vert="horz" wrap="square" anchor="ctr" anchorCtr="1"/>
                <a:lstStyle/>
                <a:p>
                  <a:pPr>
                    <a:defRPr sz="1330" b="1" i="0" u="sng" strike="noStrike" kern="1200" spc="0" baseline="0">
                      <a:solidFill>
                        <a:schemeClr val="accent1">
                          <a:lumMod val="6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D-741F-47C1-9996-DF6877D07366}"/>
                </c:ext>
              </c:extLst>
            </c:dLbl>
            <c:dLbl>
              <c:idx val="7"/>
              <c:spPr>
                <a:noFill/>
                <a:ln>
                  <a:noFill/>
                </a:ln>
                <a:effectLst/>
              </c:spPr>
              <c:txPr>
                <a:bodyPr rot="0" spcFirstLastPara="1" vertOverflow="ellipsis" vert="horz" wrap="square" anchor="ctr" anchorCtr="1"/>
                <a:lstStyle/>
                <a:p>
                  <a:pPr>
                    <a:defRPr sz="1330" b="1" i="0" u="sng" strike="noStrike" kern="1200" spc="0" baseline="0">
                      <a:solidFill>
                        <a:schemeClr val="accent2">
                          <a:lumMod val="6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F-741F-47C1-9996-DF6877D07366}"/>
                </c:ext>
              </c:extLst>
            </c:dLbl>
            <c:dLbl>
              <c:idx val="8"/>
              <c:spPr>
                <a:noFill/>
                <a:ln>
                  <a:noFill/>
                </a:ln>
                <a:effectLst/>
              </c:spPr>
              <c:txPr>
                <a:bodyPr rot="0" spcFirstLastPara="1" vertOverflow="ellipsis" vert="horz" wrap="square" anchor="ctr" anchorCtr="1"/>
                <a:lstStyle/>
                <a:p>
                  <a:pPr>
                    <a:defRPr sz="1330" b="1" i="0" u="sng" strike="noStrike" kern="1200" spc="0" baseline="0">
                      <a:solidFill>
                        <a:schemeClr val="accent3">
                          <a:lumMod val="6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1-741F-47C1-9996-DF6877D07366}"/>
                </c:ext>
              </c:extLst>
            </c:dLbl>
            <c:dLbl>
              <c:idx val="9"/>
              <c:spPr>
                <a:noFill/>
                <a:ln>
                  <a:noFill/>
                </a:ln>
                <a:effectLst/>
              </c:spPr>
              <c:txPr>
                <a:bodyPr rot="0" spcFirstLastPara="1" vertOverflow="ellipsis" vert="horz" wrap="square" anchor="ctr" anchorCtr="1"/>
                <a:lstStyle/>
                <a:p>
                  <a:pPr>
                    <a:defRPr sz="1330" b="1" i="0" u="sng" strike="noStrike" kern="1200" spc="0" baseline="0">
                      <a:solidFill>
                        <a:schemeClr val="accent4">
                          <a:lumMod val="6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3-741F-47C1-9996-DF6877D07366}"/>
                </c:ext>
              </c:extLst>
            </c:dLbl>
            <c:dLbl>
              <c:idx val="10"/>
              <c:spPr>
                <a:noFill/>
                <a:ln>
                  <a:noFill/>
                </a:ln>
                <a:effectLst/>
              </c:spPr>
              <c:txPr>
                <a:bodyPr rot="0" spcFirstLastPara="1" vertOverflow="ellipsis" vert="horz" wrap="square" anchor="ctr" anchorCtr="1"/>
                <a:lstStyle/>
                <a:p>
                  <a:pPr>
                    <a:defRPr sz="1330" b="1" i="0" u="sng" strike="noStrike" kern="1200" spc="0" baseline="0">
                      <a:solidFill>
                        <a:schemeClr val="accent5">
                          <a:lumMod val="6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5-741F-47C1-9996-DF6877D07366}"/>
                </c:ext>
              </c:extLst>
            </c:dLbl>
            <c:dLbl>
              <c:idx val="11"/>
              <c:spPr>
                <a:noFill/>
                <a:ln>
                  <a:noFill/>
                </a:ln>
                <a:effectLst/>
              </c:spPr>
              <c:txPr>
                <a:bodyPr rot="0" spcFirstLastPara="1" vertOverflow="ellipsis" vert="horz" wrap="square" anchor="ctr" anchorCtr="1"/>
                <a:lstStyle/>
                <a:p>
                  <a:pPr>
                    <a:defRPr sz="1330" b="1" i="0" u="sng" strike="noStrike" kern="1200" spc="0" baseline="0">
                      <a:solidFill>
                        <a:schemeClr val="accent6">
                          <a:lumMod val="6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7-741F-47C1-9996-DF6877D07366}"/>
                </c:ext>
              </c:extLst>
            </c:dLbl>
            <c:dLbl>
              <c:idx val="12"/>
              <c:spPr>
                <a:noFill/>
                <a:ln>
                  <a:noFill/>
                </a:ln>
                <a:effectLst/>
              </c:spPr>
              <c:txPr>
                <a:bodyPr rot="0" spcFirstLastPara="1" vertOverflow="ellipsis" vert="horz" wrap="square" anchor="ctr" anchorCtr="1"/>
                <a:lstStyle/>
                <a:p>
                  <a:pPr>
                    <a:defRPr sz="1330" b="1" i="0" u="sng" strike="noStrike" kern="1200" spc="0" baseline="0">
                      <a:solidFill>
                        <a:schemeClr val="accent1">
                          <a:lumMod val="80000"/>
                          <a:lumOff val="2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9-741F-47C1-9996-DF6877D07366}"/>
                </c:ext>
              </c:extLst>
            </c:dLbl>
            <c:dLbl>
              <c:idx val="13"/>
              <c:spPr>
                <a:noFill/>
                <a:ln>
                  <a:noFill/>
                </a:ln>
                <a:effectLst/>
              </c:spPr>
              <c:txPr>
                <a:bodyPr rot="0" spcFirstLastPara="1" vertOverflow="ellipsis" vert="horz" wrap="square" anchor="ctr" anchorCtr="1"/>
                <a:lstStyle/>
                <a:p>
                  <a:pPr>
                    <a:defRPr sz="1330" b="1" i="0" u="sng" strike="noStrike" kern="1200" spc="0" baseline="0">
                      <a:solidFill>
                        <a:schemeClr val="accent2">
                          <a:lumMod val="80000"/>
                          <a:lumOff val="2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B-741F-47C1-9996-DF6877D07366}"/>
                </c:ext>
              </c:extLst>
            </c:dLbl>
            <c:dLbl>
              <c:idx val="14"/>
              <c:spPr>
                <a:noFill/>
                <a:ln>
                  <a:noFill/>
                </a:ln>
                <a:effectLst/>
              </c:spPr>
              <c:txPr>
                <a:bodyPr rot="0" spcFirstLastPara="1" vertOverflow="ellipsis" vert="horz" wrap="square" anchor="ctr" anchorCtr="1"/>
                <a:lstStyle/>
                <a:p>
                  <a:pPr>
                    <a:defRPr sz="1330" b="1" i="0" u="sng" strike="noStrike" kern="1200" spc="0" baseline="0">
                      <a:solidFill>
                        <a:schemeClr val="accent3">
                          <a:lumMod val="80000"/>
                          <a:lumOff val="2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D-741F-47C1-9996-DF6877D07366}"/>
                </c:ext>
              </c:extLst>
            </c:dLbl>
            <c:dLbl>
              <c:idx val="15"/>
              <c:spPr>
                <a:noFill/>
                <a:ln>
                  <a:noFill/>
                </a:ln>
                <a:effectLst/>
              </c:spPr>
              <c:txPr>
                <a:bodyPr rot="0" spcFirstLastPara="1" vertOverflow="ellipsis" vert="horz" wrap="square" anchor="ctr" anchorCtr="1"/>
                <a:lstStyle/>
                <a:p>
                  <a:pPr>
                    <a:defRPr sz="1330" b="1" i="0" u="sng" strike="noStrike" kern="1200" spc="0" baseline="0">
                      <a:solidFill>
                        <a:schemeClr val="accent4">
                          <a:lumMod val="80000"/>
                          <a:lumOff val="2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F-741F-47C1-9996-DF6877D07366}"/>
                </c:ext>
              </c:extLst>
            </c:dLbl>
            <c:dLbl>
              <c:idx val="16"/>
              <c:spPr>
                <a:noFill/>
                <a:ln>
                  <a:noFill/>
                </a:ln>
                <a:effectLst/>
              </c:spPr>
              <c:txPr>
                <a:bodyPr rot="0" spcFirstLastPara="1" vertOverflow="ellipsis" vert="horz" wrap="square" anchor="ctr" anchorCtr="1"/>
                <a:lstStyle/>
                <a:p>
                  <a:pPr>
                    <a:defRPr sz="1330" b="1" i="0" u="sng" strike="noStrike" kern="1200" spc="0" baseline="0">
                      <a:solidFill>
                        <a:schemeClr val="accent5">
                          <a:lumMod val="80000"/>
                          <a:lumOff val="2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1-741F-47C1-9996-DF6877D07366}"/>
                </c:ext>
              </c:extLst>
            </c:dLbl>
            <c:dLbl>
              <c:idx val="17"/>
              <c:spPr>
                <a:noFill/>
                <a:ln>
                  <a:noFill/>
                </a:ln>
                <a:effectLst/>
              </c:spPr>
              <c:txPr>
                <a:bodyPr rot="0" spcFirstLastPara="1" vertOverflow="ellipsis" vert="horz" wrap="square" anchor="ctr" anchorCtr="1"/>
                <a:lstStyle/>
                <a:p>
                  <a:pPr>
                    <a:defRPr sz="1330" b="1" i="0" u="sng" strike="noStrike" kern="1200" spc="0" baseline="0">
                      <a:solidFill>
                        <a:schemeClr val="accent6">
                          <a:lumMod val="80000"/>
                          <a:lumOff val="2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3-741F-47C1-9996-DF6877D07366}"/>
                </c:ext>
              </c:extLst>
            </c:dLbl>
            <c:dLbl>
              <c:idx val="18"/>
              <c:spPr>
                <a:noFill/>
                <a:ln>
                  <a:noFill/>
                </a:ln>
                <a:effectLst/>
              </c:spPr>
              <c:txPr>
                <a:bodyPr rot="0" spcFirstLastPara="1" vertOverflow="ellipsis" vert="horz" wrap="square" anchor="ctr" anchorCtr="1"/>
                <a:lstStyle/>
                <a:p>
                  <a:pPr>
                    <a:defRPr sz="1330" b="1" i="0" u="sng" strike="noStrike" kern="1200" spc="0" baseline="0">
                      <a:solidFill>
                        <a:schemeClr val="accent1">
                          <a:lumMod val="8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5-741F-47C1-9996-DF6877D07366}"/>
                </c:ext>
              </c:extLst>
            </c:dLbl>
            <c:dLbl>
              <c:idx val="19"/>
              <c:spPr>
                <a:noFill/>
                <a:ln>
                  <a:noFill/>
                </a:ln>
                <a:effectLst/>
              </c:spPr>
              <c:txPr>
                <a:bodyPr rot="0" spcFirstLastPara="1" vertOverflow="ellipsis" vert="horz" wrap="square" anchor="ctr" anchorCtr="1"/>
                <a:lstStyle/>
                <a:p>
                  <a:pPr>
                    <a:defRPr sz="1330" b="1" i="0" u="sng" strike="noStrike" kern="1200" spc="0" baseline="0">
                      <a:solidFill>
                        <a:schemeClr val="accent2">
                          <a:lumMod val="8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7-741F-47C1-9996-DF6877D07366}"/>
                </c:ext>
              </c:extLst>
            </c:dLbl>
            <c:dLbl>
              <c:idx val="20"/>
              <c:spPr>
                <a:noFill/>
                <a:ln>
                  <a:noFill/>
                </a:ln>
                <a:effectLst/>
              </c:spPr>
              <c:txPr>
                <a:bodyPr rot="0" spcFirstLastPara="1" vertOverflow="ellipsis" vert="horz" wrap="square" anchor="ctr" anchorCtr="1"/>
                <a:lstStyle/>
                <a:p>
                  <a:pPr>
                    <a:defRPr sz="1330" b="1" i="0" u="sng" strike="noStrike" kern="1200" spc="0" baseline="0">
                      <a:solidFill>
                        <a:schemeClr val="accent3">
                          <a:lumMod val="8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9-741F-47C1-9996-DF6877D07366}"/>
                </c:ext>
              </c:extLst>
            </c:dLbl>
            <c:dLbl>
              <c:idx val="21"/>
              <c:spPr>
                <a:noFill/>
                <a:ln>
                  <a:noFill/>
                </a:ln>
                <a:effectLst/>
              </c:spPr>
              <c:txPr>
                <a:bodyPr rot="0" spcFirstLastPara="1" vertOverflow="ellipsis" vert="horz" wrap="square" anchor="ctr" anchorCtr="1"/>
                <a:lstStyle/>
                <a:p>
                  <a:pPr>
                    <a:defRPr sz="1330" b="1" i="0" u="sng" strike="noStrike" kern="1200" spc="0" baseline="0">
                      <a:solidFill>
                        <a:schemeClr val="accent4">
                          <a:lumMod val="8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B-741F-47C1-9996-DF6877D07366}"/>
                </c:ext>
              </c:extLst>
            </c:dLbl>
            <c:dLbl>
              <c:idx val="22"/>
              <c:spPr>
                <a:noFill/>
                <a:ln>
                  <a:noFill/>
                </a:ln>
                <a:effectLst/>
              </c:spPr>
              <c:txPr>
                <a:bodyPr rot="0" spcFirstLastPara="1" vertOverflow="ellipsis" vert="horz" wrap="square" anchor="ctr" anchorCtr="1"/>
                <a:lstStyle/>
                <a:p>
                  <a:pPr>
                    <a:defRPr sz="1330" b="1" i="0" u="sng" strike="noStrike" kern="1200" spc="0" baseline="0">
                      <a:solidFill>
                        <a:schemeClr val="accent5">
                          <a:lumMod val="8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D-741F-47C1-9996-DF6877D07366}"/>
                </c:ext>
              </c:extLst>
            </c:dLbl>
            <c:dLbl>
              <c:idx val="23"/>
              <c:spPr>
                <a:noFill/>
                <a:ln>
                  <a:noFill/>
                </a:ln>
                <a:effectLst/>
              </c:spPr>
              <c:txPr>
                <a:bodyPr rot="0" spcFirstLastPara="1" vertOverflow="ellipsis" vert="horz" wrap="square" anchor="ctr" anchorCtr="1"/>
                <a:lstStyle/>
                <a:p>
                  <a:pPr>
                    <a:defRPr sz="1330" b="1" i="0" u="sng" strike="noStrike" kern="1200" spc="0" baseline="0">
                      <a:solidFill>
                        <a:schemeClr val="accent6">
                          <a:lumMod val="8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F-741F-47C1-9996-DF6877D07366}"/>
                </c:ext>
              </c:extLst>
            </c:dLbl>
            <c:spPr>
              <a:noFill/>
              <a:ln>
                <a:noFill/>
              </a:ln>
              <a:effectLst/>
            </c:spPr>
            <c:txPr>
              <a:bodyPr rot="0" spcFirstLastPara="1" vertOverflow="ellipsis" vert="horz" wrap="square" anchor="ctr" anchorCtr="1"/>
              <a:lstStyle/>
              <a:p>
                <a:pPr>
                  <a:defRPr sz="1330" b="1" i="0" u="sng" strike="noStrike" kern="1200" spc="0" baseline="0">
                    <a:solidFill>
                      <a:schemeClr val="accent1"/>
                    </a:solidFill>
                    <a:latin typeface="+mn-lt"/>
                    <a:ea typeface="+mn-ea"/>
                    <a:cs typeface="+mn-cs"/>
                  </a:defRPr>
                </a:pPr>
                <a:endParaRPr lang="en-US"/>
              </a:p>
            </c:txPr>
            <c:dLblPos val="bestFit"/>
            <c:showLegendKey val="1"/>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Sheet1!$A$2:$A$25</c:f>
              <c:strCache>
                <c:ptCount val="24"/>
                <c:pt idx="0">
                  <c:v>1st Entry</c:v>
                </c:pt>
                <c:pt idx="1">
                  <c:v>2nd Entry</c:v>
                </c:pt>
                <c:pt idx="2">
                  <c:v>3rd Entry</c:v>
                </c:pt>
                <c:pt idx="3">
                  <c:v>4th Entry</c:v>
                </c:pt>
                <c:pt idx="4">
                  <c:v>5th Entry</c:v>
                </c:pt>
                <c:pt idx="5">
                  <c:v>6th Entry</c:v>
                </c:pt>
                <c:pt idx="6">
                  <c:v>7th Entry</c:v>
                </c:pt>
                <c:pt idx="7">
                  <c:v>8th Entry</c:v>
                </c:pt>
                <c:pt idx="8">
                  <c:v>9th Entry</c:v>
                </c:pt>
                <c:pt idx="9">
                  <c:v>10th Entry</c:v>
                </c:pt>
                <c:pt idx="10">
                  <c:v>11th Entry</c:v>
                </c:pt>
                <c:pt idx="11">
                  <c:v>12th Entry</c:v>
                </c:pt>
                <c:pt idx="12">
                  <c:v>13th Entry</c:v>
                </c:pt>
                <c:pt idx="13">
                  <c:v>14th Entry</c:v>
                </c:pt>
                <c:pt idx="14">
                  <c:v>15th Entry</c:v>
                </c:pt>
                <c:pt idx="15">
                  <c:v>16th Entry</c:v>
                </c:pt>
                <c:pt idx="16">
                  <c:v>17th Entry</c:v>
                </c:pt>
                <c:pt idx="17">
                  <c:v>18th Entry</c:v>
                </c:pt>
                <c:pt idx="18">
                  <c:v>19th Entry</c:v>
                </c:pt>
                <c:pt idx="19">
                  <c:v>20th Entry</c:v>
                </c:pt>
                <c:pt idx="20">
                  <c:v>21th Entry</c:v>
                </c:pt>
                <c:pt idx="21">
                  <c:v>22th Entry</c:v>
                </c:pt>
                <c:pt idx="22">
                  <c:v>23th Entry</c:v>
                </c:pt>
                <c:pt idx="23">
                  <c:v>24th Entry</c:v>
                </c:pt>
              </c:strCache>
            </c:strRef>
          </c:cat>
          <c:val>
            <c:numRef>
              <c:f>Sheet1!$B$2:$B$25</c:f>
              <c:numCache>
                <c:formatCode>General</c:formatCode>
                <c:ptCount val="24"/>
                <c:pt idx="0">
                  <c:v>10</c:v>
                </c:pt>
                <c:pt idx="1">
                  <c:v>10</c:v>
                </c:pt>
                <c:pt idx="2">
                  <c:v>10</c:v>
                </c:pt>
                <c:pt idx="3">
                  <c:v>10</c:v>
                </c:pt>
                <c:pt idx="4">
                  <c:v>10</c:v>
                </c:pt>
                <c:pt idx="5">
                  <c:v>10</c:v>
                </c:pt>
                <c:pt idx="6">
                  <c:v>10</c:v>
                </c:pt>
                <c:pt idx="7">
                  <c:v>10</c:v>
                </c:pt>
                <c:pt idx="8">
                  <c:v>10</c:v>
                </c:pt>
                <c:pt idx="9">
                  <c:v>10</c:v>
                </c:pt>
                <c:pt idx="10">
                  <c:v>10</c:v>
                </c:pt>
                <c:pt idx="11">
                  <c:v>10</c:v>
                </c:pt>
                <c:pt idx="12">
                  <c:v>10</c:v>
                </c:pt>
                <c:pt idx="13">
                  <c:v>10</c:v>
                </c:pt>
                <c:pt idx="14">
                  <c:v>10</c:v>
                </c:pt>
                <c:pt idx="15">
                  <c:v>10</c:v>
                </c:pt>
                <c:pt idx="16">
                  <c:v>10</c:v>
                </c:pt>
                <c:pt idx="17">
                  <c:v>10</c:v>
                </c:pt>
                <c:pt idx="18">
                  <c:v>10</c:v>
                </c:pt>
                <c:pt idx="19">
                  <c:v>10</c:v>
                </c:pt>
                <c:pt idx="20">
                  <c:v>10</c:v>
                </c:pt>
                <c:pt idx="21">
                  <c:v>10</c:v>
                </c:pt>
                <c:pt idx="22">
                  <c:v>10</c:v>
                </c:pt>
                <c:pt idx="23">
                  <c:v>10</c:v>
                </c:pt>
              </c:numCache>
            </c:numRef>
          </c:val>
          <c:extLst>
            <c:ext xmlns:c16="http://schemas.microsoft.com/office/drawing/2014/chart" uri="{C3380CC4-5D6E-409C-BE32-E72D297353CC}">
              <c16:uniqueId val="{00000030-741F-47C1-9996-DF6877D07366}"/>
            </c:ext>
          </c:extLst>
        </c:ser>
        <c:dLbls>
          <c:dLblPos val="out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u="sng"/>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solidFill>
          <a:schemeClr val="accent1">
            <a:alpha val="30000"/>
          </a:schemeClr>
        </a:solid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3.7916454801487282E-2"/>
          <c:y val="5.9660478663425089E-2"/>
          <c:w val="0.93792021248511792"/>
          <c:h val="0.59391513796661655"/>
        </c:manualLayout>
      </c:layout>
      <c:bar3DChart>
        <c:barDir val="col"/>
        <c:grouping val="clustered"/>
        <c:varyColors val="0"/>
        <c:ser>
          <c:idx val="0"/>
          <c:order val="0"/>
          <c:tx>
            <c:strRef>
              <c:f>Sheet1!$B$1</c:f>
              <c:strCache>
                <c:ptCount val="1"/>
                <c:pt idx="0">
                  <c:v>VALUE</c:v>
                </c:pt>
              </c:strCache>
            </c:strRef>
          </c:tx>
          <c:spPr>
            <a:solidFill>
              <a:schemeClr val="accent1">
                <a:lumMod val="20000"/>
                <a:lumOff val="80000"/>
              </a:schemeClr>
            </a:solidFill>
            <a:ln>
              <a:noFill/>
            </a:ln>
            <a:effectLst/>
            <a:sp3d/>
          </c:spPr>
          <c:invertIfNegative val="0"/>
          <c:dPt>
            <c:idx val="0"/>
            <c:invertIfNegative val="0"/>
            <c:bubble3D val="0"/>
            <c:spPr>
              <a:solidFill>
                <a:srgbClr val="76C8AE"/>
              </a:solidFill>
              <a:ln>
                <a:noFill/>
              </a:ln>
              <a:effectLst/>
              <a:sp3d/>
            </c:spPr>
            <c:extLst>
              <c:ext xmlns:c16="http://schemas.microsoft.com/office/drawing/2014/chart" uri="{C3380CC4-5D6E-409C-BE32-E72D297353CC}">
                <c16:uniqueId val="{00000001-1504-4AAD-8BCA-155C626759E1}"/>
              </c:ext>
            </c:extLst>
          </c:dPt>
          <c:dPt>
            <c:idx val="1"/>
            <c:invertIfNegative val="0"/>
            <c:bubble3D val="0"/>
            <c:spPr>
              <a:solidFill>
                <a:srgbClr val="00AE9D"/>
              </a:solidFill>
              <a:ln>
                <a:noFill/>
              </a:ln>
              <a:effectLst/>
              <a:sp3d/>
            </c:spPr>
            <c:extLst>
              <c:ext xmlns:c16="http://schemas.microsoft.com/office/drawing/2014/chart" uri="{C3380CC4-5D6E-409C-BE32-E72D297353CC}">
                <c16:uniqueId val="{00000003-1504-4AAD-8BCA-155C626759E1}"/>
              </c:ext>
            </c:extLst>
          </c:dPt>
          <c:dPt>
            <c:idx val="2"/>
            <c:invertIfNegative val="0"/>
            <c:bubble3D val="0"/>
            <c:spPr>
              <a:solidFill>
                <a:srgbClr val="008E7A"/>
              </a:solidFill>
              <a:ln>
                <a:noFill/>
              </a:ln>
              <a:effectLst/>
              <a:sp3d/>
            </c:spPr>
            <c:extLst>
              <c:ext xmlns:c16="http://schemas.microsoft.com/office/drawing/2014/chart" uri="{C3380CC4-5D6E-409C-BE32-E72D297353CC}">
                <c16:uniqueId val="{00000005-1504-4AAD-8BCA-155C626759E1}"/>
              </c:ext>
            </c:extLst>
          </c:dPt>
          <c:dPt>
            <c:idx val="3"/>
            <c:invertIfNegative val="0"/>
            <c:bubble3D val="0"/>
            <c:spPr>
              <a:solidFill>
                <a:srgbClr val="006762"/>
              </a:solidFill>
              <a:ln>
                <a:noFill/>
              </a:ln>
              <a:effectLst/>
              <a:sp3d/>
            </c:spPr>
            <c:extLst>
              <c:ext xmlns:c16="http://schemas.microsoft.com/office/drawing/2014/chart" uri="{C3380CC4-5D6E-409C-BE32-E72D297353CC}">
                <c16:uniqueId val="{00000007-1504-4AAD-8BCA-155C626759E1}"/>
              </c:ext>
            </c:extLst>
          </c:dPt>
          <c:dPt>
            <c:idx val="4"/>
            <c:invertIfNegative val="0"/>
            <c:bubble3D val="0"/>
            <c:spPr>
              <a:solidFill>
                <a:srgbClr val="FFCC4E"/>
              </a:solidFill>
              <a:ln>
                <a:noFill/>
              </a:ln>
              <a:effectLst/>
              <a:sp3d/>
            </c:spPr>
            <c:extLst>
              <c:ext xmlns:c16="http://schemas.microsoft.com/office/drawing/2014/chart" uri="{C3380CC4-5D6E-409C-BE32-E72D297353CC}">
                <c16:uniqueId val="{00000009-1504-4AAD-8BCA-155C626759E1}"/>
              </c:ext>
            </c:extLst>
          </c:dPt>
          <c:dPt>
            <c:idx val="5"/>
            <c:invertIfNegative val="0"/>
            <c:bubble3D val="0"/>
            <c:spPr>
              <a:solidFill>
                <a:srgbClr val="FBAB18"/>
              </a:solidFill>
              <a:ln>
                <a:noFill/>
              </a:ln>
              <a:effectLst/>
              <a:sp3d/>
            </c:spPr>
            <c:extLst>
              <c:ext xmlns:c16="http://schemas.microsoft.com/office/drawing/2014/chart" uri="{C3380CC4-5D6E-409C-BE32-E72D297353CC}">
                <c16:uniqueId val="{0000000B-1504-4AAD-8BCA-155C626759E1}"/>
              </c:ext>
            </c:extLst>
          </c:dPt>
          <c:dPt>
            <c:idx val="6"/>
            <c:invertIfNegative val="0"/>
            <c:bubble3D val="0"/>
            <c:spPr>
              <a:solidFill>
                <a:srgbClr val="F47920"/>
              </a:solidFill>
              <a:ln>
                <a:noFill/>
              </a:ln>
              <a:effectLst/>
              <a:sp3d/>
            </c:spPr>
            <c:extLst>
              <c:ext xmlns:c16="http://schemas.microsoft.com/office/drawing/2014/chart" uri="{C3380CC4-5D6E-409C-BE32-E72D297353CC}">
                <c16:uniqueId val="{0000000D-1504-4AAD-8BCA-155C626759E1}"/>
              </c:ext>
            </c:extLst>
          </c:dPt>
          <c:dPt>
            <c:idx val="7"/>
            <c:invertIfNegative val="0"/>
            <c:bubble3D val="0"/>
            <c:spPr>
              <a:solidFill>
                <a:srgbClr val="A75534"/>
              </a:solidFill>
              <a:ln>
                <a:noFill/>
              </a:ln>
              <a:effectLst/>
              <a:sp3d/>
            </c:spPr>
            <c:extLst>
              <c:ext xmlns:c16="http://schemas.microsoft.com/office/drawing/2014/chart" uri="{C3380CC4-5D6E-409C-BE32-E72D297353CC}">
                <c16:uniqueId val="{0000000F-1504-4AAD-8BCA-155C626759E1}"/>
              </c:ext>
            </c:extLst>
          </c:dPt>
          <c:dPt>
            <c:idx val="8"/>
            <c:invertIfNegative val="0"/>
            <c:bubble3D val="0"/>
            <c:spPr>
              <a:solidFill>
                <a:srgbClr val="F1666A"/>
              </a:solidFill>
              <a:ln>
                <a:noFill/>
              </a:ln>
              <a:effectLst/>
              <a:sp3d/>
            </c:spPr>
            <c:extLst>
              <c:ext xmlns:c16="http://schemas.microsoft.com/office/drawing/2014/chart" uri="{C3380CC4-5D6E-409C-BE32-E72D297353CC}">
                <c16:uniqueId val="{00000011-1504-4AAD-8BCA-155C626759E1}"/>
              </c:ext>
            </c:extLst>
          </c:dPt>
          <c:dPt>
            <c:idx val="9"/>
            <c:invertIfNegative val="0"/>
            <c:bubble3D val="0"/>
            <c:spPr>
              <a:solidFill>
                <a:srgbClr val="ED1B2F"/>
              </a:solidFill>
              <a:ln>
                <a:noFill/>
              </a:ln>
              <a:effectLst/>
              <a:sp3d/>
            </c:spPr>
            <c:extLst>
              <c:ext xmlns:c16="http://schemas.microsoft.com/office/drawing/2014/chart" uri="{C3380CC4-5D6E-409C-BE32-E72D297353CC}">
                <c16:uniqueId val="{00000013-1504-4AAD-8BCA-155C626759E1}"/>
              </c:ext>
            </c:extLst>
          </c:dPt>
          <c:dPt>
            <c:idx val="10"/>
            <c:invertIfNegative val="0"/>
            <c:bubble3D val="0"/>
            <c:spPr>
              <a:solidFill>
                <a:srgbClr val="CF1D39"/>
              </a:solidFill>
              <a:ln>
                <a:noFill/>
              </a:ln>
              <a:effectLst/>
              <a:sp3d/>
            </c:spPr>
            <c:extLst>
              <c:ext xmlns:c16="http://schemas.microsoft.com/office/drawing/2014/chart" uri="{C3380CC4-5D6E-409C-BE32-E72D297353CC}">
                <c16:uniqueId val="{00000015-1504-4AAD-8BCA-155C626759E1}"/>
              </c:ext>
            </c:extLst>
          </c:dPt>
          <c:dPt>
            <c:idx val="11"/>
            <c:invertIfNegative val="0"/>
            <c:bubble3D val="0"/>
            <c:spPr>
              <a:solidFill>
                <a:srgbClr val="960136"/>
              </a:solidFill>
              <a:ln>
                <a:noFill/>
              </a:ln>
              <a:effectLst/>
              <a:sp3d/>
            </c:spPr>
            <c:extLst>
              <c:ext xmlns:c16="http://schemas.microsoft.com/office/drawing/2014/chart" uri="{C3380CC4-5D6E-409C-BE32-E72D297353CC}">
                <c16:uniqueId val="{00000017-1504-4AAD-8BCA-155C626759E1}"/>
              </c:ext>
            </c:extLst>
          </c:dPt>
          <c:dPt>
            <c:idx val="12"/>
            <c:invertIfNegative val="0"/>
            <c:bubble3D val="0"/>
            <c:spPr>
              <a:solidFill>
                <a:srgbClr val="6DCFF6"/>
              </a:solidFill>
              <a:ln>
                <a:noFill/>
              </a:ln>
              <a:effectLst/>
              <a:sp3d/>
            </c:spPr>
            <c:extLst>
              <c:ext xmlns:c16="http://schemas.microsoft.com/office/drawing/2014/chart" uri="{C3380CC4-5D6E-409C-BE32-E72D297353CC}">
                <c16:uniqueId val="{00000019-1504-4AAD-8BCA-155C626759E1}"/>
              </c:ext>
            </c:extLst>
          </c:dPt>
          <c:dPt>
            <c:idx val="13"/>
            <c:invertIfNegative val="0"/>
            <c:bubble3D val="0"/>
            <c:spPr>
              <a:solidFill>
                <a:srgbClr val="009BDB"/>
              </a:solidFill>
              <a:ln>
                <a:noFill/>
              </a:ln>
              <a:effectLst/>
              <a:sp3d/>
            </c:spPr>
            <c:extLst>
              <c:ext xmlns:c16="http://schemas.microsoft.com/office/drawing/2014/chart" uri="{C3380CC4-5D6E-409C-BE32-E72D297353CC}">
                <c16:uniqueId val="{0000001B-1504-4AAD-8BCA-155C626759E1}"/>
              </c:ext>
            </c:extLst>
          </c:dPt>
          <c:dPt>
            <c:idx val="14"/>
            <c:invertIfNegative val="0"/>
            <c:bubble3D val="0"/>
            <c:spPr>
              <a:solidFill>
                <a:srgbClr val="00619E"/>
              </a:solidFill>
              <a:ln>
                <a:noFill/>
              </a:ln>
              <a:effectLst/>
              <a:sp3d/>
            </c:spPr>
            <c:extLst>
              <c:ext xmlns:c16="http://schemas.microsoft.com/office/drawing/2014/chart" uri="{C3380CC4-5D6E-409C-BE32-E72D297353CC}">
                <c16:uniqueId val="{0000001D-1504-4AAD-8BCA-155C626759E1}"/>
              </c:ext>
            </c:extLst>
          </c:dPt>
          <c:dPt>
            <c:idx val="15"/>
            <c:invertIfNegative val="0"/>
            <c:bubble3D val="0"/>
            <c:spPr>
              <a:solidFill>
                <a:srgbClr val="1E3378"/>
              </a:solidFill>
              <a:ln>
                <a:noFill/>
              </a:ln>
              <a:effectLst/>
              <a:sp3d/>
            </c:spPr>
            <c:extLst>
              <c:ext xmlns:c16="http://schemas.microsoft.com/office/drawing/2014/chart" uri="{C3380CC4-5D6E-409C-BE32-E72D297353CC}">
                <c16:uniqueId val="{0000001F-1504-4AAD-8BCA-155C626759E1}"/>
              </c:ext>
            </c:extLst>
          </c:dPt>
          <c:dPt>
            <c:idx val="16"/>
            <c:invertIfNegative val="0"/>
            <c:bubble3D val="0"/>
            <c:spPr>
              <a:solidFill>
                <a:srgbClr val="76C8AE"/>
              </a:solidFill>
              <a:ln>
                <a:noFill/>
              </a:ln>
              <a:effectLst/>
              <a:sp3d/>
            </c:spPr>
            <c:extLst>
              <c:ext xmlns:c16="http://schemas.microsoft.com/office/drawing/2014/chart" uri="{C3380CC4-5D6E-409C-BE32-E72D297353CC}">
                <c16:uniqueId val="{00000021-1504-4AAD-8BCA-155C626759E1}"/>
              </c:ext>
            </c:extLst>
          </c:dPt>
          <c:dPt>
            <c:idx val="17"/>
            <c:invertIfNegative val="0"/>
            <c:bubble3D val="0"/>
            <c:spPr>
              <a:solidFill>
                <a:srgbClr val="00AE9D"/>
              </a:solidFill>
              <a:ln>
                <a:noFill/>
              </a:ln>
              <a:effectLst/>
              <a:sp3d/>
            </c:spPr>
            <c:extLst>
              <c:ext xmlns:c16="http://schemas.microsoft.com/office/drawing/2014/chart" uri="{C3380CC4-5D6E-409C-BE32-E72D297353CC}">
                <c16:uniqueId val="{00000023-1504-4AAD-8BCA-155C626759E1}"/>
              </c:ext>
            </c:extLst>
          </c:dPt>
          <c:dPt>
            <c:idx val="18"/>
            <c:invertIfNegative val="0"/>
            <c:bubble3D val="0"/>
            <c:spPr>
              <a:solidFill>
                <a:srgbClr val="008E7A"/>
              </a:solidFill>
              <a:ln>
                <a:noFill/>
              </a:ln>
              <a:effectLst/>
              <a:sp3d/>
            </c:spPr>
            <c:extLst>
              <c:ext xmlns:c16="http://schemas.microsoft.com/office/drawing/2014/chart" uri="{C3380CC4-5D6E-409C-BE32-E72D297353CC}">
                <c16:uniqueId val="{00000025-1504-4AAD-8BCA-155C626759E1}"/>
              </c:ext>
            </c:extLst>
          </c:dPt>
          <c:dPt>
            <c:idx val="19"/>
            <c:invertIfNegative val="0"/>
            <c:bubble3D val="0"/>
            <c:spPr>
              <a:solidFill>
                <a:srgbClr val="006762"/>
              </a:solidFill>
              <a:ln>
                <a:noFill/>
              </a:ln>
              <a:effectLst/>
              <a:sp3d/>
            </c:spPr>
            <c:extLst>
              <c:ext xmlns:c16="http://schemas.microsoft.com/office/drawing/2014/chart" uri="{C3380CC4-5D6E-409C-BE32-E72D297353CC}">
                <c16:uniqueId val="{00000027-1504-4AAD-8BCA-155C626759E1}"/>
              </c:ext>
            </c:extLst>
          </c:dPt>
          <c:dPt>
            <c:idx val="20"/>
            <c:invertIfNegative val="0"/>
            <c:bubble3D val="0"/>
            <c:spPr>
              <a:solidFill>
                <a:srgbClr val="FFCC4E"/>
              </a:solidFill>
              <a:ln>
                <a:noFill/>
              </a:ln>
              <a:effectLst/>
              <a:sp3d/>
            </c:spPr>
            <c:extLst>
              <c:ext xmlns:c16="http://schemas.microsoft.com/office/drawing/2014/chart" uri="{C3380CC4-5D6E-409C-BE32-E72D297353CC}">
                <c16:uniqueId val="{00000029-1504-4AAD-8BCA-155C626759E1}"/>
              </c:ext>
            </c:extLst>
          </c:dPt>
          <c:dPt>
            <c:idx val="21"/>
            <c:invertIfNegative val="0"/>
            <c:bubble3D val="0"/>
            <c:spPr>
              <a:solidFill>
                <a:srgbClr val="FBAB18"/>
              </a:solidFill>
              <a:ln>
                <a:noFill/>
              </a:ln>
              <a:effectLst/>
              <a:sp3d/>
            </c:spPr>
            <c:extLst>
              <c:ext xmlns:c16="http://schemas.microsoft.com/office/drawing/2014/chart" uri="{C3380CC4-5D6E-409C-BE32-E72D297353CC}">
                <c16:uniqueId val="{0000002B-1504-4AAD-8BCA-155C626759E1}"/>
              </c:ext>
            </c:extLst>
          </c:dPt>
          <c:dPt>
            <c:idx val="22"/>
            <c:invertIfNegative val="0"/>
            <c:bubble3D val="0"/>
            <c:spPr>
              <a:solidFill>
                <a:srgbClr val="F47920"/>
              </a:solidFill>
              <a:ln>
                <a:noFill/>
              </a:ln>
              <a:effectLst/>
              <a:sp3d/>
            </c:spPr>
            <c:extLst>
              <c:ext xmlns:c16="http://schemas.microsoft.com/office/drawing/2014/chart" uri="{C3380CC4-5D6E-409C-BE32-E72D297353CC}">
                <c16:uniqueId val="{0000002D-1504-4AAD-8BCA-155C626759E1}"/>
              </c:ext>
            </c:extLst>
          </c:dPt>
          <c:dPt>
            <c:idx val="23"/>
            <c:invertIfNegative val="0"/>
            <c:bubble3D val="0"/>
            <c:spPr>
              <a:solidFill>
                <a:srgbClr val="A75534"/>
              </a:solidFill>
              <a:ln>
                <a:noFill/>
              </a:ln>
              <a:effectLst/>
              <a:sp3d/>
            </c:spPr>
            <c:extLst>
              <c:ext xmlns:c16="http://schemas.microsoft.com/office/drawing/2014/chart" uri="{C3380CC4-5D6E-409C-BE32-E72D297353CC}">
                <c16:uniqueId val="{0000002F-1504-4AAD-8BCA-155C626759E1}"/>
              </c:ext>
            </c:extLst>
          </c:dPt>
          <c:cat>
            <c:strRef>
              <c:f>Sheet1!$A$2:$A$25</c:f>
              <c:strCache>
                <c:ptCount val="24"/>
                <c:pt idx="0">
                  <c:v>1st Entry</c:v>
                </c:pt>
                <c:pt idx="1">
                  <c:v>2nd Entry</c:v>
                </c:pt>
                <c:pt idx="2">
                  <c:v>3rd Entry</c:v>
                </c:pt>
                <c:pt idx="3">
                  <c:v>4th Entry</c:v>
                </c:pt>
                <c:pt idx="4">
                  <c:v>5th Entry</c:v>
                </c:pt>
                <c:pt idx="5">
                  <c:v>6th Entry</c:v>
                </c:pt>
                <c:pt idx="6">
                  <c:v>7th Entry</c:v>
                </c:pt>
                <c:pt idx="7">
                  <c:v>8th Entry</c:v>
                </c:pt>
                <c:pt idx="8">
                  <c:v>9th Entry</c:v>
                </c:pt>
                <c:pt idx="9">
                  <c:v>10th Entry</c:v>
                </c:pt>
                <c:pt idx="10">
                  <c:v>11th Entry</c:v>
                </c:pt>
                <c:pt idx="11">
                  <c:v>12th Entry</c:v>
                </c:pt>
                <c:pt idx="12">
                  <c:v>13th Entry</c:v>
                </c:pt>
                <c:pt idx="13">
                  <c:v>14th Entry</c:v>
                </c:pt>
                <c:pt idx="14">
                  <c:v>15th Entry</c:v>
                </c:pt>
                <c:pt idx="15">
                  <c:v>16th Entry</c:v>
                </c:pt>
                <c:pt idx="16">
                  <c:v>17th Entry</c:v>
                </c:pt>
                <c:pt idx="17">
                  <c:v>18th Entry</c:v>
                </c:pt>
                <c:pt idx="18">
                  <c:v>19th Entry</c:v>
                </c:pt>
                <c:pt idx="19">
                  <c:v>20th Entry</c:v>
                </c:pt>
                <c:pt idx="20">
                  <c:v>21th Entry</c:v>
                </c:pt>
                <c:pt idx="21">
                  <c:v>22th Entry</c:v>
                </c:pt>
                <c:pt idx="22">
                  <c:v>23th Entry</c:v>
                </c:pt>
                <c:pt idx="23">
                  <c:v>24th Entry</c:v>
                </c:pt>
              </c:strCache>
            </c:strRef>
          </c:cat>
          <c:val>
            <c:numRef>
              <c:f>Sheet1!$B$2:$B$25</c:f>
              <c:numCache>
                <c:formatCode>General</c:formatCode>
                <c:ptCount val="24"/>
                <c:pt idx="0">
                  <c:v>10</c:v>
                </c:pt>
                <c:pt idx="1">
                  <c:v>10</c:v>
                </c:pt>
                <c:pt idx="2">
                  <c:v>10</c:v>
                </c:pt>
                <c:pt idx="3">
                  <c:v>10</c:v>
                </c:pt>
                <c:pt idx="4">
                  <c:v>10</c:v>
                </c:pt>
                <c:pt idx="5">
                  <c:v>10</c:v>
                </c:pt>
                <c:pt idx="6">
                  <c:v>10</c:v>
                </c:pt>
                <c:pt idx="7">
                  <c:v>10</c:v>
                </c:pt>
                <c:pt idx="8">
                  <c:v>10</c:v>
                </c:pt>
                <c:pt idx="9">
                  <c:v>10</c:v>
                </c:pt>
                <c:pt idx="10">
                  <c:v>10</c:v>
                </c:pt>
                <c:pt idx="11">
                  <c:v>10</c:v>
                </c:pt>
                <c:pt idx="12">
                  <c:v>10</c:v>
                </c:pt>
                <c:pt idx="13">
                  <c:v>10</c:v>
                </c:pt>
                <c:pt idx="14">
                  <c:v>10</c:v>
                </c:pt>
                <c:pt idx="15">
                  <c:v>10</c:v>
                </c:pt>
                <c:pt idx="16">
                  <c:v>10</c:v>
                </c:pt>
                <c:pt idx="17">
                  <c:v>10</c:v>
                </c:pt>
                <c:pt idx="18">
                  <c:v>10</c:v>
                </c:pt>
                <c:pt idx="19">
                  <c:v>10</c:v>
                </c:pt>
                <c:pt idx="20">
                  <c:v>10</c:v>
                </c:pt>
                <c:pt idx="21">
                  <c:v>10</c:v>
                </c:pt>
                <c:pt idx="22">
                  <c:v>10</c:v>
                </c:pt>
                <c:pt idx="23">
                  <c:v>10</c:v>
                </c:pt>
              </c:numCache>
            </c:numRef>
          </c:val>
          <c:extLst>
            <c:ext xmlns:c16="http://schemas.microsoft.com/office/drawing/2014/chart" uri="{C3380CC4-5D6E-409C-BE32-E72D297353CC}">
              <c16:uniqueId val="{00000030-1504-4AAD-8BCA-155C626759E1}"/>
            </c:ext>
          </c:extLst>
        </c:ser>
        <c:dLbls>
          <c:showLegendKey val="0"/>
          <c:showVal val="0"/>
          <c:showCatName val="0"/>
          <c:showSerName val="0"/>
          <c:showPercent val="0"/>
          <c:showBubbleSize val="0"/>
        </c:dLbls>
        <c:gapWidth val="160"/>
        <c:gapDepth val="10"/>
        <c:shape val="box"/>
        <c:axId val="1929698128"/>
        <c:axId val="1929700880"/>
        <c:axId val="0"/>
      </c:bar3DChart>
      <c:catAx>
        <c:axId val="1929698128"/>
        <c:scaling>
          <c:orientation val="minMax"/>
        </c:scaling>
        <c:delete val="0"/>
        <c:axPos val="b"/>
        <c:majorGridlines>
          <c:spPr>
            <a:ln w="9525" cap="flat" cmpd="sng" algn="ctr">
              <a:solidFill>
                <a:schemeClr val="lt1">
                  <a:lumMod val="60000"/>
                  <a:lumOff val="4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cap="all" spc="150" normalizeH="0" baseline="0">
                <a:solidFill>
                  <a:schemeClr val="lt1"/>
                </a:solidFill>
                <a:latin typeface="Arial" panose="020B0604020202020204" pitchFamily="34" charset="0"/>
                <a:ea typeface="+mn-ea"/>
                <a:cs typeface="Arial" panose="020B0604020202020204" pitchFamily="34" charset="0"/>
              </a:defRPr>
            </a:pPr>
            <a:endParaRPr lang="en-US"/>
          </a:p>
        </c:txPr>
        <c:crossAx val="1929700880"/>
        <c:crosses val="autoZero"/>
        <c:auto val="1"/>
        <c:lblAlgn val="ctr"/>
        <c:lblOffset val="100"/>
        <c:noMultiLvlLbl val="0"/>
      </c:catAx>
      <c:valAx>
        <c:axId val="1929700880"/>
        <c:scaling>
          <c:orientation val="minMax"/>
        </c:scaling>
        <c:delete val="0"/>
        <c:axPos val="l"/>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solidFill>
                <a:latin typeface="Arial" panose="020B0604020202020204" pitchFamily="34" charset="0"/>
                <a:ea typeface="+mn-ea"/>
                <a:cs typeface="Arial" panose="020B0604020202020204" pitchFamily="34" charset="0"/>
              </a:defRPr>
            </a:pPr>
            <a:endParaRPr lang="en-US"/>
          </a:p>
        </c:txPr>
        <c:crossAx val="1929698128"/>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5">
  <cs:axisTitle>
    <cs:lnRef idx="0"/>
    <cs:fillRef idx="0"/>
    <cs:effectRef idx="0"/>
    <cs:fontRef idx="minor">
      <a:schemeClr val="lt1"/>
    </cs:fontRef>
    <cs:defRPr sz="1197" b="1" kern="1200"/>
  </cs:axisTitle>
  <cs:categoryAxis>
    <cs:lnRef idx="0">
      <cs:styleClr val="0"/>
    </cs:lnRef>
    <cs:fillRef idx="0"/>
    <cs:effectRef idx="0"/>
    <cs:fontRef idx="minor">
      <a:schemeClr val="lt1"/>
    </cs:fontRef>
    <cs:defRPr sz="1197" kern="1200" cap="all" spc="150" normalizeH="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styleClr val="auto"/>
    </cs:fillRef>
    <cs:effectRef idx="0"/>
    <cs:fontRef idx="minor">
      <a:schemeClr val="lt1"/>
    </cs:fontRef>
    <cs:spPr>
      <a:solidFill>
        <a:schemeClr val="phClr">
          <a:alpha val="70000"/>
        </a:schemeClr>
      </a:solidFill>
    </cs:spPr>
    <cs:defRPr sz="1197"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lumMod val="20000"/>
          <a:lumOff val="80000"/>
        </a:schemeClr>
      </a:solidFill>
    </cs:spPr>
  </cs:dataPoint>
  <cs:dataPoint3D>
    <cs:lnRef idx="0"/>
    <cs:fillRef idx="0">
      <cs:styleClr val="auto"/>
    </cs:fillRef>
    <cs:effectRef idx="0"/>
    <cs:fontRef idx="minor">
      <a:schemeClr val="dk1"/>
    </cs:fontRef>
    <cs:spPr>
      <a:solidFill>
        <a:schemeClr val="phClr">
          <a:lumMod val="20000"/>
          <a:lumOff val="80000"/>
        </a:schemeClr>
      </a:solidFill>
      <a:sp3d/>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a:solidFill>
          <a:schemeClr val="phClr">
            <a:lumMod val="60000"/>
            <a:lumOff val="40000"/>
          </a:schemeClr>
        </a:solidFill>
        <a:prstDash val="dash"/>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styleClr val="0"/>
    </cs:fillRef>
    <cs:effectRef idx="0"/>
    <cs:fontRef idx="minor">
      <a:schemeClr val="dk1"/>
    </cs:fontRef>
    <cs:spPr>
      <a:solidFill>
        <a:schemeClr val="phClr">
          <a:alpha val="30000"/>
        </a:schemeClr>
      </a:solidFill>
      <a:sp3d/>
    </cs:spPr>
  </cs:floor>
  <cs:gridlineMajor>
    <cs:lnRef idx="0">
      <cs:styleClr val="0"/>
    </cs:lnRef>
    <cs:fillRef idx="0"/>
    <cs:effectRef idx="0"/>
    <cs:fontRef idx="minor">
      <a:schemeClr val="dk1"/>
    </cs:fontRef>
    <cs:spPr>
      <a:ln w="9525" cap="flat" cmpd="sng" algn="ctr">
        <a:solidFill>
          <a:schemeClr val="lt1">
            <a:lumMod val="60000"/>
            <a:lumOff val="40000"/>
          </a:schemeClr>
        </a:solidFill>
        <a:round/>
      </a:ln>
    </cs:spPr>
  </cs:gridlineMajor>
  <cs:gridlineMinor>
    <cs:lnRef idx="0">
      <cs:styleClr val="0"/>
    </cs:lnRef>
    <cs:fillRef idx="0"/>
    <cs:effectRef idx="0"/>
    <cs:fontRef idx="minor">
      <a:schemeClr val="dk1"/>
    </cs:fontRef>
    <cs:spPr>
      <a:ln>
        <a:solidFill>
          <a:schemeClr val="lt1">
            <a:lumMod val="50000"/>
            <a:lumOff val="5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3A699D-B0B5-4FC4-81B4-902D86D34306}" type="doc">
      <dgm:prSet loTypeId="urn:microsoft.com/office/officeart/2005/8/layout/hProcess7" loCatId="list" qsTypeId="urn:microsoft.com/office/officeart/2005/8/quickstyle/simple1" qsCatId="simple" csTypeId="urn:microsoft.com/office/officeart/2005/8/colors/accent1_2" csCatId="accent1" phldr="1"/>
      <dgm:spPr/>
      <dgm:t>
        <a:bodyPr/>
        <a:lstStyle/>
        <a:p>
          <a:endParaRPr lang="en-GB"/>
        </a:p>
      </dgm:t>
    </dgm:pt>
    <dgm:pt modelId="{599B8852-A0B6-4A79-A6B5-627263D93726}">
      <dgm:prSet phldrT="[Text]" custT="1"/>
      <dgm:spPr>
        <a:solidFill>
          <a:schemeClr val="tx1"/>
        </a:solidFill>
      </dgm:spPr>
      <dgm:t>
        <a:bodyPr/>
        <a:lstStyle/>
        <a:p>
          <a:r>
            <a:rPr lang="en-US" sz="3600" b="1" cap="none" spc="0" dirty="0">
              <a:ln w="18415" cmpd="sng">
                <a:solidFill>
                  <a:srgbClr val="FFFFFF"/>
                </a:solidFill>
                <a:prstDash val="solid"/>
              </a:ln>
              <a:solidFill>
                <a:schemeClr val="bg1"/>
              </a:solidFill>
              <a:effectLst>
                <a:outerShdw blurRad="63500" dir="3600000" algn="tl" rotWithShape="0">
                  <a:srgbClr val="000000">
                    <a:alpha val="70000"/>
                  </a:srgbClr>
                </a:outerShdw>
              </a:effectLst>
              <a:latin typeface="+mn-lt"/>
              <a:cs typeface="Verdana"/>
            </a:rPr>
            <a:t>DISTRIBUTION</a:t>
          </a:r>
          <a:endParaRPr lang="en-GB" sz="3600" dirty="0">
            <a:solidFill>
              <a:schemeClr val="bg1"/>
            </a:solidFill>
            <a:latin typeface="+mn-lt"/>
          </a:endParaRPr>
        </a:p>
      </dgm:t>
    </dgm:pt>
    <dgm:pt modelId="{4D651A77-8E21-44E1-954A-A2AFDD858AAB}" type="parTrans" cxnId="{6CDDF556-4414-461A-98F5-8C83787399E5}">
      <dgm:prSet/>
      <dgm:spPr/>
      <dgm:t>
        <a:bodyPr/>
        <a:lstStyle/>
        <a:p>
          <a:endParaRPr lang="en-GB"/>
        </a:p>
      </dgm:t>
    </dgm:pt>
    <dgm:pt modelId="{324CD63A-616F-4C3E-ABE9-3481EBD11A99}" type="sibTrans" cxnId="{6CDDF556-4414-461A-98F5-8C83787399E5}">
      <dgm:prSet/>
      <dgm:spPr/>
      <dgm:t>
        <a:bodyPr/>
        <a:lstStyle/>
        <a:p>
          <a:endParaRPr lang="en-GB"/>
        </a:p>
      </dgm:t>
    </dgm:pt>
    <dgm:pt modelId="{80743E27-21D3-4C32-8B9F-B9F8F89B726A}">
      <dgm:prSet phldrT="[Text]" custT="1"/>
      <dgm:spPr/>
      <dgm:t>
        <a:bodyPr/>
        <a:lstStyle/>
        <a:p>
          <a:endParaRPr lang="en-US" altLang="en-US" sz="2000" b="1" dirty="0">
            <a:solidFill>
              <a:schemeClr val="tx2"/>
            </a:solidFill>
            <a:latin typeface="Arial"/>
            <a:ea typeface="MS PGothic"/>
            <a:cs typeface="Arial"/>
          </a:endParaRPr>
        </a:p>
        <a:p>
          <a:pPr rtl="0"/>
          <a:r>
            <a:rPr lang="en-US" altLang="en-US" sz="2000" b="0" dirty="0">
              <a:solidFill>
                <a:schemeClr val="bg1"/>
              </a:solidFill>
              <a:latin typeface="Arial"/>
              <a:ea typeface="MS PGothic"/>
              <a:cs typeface="Arial"/>
            </a:rPr>
            <a:t>TEB participants are granted access, in esa-star, to admitted tenders only after signing a Non-Disclosure and Non-Interest Form </a:t>
          </a:r>
          <a:endParaRPr lang="en-GB" altLang="en-US" sz="2000" b="0" dirty="0">
            <a:solidFill>
              <a:schemeClr val="bg1"/>
            </a:solidFill>
            <a:latin typeface="Arial"/>
            <a:ea typeface="MS PGothic"/>
            <a:cs typeface="Arial"/>
          </a:endParaRPr>
        </a:p>
      </dgm:t>
    </dgm:pt>
    <dgm:pt modelId="{7E5BE44D-48CC-4EA7-BEED-C675B7210B87}" type="parTrans" cxnId="{73A9BE47-A484-4D13-A9E7-38D19F8FEBFD}">
      <dgm:prSet/>
      <dgm:spPr/>
      <dgm:t>
        <a:bodyPr/>
        <a:lstStyle/>
        <a:p>
          <a:endParaRPr lang="en-GB"/>
        </a:p>
      </dgm:t>
    </dgm:pt>
    <dgm:pt modelId="{67F08ADC-B2BA-4C73-B95F-C31F88BD7FA6}" type="sibTrans" cxnId="{73A9BE47-A484-4D13-A9E7-38D19F8FEBFD}">
      <dgm:prSet/>
      <dgm:spPr/>
      <dgm:t>
        <a:bodyPr/>
        <a:lstStyle/>
        <a:p>
          <a:endParaRPr lang="en-GB"/>
        </a:p>
      </dgm:t>
    </dgm:pt>
    <dgm:pt modelId="{D4D941AA-97FE-47EE-8B1D-80F31D2ABDDC}">
      <dgm:prSet phldrT="[Text]"/>
      <dgm:spPr>
        <a:solidFill>
          <a:schemeClr val="tx1"/>
        </a:solidFill>
      </dgm:spPr>
      <dgm:t>
        <a:bodyPr/>
        <a:lstStyle/>
        <a:p>
          <a:r>
            <a:rPr lang="en-US" b="1" cap="none" spc="0" dirty="0">
              <a:ln w="18415" cmpd="sng">
                <a:solidFill>
                  <a:srgbClr val="FFFFFF"/>
                </a:solidFill>
                <a:prstDash val="solid"/>
              </a:ln>
              <a:solidFill>
                <a:schemeClr val="bg1"/>
              </a:solidFill>
              <a:effectLst>
                <a:outerShdw blurRad="63500" dir="3600000" algn="tl" rotWithShape="0">
                  <a:srgbClr val="000000">
                    <a:alpha val="70000"/>
                  </a:srgbClr>
                </a:outerShdw>
              </a:effectLst>
              <a:latin typeface="+mn-lt"/>
              <a:cs typeface="Verdana"/>
            </a:rPr>
            <a:t>SECURITY</a:t>
          </a:r>
          <a:endParaRPr lang="en-GB" dirty="0">
            <a:solidFill>
              <a:schemeClr val="bg1"/>
            </a:solidFill>
            <a:latin typeface="+mn-lt"/>
          </a:endParaRPr>
        </a:p>
      </dgm:t>
    </dgm:pt>
    <dgm:pt modelId="{61D1DDA2-D5C6-4723-A139-27A8318B1C42}" type="parTrans" cxnId="{DD5A33D2-EA01-4CC3-A2E7-2A93A8787823}">
      <dgm:prSet/>
      <dgm:spPr/>
      <dgm:t>
        <a:bodyPr/>
        <a:lstStyle/>
        <a:p>
          <a:endParaRPr lang="en-GB"/>
        </a:p>
      </dgm:t>
    </dgm:pt>
    <dgm:pt modelId="{C7B317C7-C5B6-44B5-B539-78ABF80A1B57}" type="sibTrans" cxnId="{DD5A33D2-EA01-4CC3-A2E7-2A93A8787823}">
      <dgm:prSet/>
      <dgm:spPr/>
      <dgm:t>
        <a:bodyPr/>
        <a:lstStyle/>
        <a:p>
          <a:endParaRPr lang="en-GB"/>
        </a:p>
      </dgm:t>
    </dgm:pt>
    <dgm:pt modelId="{32770832-9971-4345-A05B-56EE49B94042}">
      <dgm:prSet phldrT="[Text]" custT="1"/>
      <dgm:spPr/>
      <dgm:t>
        <a:bodyPr/>
        <a:lstStyle/>
        <a:p>
          <a:endParaRPr lang="en-GB" altLang="en-US" sz="2000" b="1" dirty="0">
            <a:solidFill>
              <a:schemeClr val="tx2"/>
            </a:solidFill>
            <a:latin typeface="Arial"/>
            <a:ea typeface="MS PGothic"/>
            <a:cs typeface="Arial"/>
          </a:endParaRPr>
        </a:p>
      </dgm:t>
    </dgm:pt>
    <dgm:pt modelId="{499FE5DA-DE87-44B7-92D9-9F0A2BEAEBDC}" type="parTrans" cxnId="{CD931B9E-2220-4A18-A5BB-314B5FBF08DA}">
      <dgm:prSet/>
      <dgm:spPr/>
      <dgm:t>
        <a:bodyPr/>
        <a:lstStyle/>
        <a:p>
          <a:endParaRPr lang="en-GB"/>
        </a:p>
      </dgm:t>
    </dgm:pt>
    <dgm:pt modelId="{124FA4A2-1EA8-4057-83F4-30DB7C3E4914}" type="sibTrans" cxnId="{CD931B9E-2220-4A18-A5BB-314B5FBF08DA}">
      <dgm:prSet/>
      <dgm:spPr/>
      <dgm:t>
        <a:bodyPr/>
        <a:lstStyle/>
        <a:p>
          <a:endParaRPr lang="en-GB"/>
        </a:p>
      </dgm:t>
    </dgm:pt>
    <dgm:pt modelId="{1099F062-D95B-4CC3-B568-DACD457A4689}">
      <dgm:prSet phldrT="[Text]"/>
      <dgm:spPr>
        <a:solidFill>
          <a:schemeClr val="tx1"/>
        </a:solidFill>
      </dgm:spPr>
      <dgm:t>
        <a:bodyPr/>
        <a:lstStyle/>
        <a:p>
          <a:r>
            <a:rPr lang="en-US" b="1" cap="none" spc="0" dirty="0">
              <a:ln w="18415" cmpd="sng">
                <a:solidFill>
                  <a:srgbClr val="FFFFFF"/>
                </a:solidFill>
                <a:prstDash val="solid"/>
              </a:ln>
              <a:solidFill>
                <a:schemeClr val="bg1"/>
              </a:solidFill>
              <a:effectLst>
                <a:outerShdw blurRad="63500" dir="3600000" algn="tl" rotWithShape="0">
                  <a:srgbClr val="000000">
                    <a:alpha val="70000"/>
                  </a:srgbClr>
                </a:outerShdw>
              </a:effectLst>
              <a:latin typeface="+mn-lt"/>
              <a:cs typeface="Verdana"/>
            </a:rPr>
            <a:t>DISPOSAL</a:t>
          </a:r>
          <a:endParaRPr lang="en-GB" dirty="0">
            <a:solidFill>
              <a:schemeClr val="bg1"/>
            </a:solidFill>
            <a:latin typeface="+mn-lt"/>
          </a:endParaRPr>
        </a:p>
      </dgm:t>
    </dgm:pt>
    <dgm:pt modelId="{74714722-5C0E-4E90-B4B2-0E312C501458}" type="parTrans" cxnId="{0108C845-6C4D-4961-93CB-140AF711DEEA}">
      <dgm:prSet/>
      <dgm:spPr/>
      <dgm:t>
        <a:bodyPr/>
        <a:lstStyle/>
        <a:p>
          <a:endParaRPr lang="en-GB"/>
        </a:p>
      </dgm:t>
    </dgm:pt>
    <dgm:pt modelId="{E07A147B-7F88-4897-8DE6-EF846891DF87}" type="sibTrans" cxnId="{0108C845-6C4D-4961-93CB-140AF711DEEA}">
      <dgm:prSet/>
      <dgm:spPr/>
      <dgm:t>
        <a:bodyPr/>
        <a:lstStyle/>
        <a:p>
          <a:endParaRPr lang="en-GB"/>
        </a:p>
      </dgm:t>
    </dgm:pt>
    <dgm:pt modelId="{A7C78FDE-F144-4D6F-93C5-E3D9113F8AE0}">
      <dgm:prSet phldrT="[Text]" custT="1"/>
      <dgm:spPr/>
      <dgm:t>
        <a:bodyPr/>
        <a:lstStyle/>
        <a:p>
          <a:pPr rtl="0"/>
          <a:endParaRPr lang="en-US" altLang="en-US" sz="2000" b="1" dirty="0">
            <a:solidFill>
              <a:schemeClr val="bg1"/>
            </a:solidFill>
            <a:latin typeface="Arial"/>
            <a:ea typeface="MS PGothic"/>
            <a:cs typeface="Arial"/>
          </a:endParaRPr>
        </a:p>
        <a:p>
          <a:pPr rtl="0"/>
          <a:r>
            <a:rPr lang="en-US" altLang="en-US" sz="2000" b="0" dirty="0">
              <a:solidFill>
                <a:schemeClr val="bg1"/>
              </a:solidFill>
              <a:latin typeface="Arial"/>
              <a:ea typeface="MS PGothic"/>
              <a:cs typeface="Arial"/>
            </a:rPr>
            <a:t>Proposals not admitted for evaluation and those not recommended for contract award, are deleted from the </a:t>
          </a:r>
          <a:r>
            <a:rPr lang="en-US" altLang="en-US" sz="2000" b="0" dirty="0" err="1">
              <a:solidFill>
                <a:schemeClr val="bg1"/>
              </a:solidFill>
              <a:latin typeface="Arial"/>
              <a:ea typeface="MS PGothic"/>
              <a:cs typeface="Arial"/>
            </a:rPr>
            <a:t>esa</a:t>
          </a:r>
          <a:r>
            <a:rPr lang="en-US" altLang="en-US" sz="2000" b="0" dirty="0">
              <a:solidFill>
                <a:schemeClr val="bg1"/>
              </a:solidFill>
              <a:latin typeface="Arial"/>
              <a:ea typeface="MS PGothic"/>
              <a:cs typeface="Arial"/>
            </a:rPr>
            <a:t>-star system.</a:t>
          </a:r>
        </a:p>
        <a:p>
          <a:endParaRPr lang="en-US" altLang="en-US" sz="2000" b="1" dirty="0">
            <a:solidFill>
              <a:schemeClr val="tx2"/>
            </a:solidFill>
            <a:latin typeface="Arial"/>
            <a:ea typeface="MS PGothic"/>
            <a:cs typeface="Arial"/>
          </a:endParaRPr>
        </a:p>
      </dgm:t>
    </dgm:pt>
    <dgm:pt modelId="{A5B81F50-B98A-4625-BBFB-94F901E3AE70}" type="parTrans" cxnId="{B5DEB848-E33E-41F0-BF70-A633B038CD99}">
      <dgm:prSet/>
      <dgm:spPr/>
      <dgm:t>
        <a:bodyPr/>
        <a:lstStyle/>
        <a:p>
          <a:endParaRPr lang="en-GB"/>
        </a:p>
      </dgm:t>
    </dgm:pt>
    <dgm:pt modelId="{A6FF2702-CDA4-4743-8BE2-7D0893E6635C}" type="sibTrans" cxnId="{B5DEB848-E33E-41F0-BF70-A633B038CD99}">
      <dgm:prSet/>
      <dgm:spPr/>
      <dgm:t>
        <a:bodyPr/>
        <a:lstStyle/>
        <a:p>
          <a:endParaRPr lang="en-GB"/>
        </a:p>
      </dgm:t>
    </dgm:pt>
    <dgm:pt modelId="{E6AB5842-83E7-41E9-AF0D-C854D730AC65}">
      <dgm:prSet phldrT="[Text]" custT="1"/>
      <dgm:spPr/>
      <dgm:t>
        <a:bodyPr/>
        <a:lstStyle/>
        <a:p>
          <a:pPr rtl="0"/>
          <a:r>
            <a:rPr lang="en-US" altLang="en-US" sz="2000" b="0" dirty="0">
              <a:solidFill>
                <a:schemeClr val="bg1"/>
              </a:solidFill>
              <a:latin typeface="Arial"/>
              <a:ea typeface="MS PGothic"/>
              <a:cs typeface="Arial"/>
            </a:rPr>
            <a:t>The latest ESA Security Directives are applicable to the procurement process</a:t>
          </a:r>
          <a:r>
            <a:rPr lang="en-US" altLang="en-US" sz="2000" b="0" dirty="0">
              <a:solidFill>
                <a:schemeClr val="bg1"/>
              </a:solidFill>
              <a:latin typeface="Arial" panose="020B0604020202020204"/>
              <a:ea typeface="MS PGothic"/>
            </a:rPr>
            <a:t> and the admitted Proposals. </a:t>
          </a:r>
          <a:endParaRPr lang="en-GB" sz="2000" b="0" dirty="0">
            <a:solidFill>
              <a:schemeClr val="bg1"/>
            </a:solidFill>
          </a:endParaRPr>
        </a:p>
      </dgm:t>
    </dgm:pt>
    <dgm:pt modelId="{98376829-2E2D-4C2B-B4F9-D9077273BFCC}" type="parTrans" cxnId="{03AB661B-3514-4A63-8C98-43E4183FDEC7}">
      <dgm:prSet/>
      <dgm:spPr/>
      <dgm:t>
        <a:bodyPr/>
        <a:lstStyle/>
        <a:p>
          <a:endParaRPr lang="en-GB"/>
        </a:p>
      </dgm:t>
    </dgm:pt>
    <dgm:pt modelId="{61D12828-ADAF-47AE-B0B3-3F07E9A678C8}" type="sibTrans" cxnId="{03AB661B-3514-4A63-8C98-43E4183FDEC7}">
      <dgm:prSet/>
      <dgm:spPr/>
      <dgm:t>
        <a:bodyPr/>
        <a:lstStyle/>
        <a:p>
          <a:endParaRPr lang="en-GB"/>
        </a:p>
      </dgm:t>
    </dgm:pt>
    <dgm:pt modelId="{E3C0F19E-EB80-4AF0-8C2B-1DA6787A134F}" type="pres">
      <dgm:prSet presAssocID="{553A699D-B0B5-4FC4-81B4-902D86D34306}" presName="Name0" presStyleCnt="0">
        <dgm:presLayoutVars>
          <dgm:dir/>
          <dgm:animLvl val="lvl"/>
          <dgm:resizeHandles val="exact"/>
        </dgm:presLayoutVars>
      </dgm:prSet>
      <dgm:spPr/>
    </dgm:pt>
    <dgm:pt modelId="{3387F35B-605D-46F7-AA33-62DACBD76ADF}" type="pres">
      <dgm:prSet presAssocID="{599B8852-A0B6-4A79-A6B5-627263D93726}" presName="compositeNode" presStyleCnt="0">
        <dgm:presLayoutVars>
          <dgm:bulletEnabled val="1"/>
        </dgm:presLayoutVars>
      </dgm:prSet>
      <dgm:spPr/>
    </dgm:pt>
    <dgm:pt modelId="{0E907E2E-BD26-4AB2-856C-54F84A077FF0}" type="pres">
      <dgm:prSet presAssocID="{599B8852-A0B6-4A79-A6B5-627263D93726}" presName="bgRect" presStyleLbl="node1" presStyleIdx="0" presStyleCnt="3" custLinFactNeighborX="-91"/>
      <dgm:spPr/>
    </dgm:pt>
    <dgm:pt modelId="{EE78F382-9280-4C51-BAF3-FE7096DD4C1C}" type="pres">
      <dgm:prSet presAssocID="{599B8852-A0B6-4A79-A6B5-627263D93726}" presName="parentNode" presStyleLbl="node1" presStyleIdx="0" presStyleCnt="3">
        <dgm:presLayoutVars>
          <dgm:chMax val="0"/>
          <dgm:bulletEnabled val="1"/>
        </dgm:presLayoutVars>
      </dgm:prSet>
      <dgm:spPr/>
    </dgm:pt>
    <dgm:pt modelId="{CA0E9DA8-19D9-4393-B721-650DE96BF733}" type="pres">
      <dgm:prSet presAssocID="{599B8852-A0B6-4A79-A6B5-627263D93726}" presName="childNode" presStyleLbl="node1" presStyleIdx="0" presStyleCnt="3">
        <dgm:presLayoutVars>
          <dgm:bulletEnabled val="1"/>
        </dgm:presLayoutVars>
      </dgm:prSet>
      <dgm:spPr/>
    </dgm:pt>
    <dgm:pt modelId="{2324915A-009F-42E6-B19B-89119F55E305}" type="pres">
      <dgm:prSet presAssocID="{324CD63A-616F-4C3E-ABE9-3481EBD11A99}" presName="hSp" presStyleCnt="0"/>
      <dgm:spPr/>
    </dgm:pt>
    <dgm:pt modelId="{DB7C6198-43A3-4614-A836-0CBD2F00C1F8}" type="pres">
      <dgm:prSet presAssocID="{324CD63A-616F-4C3E-ABE9-3481EBD11A99}" presName="vProcSp" presStyleCnt="0"/>
      <dgm:spPr/>
    </dgm:pt>
    <dgm:pt modelId="{12A59854-9122-48ED-9DA5-7F7DA9922C18}" type="pres">
      <dgm:prSet presAssocID="{324CD63A-616F-4C3E-ABE9-3481EBD11A99}" presName="vSp1" presStyleCnt="0"/>
      <dgm:spPr/>
    </dgm:pt>
    <dgm:pt modelId="{C7D7A1FF-5BC0-4997-AF53-4A66A0224D4C}" type="pres">
      <dgm:prSet presAssocID="{324CD63A-616F-4C3E-ABE9-3481EBD11A99}" presName="simulatedConn" presStyleLbl="solidFgAcc1" presStyleIdx="0" presStyleCnt="2"/>
      <dgm:spPr>
        <a:ln>
          <a:solidFill>
            <a:schemeClr val="tx1"/>
          </a:solidFill>
        </a:ln>
      </dgm:spPr>
    </dgm:pt>
    <dgm:pt modelId="{1328DBEF-DFDA-40D3-8EF8-7B1F0077F990}" type="pres">
      <dgm:prSet presAssocID="{324CD63A-616F-4C3E-ABE9-3481EBD11A99}" presName="vSp2" presStyleCnt="0"/>
      <dgm:spPr/>
    </dgm:pt>
    <dgm:pt modelId="{636187EC-2A3C-4D2C-8B9F-C5C065B237BA}" type="pres">
      <dgm:prSet presAssocID="{324CD63A-616F-4C3E-ABE9-3481EBD11A99}" presName="sibTrans" presStyleCnt="0"/>
      <dgm:spPr/>
    </dgm:pt>
    <dgm:pt modelId="{4D3E6276-5F57-4BD8-B144-B946D2F1BAC6}" type="pres">
      <dgm:prSet presAssocID="{D4D941AA-97FE-47EE-8B1D-80F31D2ABDDC}" presName="compositeNode" presStyleCnt="0">
        <dgm:presLayoutVars>
          <dgm:bulletEnabled val="1"/>
        </dgm:presLayoutVars>
      </dgm:prSet>
      <dgm:spPr/>
    </dgm:pt>
    <dgm:pt modelId="{31952D14-878B-4D15-B156-891E6B26C2C9}" type="pres">
      <dgm:prSet presAssocID="{D4D941AA-97FE-47EE-8B1D-80F31D2ABDDC}" presName="bgRect" presStyleLbl="node1" presStyleIdx="1" presStyleCnt="3"/>
      <dgm:spPr/>
    </dgm:pt>
    <dgm:pt modelId="{9C785F23-0ED6-4BCD-B6BD-BC7500D29A07}" type="pres">
      <dgm:prSet presAssocID="{D4D941AA-97FE-47EE-8B1D-80F31D2ABDDC}" presName="parentNode" presStyleLbl="node1" presStyleIdx="1" presStyleCnt="3">
        <dgm:presLayoutVars>
          <dgm:chMax val="0"/>
          <dgm:bulletEnabled val="1"/>
        </dgm:presLayoutVars>
      </dgm:prSet>
      <dgm:spPr/>
    </dgm:pt>
    <dgm:pt modelId="{EC25CD4E-06C8-4F81-9652-D5167A4D8D29}" type="pres">
      <dgm:prSet presAssocID="{D4D941AA-97FE-47EE-8B1D-80F31D2ABDDC}" presName="childNode" presStyleLbl="node1" presStyleIdx="1" presStyleCnt="3">
        <dgm:presLayoutVars>
          <dgm:bulletEnabled val="1"/>
        </dgm:presLayoutVars>
      </dgm:prSet>
      <dgm:spPr/>
    </dgm:pt>
    <dgm:pt modelId="{F721AA53-4E62-462F-8D57-2024CD8BB226}" type="pres">
      <dgm:prSet presAssocID="{C7B317C7-C5B6-44B5-B539-78ABF80A1B57}" presName="hSp" presStyleCnt="0"/>
      <dgm:spPr/>
    </dgm:pt>
    <dgm:pt modelId="{261AF622-7EC9-4A42-BAE2-F53EB7B9D23C}" type="pres">
      <dgm:prSet presAssocID="{C7B317C7-C5B6-44B5-B539-78ABF80A1B57}" presName="vProcSp" presStyleCnt="0"/>
      <dgm:spPr/>
    </dgm:pt>
    <dgm:pt modelId="{9DDD7F90-1187-4912-A026-34BDE1ED5EE3}" type="pres">
      <dgm:prSet presAssocID="{C7B317C7-C5B6-44B5-B539-78ABF80A1B57}" presName="vSp1" presStyleCnt="0"/>
      <dgm:spPr/>
    </dgm:pt>
    <dgm:pt modelId="{FAAE9D17-97D4-4593-8DC6-8F81D61DB582}" type="pres">
      <dgm:prSet presAssocID="{C7B317C7-C5B6-44B5-B539-78ABF80A1B57}" presName="simulatedConn" presStyleLbl="solidFgAcc1" presStyleIdx="1" presStyleCnt="2"/>
      <dgm:spPr>
        <a:ln>
          <a:solidFill>
            <a:schemeClr val="tx1"/>
          </a:solidFill>
        </a:ln>
      </dgm:spPr>
    </dgm:pt>
    <dgm:pt modelId="{C445FCFE-62DD-42E6-AA35-5D91998C87B2}" type="pres">
      <dgm:prSet presAssocID="{C7B317C7-C5B6-44B5-B539-78ABF80A1B57}" presName="vSp2" presStyleCnt="0"/>
      <dgm:spPr/>
    </dgm:pt>
    <dgm:pt modelId="{9FA4DE01-A2CB-479F-8168-A21655276414}" type="pres">
      <dgm:prSet presAssocID="{C7B317C7-C5B6-44B5-B539-78ABF80A1B57}" presName="sibTrans" presStyleCnt="0"/>
      <dgm:spPr/>
    </dgm:pt>
    <dgm:pt modelId="{A1C686F2-65B0-4DA2-9BFA-7EBB2DB8544A}" type="pres">
      <dgm:prSet presAssocID="{1099F062-D95B-4CC3-B568-DACD457A4689}" presName="compositeNode" presStyleCnt="0">
        <dgm:presLayoutVars>
          <dgm:bulletEnabled val="1"/>
        </dgm:presLayoutVars>
      </dgm:prSet>
      <dgm:spPr/>
    </dgm:pt>
    <dgm:pt modelId="{C893D041-DCD3-4FCE-9DA1-6BBBBD6D8848}" type="pres">
      <dgm:prSet presAssocID="{1099F062-D95B-4CC3-B568-DACD457A4689}" presName="bgRect" presStyleLbl="node1" presStyleIdx="2" presStyleCnt="3"/>
      <dgm:spPr/>
    </dgm:pt>
    <dgm:pt modelId="{F747BF4E-C64C-4041-A937-3DBA3933E983}" type="pres">
      <dgm:prSet presAssocID="{1099F062-D95B-4CC3-B568-DACD457A4689}" presName="parentNode" presStyleLbl="node1" presStyleIdx="2" presStyleCnt="3">
        <dgm:presLayoutVars>
          <dgm:chMax val="0"/>
          <dgm:bulletEnabled val="1"/>
        </dgm:presLayoutVars>
      </dgm:prSet>
      <dgm:spPr/>
    </dgm:pt>
    <dgm:pt modelId="{6D2F8266-E36E-45D2-90F3-C4857FCE2C6D}" type="pres">
      <dgm:prSet presAssocID="{1099F062-D95B-4CC3-B568-DACD457A4689}" presName="childNode" presStyleLbl="node1" presStyleIdx="2" presStyleCnt="3">
        <dgm:presLayoutVars>
          <dgm:bulletEnabled val="1"/>
        </dgm:presLayoutVars>
      </dgm:prSet>
      <dgm:spPr/>
    </dgm:pt>
  </dgm:ptLst>
  <dgm:cxnLst>
    <dgm:cxn modelId="{03AB661B-3514-4A63-8C98-43E4183FDEC7}" srcId="{D4D941AA-97FE-47EE-8B1D-80F31D2ABDDC}" destId="{E6AB5842-83E7-41E9-AF0D-C854D730AC65}" srcOrd="1" destOrd="0" parTransId="{98376829-2E2D-4C2B-B4F9-D9077273BFCC}" sibTransId="{61D12828-ADAF-47AE-B0B3-3F07E9A678C8}"/>
    <dgm:cxn modelId="{17937F28-1BE4-409D-8A90-391F8C524956}" type="presOf" srcId="{80743E27-21D3-4C32-8B9F-B9F8F89B726A}" destId="{CA0E9DA8-19D9-4393-B721-650DE96BF733}" srcOrd="0" destOrd="0" presId="urn:microsoft.com/office/officeart/2005/8/layout/hProcess7"/>
    <dgm:cxn modelId="{9BEEC42B-72B6-42D2-87A2-14BC24A5D498}" type="presOf" srcId="{599B8852-A0B6-4A79-A6B5-627263D93726}" destId="{EE78F382-9280-4C51-BAF3-FE7096DD4C1C}" srcOrd="1" destOrd="0" presId="urn:microsoft.com/office/officeart/2005/8/layout/hProcess7"/>
    <dgm:cxn modelId="{0108C845-6C4D-4961-93CB-140AF711DEEA}" srcId="{553A699D-B0B5-4FC4-81B4-902D86D34306}" destId="{1099F062-D95B-4CC3-B568-DACD457A4689}" srcOrd="2" destOrd="0" parTransId="{74714722-5C0E-4E90-B4B2-0E312C501458}" sibTransId="{E07A147B-7F88-4897-8DE6-EF846891DF87}"/>
    <dgm:cxn modelId="{73A9BE47-A484-4D13-A9E7-38D19F8FEBFD}" srcId="{599B8852-A0B6-4A79-A6B5-627263D93726}" destId="{80743E27-21D3-4C32-8B9F-B9F8F89B726A}" srcOrd="0" destOrd="0" parTransId="{7E5BE44D-48CC-4EA7-BEED-C675B7210B87}" sibTransId="{67F08ADC-B2BA-4C73-B95F-C31F88BD7FA6}"/>
    <dgm:cxn modelId="{B5DEB848-E33E-41F0-BF70-A633B038CD99}" srcId="{1099F062-D95B-4CC3-B568-DACD457A4689}" destId="{A7C78FDE-F144-4D6F-93C5-E3D9113F8AE0}" srcOrd="0" destOrd="0" parTransId="{A5B81F50-B98A-4625-BBFB-94F901E3AE70}" sibTransId="{A6FF2702-CDA4-4743-8BE2-7D0893E6635C}"/>
    <dgm:cxn modelId="{6CDDF556-4414-461A-98F5-8C83787399E5}" srcId="{553A699D-B0B5-4FC4-81B4-902D86D34306}" destId="{599B8852-A0B6-4A79-A6B5-627263D93726}" srcOrd="0" destOrd="0" parTransId="{4D651A77-8E21-44E1-954A-A2AFDD858AAB}" sibTransId="{324CD63A-616F-4C3E-ABE9-3481EBD11A99}"/>
    <dgm:cxn modelId="{C7AA9383-5A21-40AE-81BF-129DADAE8487}" type="presOf" srcId="{D4D941AA-97FE-47EE-8B1D-80F31D2ABDDC}" destId="{31952D14-878B-4D15-B156-891E6B26C2C9}" srcOrd="0" destOrd="0" presId="urn:microsoft.com/office/officeart/2005/8/layout/hProcess7"/>
    <dgm:cxn modelId="{DC823296-9180-4E1E-AB93-F290A2A12FE8}" type="presOf" srcId="{E6AB5842-83E7-41E9-AF0D-C854D730AC65}" destId="{EC25CD4E-06C8-4F81-9652-D5167A4D8D29}" srcOrd="0" destOrd="1" presId="urn:microsoft.com/office/officeart/2005/8/layout/hProcess7"/>
    <dgm:cxn modelId="{CD931B9E-2220-4A18-A5BB-314B5FBF08DA}" srcId="{D4D941AA-97FE-47EE-8B1D-80F31D2ABDDC}" destId="{32770832-9971-4345-A05B-56EE49B94042}" srcOrd="0" destOrd="0" parTransId="{499FE5DA-DE87-44B7-92D9-9F0A2BEAEBDC}" sibTransId="{124FA4A2-1EA8-4057-83F4-30DB7C3E4914}"/>
    <dgm:cxn modelId="{27CCD0B0-7C3A-4B52-9854-5D15E1C8DB05}" type="presOf" srcId="{599B8852-A0B6-4A79-A6B5-627263D93726}" destId="{0E907E2E-BD26-4AB2-856C-54F84A077FF0}" srcOrd="0" destOrd="0" presId="urn:microsoft.com/office/officeart/2005/8/layout/hProcess7"/>
    <dgm:cxn modelId="{452F11B1-FAC8-4F6A-884F-0026B2A732E3}" type="presOf" srcId="{1099F062-D95B-4CC3-B568-DACD457A4689}" destId="{F747BF4E-C64C-4041-A937-3DBA3933E983}" srcOrd="1" destOrd="0" presId="urn:microsoft.com/office/officeart/2005/8/layout/hProcess7"/>
    <dgm:cxn modelId="{DD5A33D2-EA01-4CC3-A2E7-2A93A8787823}" srcId="{553A699D-B0B5-4FC4-81B4-902D86D34306}" destId="{D4D941AA-97FE-47EE-8B1D-80F31D2ABDDC}" srcOrd="1" destOrd="0" parTransId="{61D1DDA2-D5C6-4723-A139-27A8318B1C42}" sibTransId="{C7B317C7-C5B6-44B5-B539-78ABF80A1B57}"/>
    <dgm:cxn modelId="{1ECD83D5-F65D-44A0-B5BB-2D028C9BF31A}" type="presOf" srcId="{A7C78FDE-F144-4D6F-93C5-E3D9113F8AE0}" destId="{6D2F8266-E36E-45D2-90F3-C4857FCE2C6D}" srcOrd="0" destOrd="0" presId="urn:microsoft.com/office/officeart/2005/8/layout/hProcess7"/>
    <dgm:cxn modelId="{D65B4CD7-B47D-44B1-BF77-F272858512C9}" type="presOf" srcId="{1099F062-D95B-4CC3-B568-DACD457A4689}" destId="{C893D041-DCD3-4FCE-9DA1-6BBBBD6D8848}" srcOrd="0" destOrd="0" presId="urn:microsoft.com/office/officeart/2005/8/layout/hProcess7"/>
    <dgm:cxn modelId="{46F8B1E5-D8E3-47E6-B4C9-26AA7C0C57DD}" type="presOf" srcId="{D4D941AA-97FE-47EE-8B1D-80F31D2ABDDC}" destId="{9C785F23-0ED6-4BCD-B6BD-BC7500D29A07}" srcOrd="1" destOrd="0" presId="urn:microsoft.com/office/officeart/2005/8/layout/hProcess7"/>
    <dgm:cxn modelId="{0C89E2F0-8341-4F99-8A11-C6858C90E580}" type="presOf" srcId="{553A699D-B0B5-4FC4-81B4-902D86D34306}" destId="{E3C0F19E-EB80-4AF0-8C2B-1DA6787A134F}" srcOrd="0" destOrd="0" presId="urn:microsoft.com/office/officeart/2005/8/layout/hProcess7"/>
    <dgm:cxn modelId="{2CF791F3-917C-4FB7-948D-77D40DEB4FFF}" type="presOf" srcId="{32770832-9971-4345-A05B-56EE49B94042}" destId="{EC25CD4E-06C8-4F81-9652-D5167A4D8D29}" srcOrd="0" destOrd="0" presId="urn:microsoft.com/office/officeart/2005/8/layout/hProcess7"/>
    <dgm:cxn modelId="{7885EAB4-1027-432F-8D63-89B2D606A2F8}" type="presParOf" srcId="{E3C0F19E-EB80-4AF0-8C2B-1DA6787A134F}" destId="{3387F35B-605D-46F7-AA33-62DACBD76ADF}" srcOrd="0" destOrd="0" presId="urn:microsoft.com/office/officeart/2005/8/layout/hProcess7"/>
    <dgm:cxn modelId="{41DC6FD7-557C-4D3F-90D9-2DECA3B516C7}" type="presParOf" srcId="{3387F35B-605D-46F7-AA33-62DACBD76ADF}" destId="{0E907E2E-BD26-4AB2-856C-54F84A077FF0}" srcOrd="0" destOrd="0" presId="urn:microsoft.com/office/officeart/2005/8/layout/hProcess7"/>
    <dgm:cxn modelId="{D28BF418-B02D-4B48-AA96-6024B2D7D845}" type="presParOf" srcId="{3387F35B-605D-46F7-AA33-62DACBD76ADF}" destId="{EE78F382-9280-4C51-BAF3-FE7096DD4C1C}" srcOrd="1" destOrd="0" presId="urn:microsoft.com/office/officeart/2005/8/layout/hProcess7"/>
    <dgm:cxn modelId="{B7E0CFFE-65A5-4E93-940C-DF79432B9B59}" type="presParOf" srcId="{3387F35B-605D-46F7-AA33-62DACBD76ADF}" destId="{CA0E9DA8-19D9-4393-B721-650DE96BF733}" srcOrd="2" destOrd="0" presId="urn:microsoft.com/office/officeart/2005/8/layout/hProcess7"/>
    <dgm:cxn modelId="{278C9A4C-FAF9-41FC-957C-D2BA499698C3}" type="presParOf" srcId="{E3C0F19E-EB80-4AF0-8C2B-1DA6787A134F}" destId="{2324915A-009F-42E6-B19B-89119F55E305}" srcOrd="1" destOrd="0" presId="urn:microsoft.com/office/officeart/2005/8/layout/hProcess7"/>
    <dgm:cxn modelId="{D66C5B63-AD82-4840-BCFB-4CBB263CC13B}" type="presParOf" srcId="{E3C0F19E-EB80-4AF0-8C2B-1DA6787A134F}" destId="{DB7C6198-43A3-4614-A836-0CBD2F00C1F8}" srcOrd="2" destOrd="0" presId="urn:microsoft.com/office/officeart/2005/8/layout/hProcess7"/>
    <dgm:cxn modelId="{7C6064A9-029D-443F-98A6-9413533CB364}" type="presParOf" srcId="{DB7C6198-43A3-4614-A836-0CBD2F00C1F8}" destId="{12A59854-9122-48ED-9DA5-7F7DA9922C18}" srcOrd="0" destOrd="0" presId="urn:microsoft.com/office/officeart/2005/8/layout/hProcess7"/>
    <dgm:cxn modelId="{3E2817B7-9AF8-408B-B09A-53A804958509}" type="presParOf" srcId="{DB7C6198-43A3-4614-A836-0CBD2F00C1F8}" destId="{C7D7A1FF-5BC0-4997-AF53-4A66A0224D4C}" srcOrd="1" destOrd="0" presId="urn:microsoft.com/office/officeart/2005/8/layout/hProcess7"/>
    <dgm:cxn modelId="{02BADBC5-79A5-4284-92EC-6EFA4E641013}" type="presParOf" srcId="{DB7C6198-43A3-4614-A836-0CBD2F00C1F8}" destId="{1328DBEF-DFDA-40D3-8EF8-7B1F0077F990}" srcOrd="2" destOrd="0" presId="urn:microsoft.com/office/officeart/2005/8/layout/hProcess7"/>
    <dgm:cxn modelId="{C6EA6A11-F03A-4344-9E1B-36D01CDCA924}" type="presParOf" srcId="{E3C0F19E-EB80-4AF0-8C2B-1DA6787A134F}" destId="{636187EC-2A3C-4D2C-8B9F-C5C065B237BA}" srcOrd="3" destOrd="0" presId="urn:microsoft.com/office/officeart/2005/8/layout/hProcess7"/>
    <dgm:cxn modelId="{09052B01-9959-434F-B44A-388E9BC2C724}" type="presParOf" srcId="{E3C0F19E-EB80-4AF0-8C2B-1DA6787A134F}" destId="{4D3E6276-5F57-4BD8-B144-B946D2F1BAC6}" srcOrd="4" destOrd="0" presId="urn:microsoft.com/office/officeart/2005/8/layout/hProcess7"/>
    <dgm:cxn modelId="{CE929F05-D738-4C66-9F54-BD744A3A8B9C}" type="presParOf" srcId="{4D3E6276-5F57-4BD8-B144-B946D2F1BAC6}" destId="{31952D14-878B-4D15-B156-891E6B26C2C9}" srcOrd="0" destOrd="0" presId="urn:microsoft.com/office/officeart/2005/8/layout/hProcess7"/>
    <dgm:cxn modelId="{E1A9E1E6-E7F2-4B44-8853-1494FEF038D3}" type="presParOf" srcId="{4D3E6276-5F57-4BD8-B144-B946D2F1BAC6}" destId="{9C785F23-0ED6-4BCD-B6BD-BC7500D29A07}" srcOrd="1" destOrd="0" presId="urn:microsoft.com/office/officeart/2005/8/layout/hProcess7"/>
    <dgm:cxn modelId="{44B4990B-D23B-444A-8F5C-E108CE5E6A44}" type="presParOf" srcId="{4D3E6276-5F57-4BD8-B144-B946D2F1BAC6}" destId="{EC25CD4E-06C8-4F81-9652-D5167A4D8D29}" srcOrd="2" destOrd="0" presId="urn:microsoft.com/office/officeart/2005/8/layout/hProcess7"/>
    <dgm:cxn modelId="{27F4BC6E-14A2-4CF1-960E-F755D21797AE}" type="presParOf" srcId="{E3C0F19E-EB80-4AF0-8C2B-1DA6787A134F}" destId="{F721AA53-4E62-462F-8D57-2024CD8BB226}" srcOrd="5" destOrd="0" presId="urn:microsoft.com/office/officeart/2005/8/layout/hProcess7"/>
    <dgm:cxn modelId="{2C9A6199-7631-4F59-B8E1-23A8E4C69FC4}" type="presParOf" srcId="{E3C0F19E-EB80-4AF0-8C2B-1DA6787A134F}" destId="{261AF622-7EC9-4A42-BAE2-F53EB7B9D23C}" srcOrd="6" destOrd="0" presId="urn:microsoft.com/office/officeart/2005/8/layout/hProcess7"/>
    <dgm:cxn modelId="{9BCBCF3C-B056-4845-9574-03A3C887BB53}" type="presParOf" srcId="{261AF622-7EC9-4A42-BAE2-F53EB7B9D23C}" destId="{9DDD7F90-1187-4912-A026-34BDE1ED5EE3}" srcOrd="0" destOrd="0" presId="urn:microsoft.com/office/officeart/2005/8/layout/hProcess7"/>
    <dgm:cxn modelId="{64FC5DF7-CDA8-40C5-A5D7-14BD58B5C294}" type="presParOf" srcId="{261AF622-7EC9-4A42-BAE2-F53EB7B9D23C}" destId="{FAAE9D17-97D4-4593-8DC6-8F81D61DB582}" srcOrd="1" destOrd="0" presId="urn:microsoft.com/office/officeart/2005/8/layout/hProcess7"/>
    <dgm:cxn modelId="{5289C5AC-AB11-4D09-B591-0D04EA9F0828}" type="presParOf" srcId="{261AF622-7EC9-4A42-BAE2-F53EB7B9D23C}" destId="{C445FCFE-62DD-42E6-AA35-5D91998C87B2}" srcOrd="2" destOrd="0" presId="urn:microsoft.com/office/officeart/2005/8/layout/hProcess7"/>
    <dgm:cxn modelId="{7ED88C55-E8FF-46A9-AB2D-EBB6D9C14E83}" type="presParOf" srcId="{E3C0F19E-EB80-4AF0-8C2B-1DA6787A134F}" destId="{9FA4DE01-A2CB-479F-8168-A21655276414}" srcOrd="7" destOrd="0" presId="urn:microsoft.com/office/officeart/2005/8/layout/hProcess7"/>
    <dgm:cxn modelId="{F70203E3-3EB6-47CB-91E5-DEC61DA84AF7}" type="presParOf" srcId="{E3C0F19E-EB80-4AF0-8C2B-1DA6787A134F}" destId="{A1C686F2-65B0-4DA2-9BFA-7EBB2DB8544A}" srcOrd="8" destOrd="0" presId="urn:microsoft.com/office/officeart/2005/8/layout/hProcess7"/>
    <dgm:cxn modelId="{5CB4773A-3FB5-4AC4-9099-6E542122FEBB}" type="presParOf" srcId="{A1C686F2-65B0-4DA2-9BFA-7EBB2DB8544A}" destId="{C893D041-DCD3-4FCE-9DA1-6BBBBD6D8848}" srcOrd="0" destOrd="0" presId="urn:microsoft.com/office/officeart/2005/8/layout/hProcess7"/>
    <dgm:cxn modelId="{BDECB89F-8D11-40A5-BD65-80D64CAC3E1A}" type="presParOf" srcId="{A1C686F2-65B0-4DA2-9BFA-7EBB2DB8544A}" destId="{F747BF4E-C64C-4041-A937-3DBA3933E983}" srcOrd="1" destOrd="0" presId="urn:microsoft.com/office/officeart/2005/8/layout/hProcess7"/>
    <dgm:cxn modelId="{FCCC0483-C961-4425-A288-80F43E413444}" type="presParOf" srcId="{A1C686F2-65B0-4DA2-9BFA-7EBB2DB8544A}" destId="{6D2F8266-E36E-45D2-90F3-C4857FCE2C6D}" srcOrd="2" destOrd="0" presId="urn:microsoft.com/office/officeart/2005/8/layout/hProcess7"/>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907E2E-BD26-4AB2-856C-54F84A077FF0}">
      <dsp:nvSpPr>
        <dsp:cNvPr id="0" name=""/>
        <dsp:cNvSpPr/>
      </dsp:nvSpPr>
      <dsp:spPr>
        <a:xfrm>
          <a:off x="0" y="364831"/>
          <a:ext cx="3831655" cy="4597986"/>
        </a:xfrm>
        <a:prstGeom prst="roundRect">
          <a:avLst>
            <a:gd name="adj" fmla="val 5000"/>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3444" rIns="160020" bIns="0" numCol="1" spcCol="1270" anchor="t" anchorCtr="0">
          <a:noAutofit/>
        </a:bodyPr>
        <a:lstStyle/>
        <a:p>
          <a:pPr marL="0" lvl="0" indent="0" algn="r" defTabSz="1600200">
            <a:lnSpc>
              <a:spcPct val="90000"/>
            </a:lnSpc>
            <a:spcBef>
              <a:spcPct val="0"/>
            </a:spcBef>
            <a:spcAft>
              <a:spcPct val="35000"/>
            </a:spcAft>
            <a:buNone/>
          </a:pPr>
          <a:r>
            <a:rPr lang="en-US" sz="3600" b="1" kern="1200" cap="none" spc="0" dirty="0">
              <a:ln w="18415" cmpd="sng">
                <a:solidFill>
                  <a:srgbClr val="FFFFFF"/>
                </a:solidFill>
                <a:prstDash val="solid"/>
              </a:ln>
              <a:solidFill>
                <a:schemeClr val="bg1"/>
              </a:solidFill>
              <a:effectLst>
                <a:outerShdw blurRad="63500" dir="3600000" algn="tl" rotWithShape="0">
                  <a:srgbClr val="000000">
                    <a:alpha val="70000"/>
                  </a:srgbClr>
                </a:outerShdw>
              </a:effectLst>
              <a:latin typeface="+mn-lt"/>
              <a:cs typeface="Verdana"/>
            </a:rPr>
            <a:t>DISTRIBUTION</a:t>
          </a:r>
          <a:endParaRPr lang="en-GB" sz="3600" kern="1200" dirty="0">
            <a:solidFill>
              <a:schemeClr val="bg1"/>
            </a:solidFill>
            <a:latin typeface="+mn-lt"/>
          </a:endParaRPr>
        </a:p>
      </dsp:txBody>
      <dsp:txXfrm rot="16200000">
        <a:off x="-1502008" y="1866840"/>
        <a:ext cx="3770348" cy="766331"/>
      </dsp:txXfrm>
    </dsp:sp>
    <dsp:sp modelId="{CA0E9DA8-19D9-4393-B721-650DE96BF733}">
      <dsp:nvSpPr>
        <dsp:cNvPr id="0" name=""/>
        <dsp:cNvSpPr/>
      </dsp:nvSpPr>
      <dsp:spPr>
        <a:xfrm>
          <a:off x="766331" y="364831"/>
          <a:ext cx="2854583" cy="459798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8580" rIns="0" bIns="0" numCol="1" spcCol="1270" anchor="t" anchorCtr="0">
          <a:noAutofit/>
        </a:bodyPr>
        <a:lstStyle/>
        <a:p>
          <a:pPr marL="0" lvl="0" indent="0" algn="l" defTabSz="889000">
            <a:lnSpc>
              <a:spcPct val="90000"/>
            </a:lnSpc>
            <a:spcBef>
              <a:spcPct val="0"/>
            </a:spcBef>
            <a:spcAft>
              <a:spcPct val="35000"/>
            </a:spcAft>
            <a:buNone/>
          </a:pPr>
          <a:endParaRPr lang="en-US" altLang="en-US" sz="2000" b="1" kern="1200" dirty="0">
            <a:solidFill>
              <a:schemeClr val="tx2"/>
            </a:solidFill>
            <a:latin typeface="Arial"/>
            <a:ea typeface="MS PGothic"/>
            <a:cs typeface="Arial"/>
          </a:endParaRPr>
        </a:p>
        <a:p>
          <a:pPr marL="0" lvl="0" indent="0" algn="l" defTabSz="889000" rtl="0">
            <a:lnSpc>
              <a:spcPct val="90000"/>
            </a:lnSpc>
            <a:spcBef>
              <a:spcPct val="0"/>
            </a:spcBef>
            <a:spcAft>
              <a:spcPct val="35000"/>
            </a:spcAft>
            <a:buNone/>
          </a:pPr>
          <a:r>
            <a:rPr lang="en-US" altLang="en-US" sz="2000" b="0" kern="1200" dirty="0">
              <a:solidFill>
                <a:schemeClr val="bg1"/>
              </a:solidFill>
              <a:latin typeface="Arial"/>
              <a:ea typeface="MS PGothic"/>
              <a:cs typeface="Arial"/>
            </a:rPr>
            <a:t>TEB participants are granted access, in esa-star, to admitted tenders only after signing a Non-Disclosure and Non-Interest Form </a:t>
          </a:r>
          <a:endParaRPr lang="en-GB" altLang="en-US" sz="2000" b="0" kern="1200" dirty="0">
            <a:solidFill>
              <a:schemeClr val="bg1"/>
            </a:solidFill>
            <a:latin typeface="Arial"/>
            <a:ea typeface="MS PGothic"/>
            <a:cs typeface="Arial"/>
          </a:endParaRPr>
        </a:p>
      </dsp:txBody>
      <dsp:txXfrm>
        <a:off x="766331" y="364831"/>
        <a:ext cx="2854583" cy="4597986"/>
      </dsp:txXfrm>
    </dsp:sp>
    <dsp:sp modelId="{31952D14-878B-4D15-B156-891E6B26C2C9}">
      <dsp:nvSpPr>
        <dsp:cNvPr id="0" name=""/>
        <dsp:cNvSpPr/>
      </dsp:nvSpPr>
      <dsp:spPr>
        <a:xfrm>
          <a:off x="3966653" y="364831"/>
          <a:ext cx="3831655" cy="4597986"/>
        </a:xfrm>
        <a:prstGeom prst="roundRect">
          <a:avLst>
            <a:gd name="adj" fmla="val 5000"/>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57734" rIns="204470" bIns="0" numCol="1" spcCol="1270" anchor="t" anchorCtr="0">
          <a:noAutofit/>
        </a:bodyPr>
        <a:lstStyle/>
        <a:p>
          <a:pPr marL="0" lvl="0" indent="0" algn="r" defTabSz="2044700">
            <a:lnSpc>
              <a:spcPct val="90000"/>
            </a:lnSpc>
            <a:spcBef>
              <a:spcPct val="0"/>
            </a:spcBef>
            <a:spcAft>
              <a:spcPct val="35000"/>
            </a:spcAft>
            <a:buNone/>
          </a:pPr>
          <a:r>
            <a:rPr lang="en-US" sz="4600" b="1" kern="1200" cap="none" spc="0" dirty="0">
              <a:ln w="18415" cmpd="sng">
                <a:solidFill>
                  <a:srgbClr val="FFFFFF"/>
                </a:solidFill>
                <a:prstDash val="solid"/>
              </a:ln>
              <a:solidFill>
                <a:schemeClr val="bg1"/>
              </a:solidFill>
              <a:effectLst>
                <a:outerShdw blurRad="63500" dir="3600000" algn="tl" rotWithShape="0">
                  <a:srgbClr val="000000">
                    <a:alpha val="70000"/>
                  </a:srgbClr>
                </a:outerShdw>
              </a:effectLst>
              <a:latin typeface="+mn-lt"/>
              <a:cs typeface="Verdana"/>
            </a:rPr>
            <a:t>SECURITY</a:t>
          </a:r>
          <a:endParaRPr lang="en-GB" sz="4600" kern="1200" dirty="0">
            <a:solidFill>
              <a:schemeClr val="bg1"/>
            </a:solidFill>
            <a:latin typeface="+mn-lt"/>
          </a:endParaRPr>
        </a:p>
      </dsp:txBody>
      <dsp:txXfrm rot="16200000">
        <a:off x="2464644" y="1866840"/>
        <a:ext cx="3770348" cy="766331"/>
      </dsp:txXfrm>
    </dsp:sp>
    <dsp:sp modelId="{C7D7A1FF-5BC0-4997-AF53-4A66A0224D4C}">
      <dsp:nvSpPr>
        <dsp:cNvPr id="0" name=""/>
        <dsp:cNvSpPr/>
      </dsp:nvSpPr>
      <dsp:spPr>
        <a:xfrm rot="5400000">
          <a:off x="3648100" y="4017431"/>
          <a:ext cx="675424" cy="574748"/>
        </a:xfrm>
        <a:prstGeom prst="flowChartExtract">
          <a:avLst/>
        </a:prstGeom>
        <a:solidFill>
          <a:schemeClr val="l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sp>
    <dsp:sp modelId="{EC25CD4E-06C8-4F81-9652-D5167A4D8D29}">
      <dsp:nvSpPr>
        <dsp:cNvPr id="0" name=""/>
        <dsp:cNvSpPr/>
      </dsp:nvSpPr>
      <dsp:spPr>
        <a:xfrm>
          <a:off x="4732984" y="364831"/>
          <a:ext cx="2854583" cy="459798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8580" rIns="0" bIns="0" numCol="1" spcCol="1270" anchor="t" anchorCtr="0">
          <a:noAutofit/>
        </a:bodyPr>
        <a:lstStyle/>
        <a:p>
          <a:pPr marL="0" lvl="0" indent="0" algn="l" defTabSz="889000">
            <a:lnSpc>
              <a:spcPct val="90000"/>
            </a:lnSpc>
            <a:spcBef>
              <a:spcPct val="0"/>
            </a:spcBef>
            <a:spcAft>
              <a:spcPct val="35000"/>
            </a:spcAft>
            <a:buNone/>
          </a:pPr>
          <a:endParaRPr lang="en-GB" altLang="en-US" sz="2000" b="1" kern="1200" dirty="0">
            <a:solidFill>
              <a:schemeClr val="tx2"/>
            </a:solidFill>
            <a:latin typeface="Arial"/>
            <a:ea typeface="MS PGothic"/>
            <a:cs typeface="Arial"/>
          </a:endParaRPr>
        </a:p>
        <a:p>
          <a:pPr marL="0" lvl="0" indent="0" algn="l" defTabSz="889000" rtl="0">
            <a:lnSpc>
              <a:spcPct val="90000"/>
            </a:lnSpc>
            <a:spcBef>
              <a:spcPct val="0"/>
            </a:spcBef>
            <a:spcAft>
              <a:spcPct val="35000"/>
            </a:spcAft>
            <a:buNone/>
          </a:pPr>
          <a:r>
            <a:rPr lang="en-US" altLang="en-US" sz="2000" b="0" kern="1200" dirty="0">
              <a:solidFill>
                <a:schemeClr val="bg1"/>
              </a:solidFill>
              <a:latin typeface="Arial"/>
              <a:ea typeface="MS PGothic"/>
              <a:cs typeface="Arial"/>
            </a:rPr>
            <a:t>The latest ESA Security Directives are applicable to the procurement process</a:t>
          </a:r>
          <a:r>
            <a:rPr lang="en-US" altLang="en-US" sz="2000" b="0" kern="1200" dirty="0">
              <a:solidFill>
                <a:schemeClr val="bg1"/>
              </a:solidFill>
              <a:latin typeface="Arial" panose="020B0604020202020204"/>
              <a:ea typeface="MS PGothic"/>
            </a:rPr>
            <a:t> and the admitted Proposals. </a:t>
          </a:r>
          <a:endParaRPr lang="en-GB" sz="2000" b="0" kern="1200" dirty="0">
            <a:solidFill>
              <a:schemeClr val="bg1"/>
            </a:solidFill>
          </a:endParaRPr>
        </a:p>
      </dsp:txBody>
      <dsp:txXfrm>
        <a:off x="4732984" y="364831"/>
        <a:ext cx="2854583" cy="4597986"/>
      </dsp:txXfrm>
    </dsp:sp>
    <dsp:sp modelId="{C893D041-DCD3-4FCE-9DA1-6BBBBD6D8848}">
      <dsp:nvSpPr>
        <dsp:cNvPr id="0" name=""/>
        <dsp:cNvSpPr/>
      </dsp:nvSpPr>
      <dsp:spPr>
        <a:xfrm>
          <a:off x="7932417" y="364831"/>
          <a:ext cx="3831655" cy="4597986"/>
        </a:xfrm>
        <a:prstGeom prst="roundRect">
          <a:avLst>
            <a:gd name="adj" fmla="val 5000"/>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57734" rIns="204470" bIns="0" numCol="1" spcCol="1270" anchor="t" anchorCtr="0">
          <a:noAutofit/>
        </a:bodyPr>
        <a:lstStyle/>
        <a:p>
          <a:pPr marL="0" lvl="0" indent="0" algn="r" defTabSz="2044700">
            <a:lnSpc>
              <a:spcPct val="90000"/>
            </a:lnSpc>
            <a:spcBef>
              <a:spcPct val="0"/>
            </a:spcBef>
            <a:spcAft>
              <a:spcPct val="35000"/>
            </a:spcAft>
            <a:buNone/>
          </a:pPr>
          <a:r>
            <a:rPr lang="en-US" sz="4600" b="1" kern="1200" cap="none" spc="0" dirty="0">
              <a:ln w="18415" cmpd="sng">
                <a:solidFill>
                  <a:srgbClr val="FFFFFF"/>
                </a:solidFill>
                <a:prstDash val="solid"/>
              </a:ln>
              <a:solidFill>
                <a:schemeClr val="bg1"/>
              </a:solidFill>
              <a:effectLst>
                <a:outerShdw blurRad="63500" dir="3600000" algn="tl" rotWithShape="0">
                  <a:srgbClr val="000000">
                    <a:alpha val="70000"/>
                  </a:srgbClr>
                </a:outerShdw>
              </a:effectLst>
              <a:latin typeface="+mn-lt"/>
              <a:cs typeface="Verdana"/>
            </a:rPr>
            <a:t>DISPOSAL</a:t>
          </a:r>
          <a:endParaRPr lang="en-GB" sz="4600" kern="1200" dirty="0">
            <a:solidFill>
              <a:schemeClr val="bg1"/>
            </a:solidFill>
            <a:latin typeface="+mn-lt"/>
          </a:endParaRPr>
        </a:p>
      </dsp:txBody>
      <dsp:txXfrm rot="16200000">
        <a:off x="6430408" y="1866840"/>
        <a:ext cx="3770348" cy="766331"/>
      </dsp:txXfrm>
    </dsp:sp>
    <dsp:sp modelId="{FAAE9D17-97D4-4593-8DC6-8F81D61DB582}">
      <dsp:nvSpPr>
        <dsp:cNvPr id="0" name=""/>
        <dsp:cNvSpPr/>
      </dsp:nvSpPr>
      <dsp:spPr>
        <a:xfrm rot="5400000">
          <a:off x="7613863" y="4017431"/>
          <a:ext cx="675424" cy="574748"/>
        </a:xfrm>
        <a:prstGeom prst="flowChartExtract">
          <a:avLst/>
        </a:prstGeom>
        <a:solidFill>
          <a:schemeClr val="l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sp>
    <dsp:sp modelId="{6D2F8266-E36E-45D2-90F3-C4857FCE2C6D}">
      <dsp:nvSpPr>
        <dsp:cNvPr id="0" name=""/>
        <dsp:cNvSpPr/>
      </dsp:nvSpPr>
      <dsp:spPr>
        <a:xfrm>
          <a:off x="8698748" y="364831"/>
          <a:ext cx="2854583" cy="459798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8580" rIns="0" bIns="0" numCol="1" spcCol="1270" anchor="t" anchorCtr="0">
          <a:noAutofit/>
        </a:bodyPr>
        <a:lstStyle/>
        <a:p>
          <a:pPr marL="0" lvl="0" indent="0" algn="l" defTabSz="889000" rtl="0">
            <a:lnSpc>
              <a:spcPct val="90000"/>
            </a:lnSpc>
            <a:spcBef>
              <a:spcPct val="0"/>
            </a:spcBef>
            <a:spcAft>
              <a:spcPct val="35000"/>
            </a:spcAft>
            <a:buNone/>
          </a:pPr>
          <a:endParaRPr lang="en-US" altLang="en-US" sz="2000" b="1" kern="1200" dirty="0">
            <a:solidFill>
              <a:schemeClr val="bg1"/>
            </a:solidFill>
            <a:latin typeface="Arial"/>
            <a:ea typeface="MS PGothic"/>
            <a:cs typeface="Arial"/>
          </a:endParaRPr>
        </a:p>
        <a:p>
          <a:pPr marL="0" lvl="0" indent="0" algn="l" defTabSz="889000" rtl="0">
            <a:lnSpc>
              <a:spcPct val="90000"/>
            </a:lnSpc>
            <a:spcBef>
              <a:spcPct val="0"/>
            </a:spcBef>
            <a:spcAft>
              <a:spcPct val="35000"/>
            </a:spcAft>
            <a:buNone/>
          </a:pPr>
          <a:r>
            <a:rPr lang="en-US" altLang="en-US" sz="2000" b="0" kern="1200" dirty="0">
              <a:solidFill>
                <a:schemeClr val="bg1"/>
              </a:solidFill>
              <a:latin typeface="Arial"/>
              <a:ea typeface="MS PGothic"/>
              <a:cs typeface="Arial"/>
            </a:rPr>
            <a:t>Proposals not admitted for evaluation and those not recommended for contract award, are deleted from the </a:t>
          </a:r>
          <a:r>
            <a:rPr lang="en-US" altLang="en-US" sz="2000" b="0" kern="1200" dirty="0" err="1">
              <a:solidFill>
                <a:schemeClr val="bg1"/>
              </a:solidFill>
              <a:latin typeface="Arial"/>
              <a:ea typeface="MS PGothic"/>
              <a:cs typeface="Arial"/>
            </a:rPr>
            <a:t>esa</a:t>
          </a:r>
          <a:r>
            <a:rPr lang="en-US" altLang="en-US" sz="2000" b="0" kern="1200" dirty="0">
              <a:solidFill>
                <a:schemeClr val="bg1"/>
              </a:solidFill>
              <a:latin typeface="Arial"/>
              <a:ea typeface="MS PGothic"/>
              <a:cs typeface="Arial"/>
            </a:rPr>
            <a:t>-star system.</a:t>
          </a:r>
        </a:p>
        <a:p>
          <a:pPr marL="0" lvl="0" indent="0" algn="l" defTabSz="889000">
            <a:lnSpc>
              <a:spcPct val="90000"/>
            </a:lnSpc>
            <a:spcBef>
              <a:spcPct val="0"/>
            </a:spcBef>
            <a:spcAft>
              <a:spcPct val="35000"/>
            </a:spcAft>
            <a:buNone/>
          </a:pPr>
          <a:endParaRPr lang="en-US" altLang="en-US" sz="2000" b="1" kern="1200" dirty="0">
            <a:solidFill>
              <a:schemeClr val="tx2"/>
            </a:solidFill>
            <a:latin typeface="Arial"/>
            <a:ea typeface="MS PGothic"/>
            <a:cs typeface="Arial"/>
          </a:endParaRPr>
        </a:p>
      </dsp:txBody>
      <dsp:txXfrm>
        <a:off x="8698748" y="364831"/>
        <a:ext cx="2854583" cy="459798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3043238" cy="465138"/>
          </a:xfrm>
          <a:prstGeom prst="rect">
            <a:avLst/>
          </a:prstGeom>
          <a:noFill/>
          <a:ln w="9525">
            <a:noFill/>
            <a:miter lim="800000"/>
            <a:headEnd/>
            <a:tailEnd/>
          </a:ln>
        </p:spPr>
        <p:txBody>
          <a:bodyPr vert="horz" wrap="square" lIns="89404" tIns="44702" rIns="89404" bIns="44702" numCol="1" anchor="t" anchorCtr="0" compatLnSpc="1">
            <a:prstTxWarp prst="textNoShape">
              <a:avLst/>
            </a:prstTxWarp>
          </a:bodyPr>
          <a:lstStyle>
            <a:lvl1pPr defTabSz="892175">
              <a:defRPr sz="1100" smtClean="0">
                <a:latin typeface="Arial" pitchFamily="34" charset="0"/>
              </a:defRPr>
            </a:lvl1pPr>
          </a:lstStyle>
          <a:p>
            <a:pPr>
              <a:defRPr/>
            </a:pPr>
            <a:endParaRPr lang="it-IT" dirty="0"/>
          </a:p>
        </p:txBody>
      </p:sp>
      <p:sp>
        <p:nvSpPr>
          <p:cNvPr id="628739" name="Rectangle 3"/>
          <p:cNvSpPr>
            <a:spLocks noGrp="1" noChangeArrowheads="1"/>
          </p:cNvSpPr>
          <p:nvPr>
            <p:ph type="dt" sz="quarter" idx="1"/>
          </p:nvPr>
        </p:nvSpPr>
        <p:spPr bwMode="auto">
          <a:xfrm>
            <a:off x="3978275" y="0"/>
            <a:ext cx="3043238" cy="465138"/>
          </a:xfrm>
          <a:prstGeom prst="rect">
            <a:avLst/>
          </a:prstGeom>
          <a:noFill/>
          <a:ln w="9525">
            <a:noFill/>
            <a:miter lim="800000"/>
            <a:headEnd/>
            <a:tailEnd/>
          </a:ln>
        </p:spPr>
        <p:txBody>
          <a:bodyPr vert="horz" wrap="square" lIns="89404" tIns="44702" rIns="89404" bIns="44702" numCol="1" anchor="t" anchorCtr="0" compatLnSpc="1">
            <a:prstTxWarp prst="textNoShape">
              <a:avLst/>
            </a:prstTxWarp>
          </a:bodyPr>
          <a:lstStyle>
            <a:lvl1pPr algn="r" defTabSz="892175">
              <a:defRPr sz="1100" smtClean="0">
                <a:latin typeface="Arial" pitchFamily="34" charset="0"/>
              </a:defRPr>
            </a:lvl1pPr>
          </a:lstStyle>
          <a:p>
            <a:pPr>
              <a:defRPr/>
            </a:pPr>
            <a:endParaRPr lang="it-IT" dirty="0"/>
          </a:p>
        </p:txBody>
      </p:sp>
      <p:sp>
        <p:nvSpPr>
          <p:cNvPr id="628740" name="Rectangle 4"/>
          <p:cNvSpPr>
            <a:spLocks noGrp="1" noChangeArrowheads="1"/>
          </p:cNvSpPr>
          <p:nvPr>
            <p:ph type="ftr" sz="quarter" idx="2"/>
          </p:nvPr>
        </p:nvSpPr>
        <p:spPr bwMode="auto">
          <a:xfrm>
            <a:off x="0" y="8842375"/>
            <a:ext cx="3043238" cy="465138"/>
          </a:xfrm>
          <a:prstGeom prst="rect">
            <a:avLst/>
          </a:prstGeom>
          <a:noFill/>
          <a:ln w="9525">
            <a:noFill/>
            <a:miter lim="800000"/>
            <a:headEnd/>
            <a:tailEnd/>
          </a:ln>
        </p:spPr>
        <p:txBody>
          <a:bodyPr vert="horz" wrap="square" lIns="89404" tIns="44702" rIns="89404" bIns="44702" numCol="1" anchor="b" anchorCtr="0" compatLnSpc="1">
            <a:prstTxWarp prst="textNoShape">
              <a:avLst/>
            </a:prstTxWarp>
          </a:bodyPr>
          <a:lstStyle>
            <a:lvl1pPr defTabSz="892175">
              <a:defRPr sz="1100" smtClean="0">
                <a:latin typeface="Arial" pitchFamily="34" charset="0"/>
              </a:defRPr>
            </a:lvl1pPr>
          </a:lstStyle>
          <a:p>
            <a:pPr>
              <a:defRPr/>
            </a:pPr>
            <a:endParaRPr lang="it-IT" dirty="0"/>
          </a:p>
        </p:txBody>
      </p:sp>
      <p:sp>
        <p:nvSpPr>
          <p:cNvPr id="628741" name="Rectangle 5"/>
          <p:cNvSpPr>
            <a:spLocks noGrp="1" noChangeArrowheads="1"/>
          </p:cNvSpPr>
          <p:nvPr>
            <p:ph type="sldNum" sz="quarter" idx="3"/>
          </p:nvPr>
        </p:nvSpPr>
        <p:spPr bwMode="auto">
          <a:xfrm>
            <a:off x="3978275" y="8842375"/>
            <a:ext cx="3043238" cy="465138"/>
          </a:xfrm>
          <a:prstGeom prst="rect">
            <a:avLst/>
          </a:prstGeom>
          <a:noFill/>
          <a:ln w="9525">
            <a:noFill/>
            <a:miter lim="800000"/>
            <a:headEnd/>
            <a:tailEnd/>
          </a:ln>
        </p:spPr>
        <p:txBody>
          <a:bodyPr vert="horz" wrap="square" lIns="89404" tIns="44702" rIns="89404" bIns="44702" numCol="1" anchor="b" anchorCtr="0" compatLnSpc="1">
            <a:prstTxWarp prst="textNoShape">
              <a:avLst/>
            </a:prstTxWarp>
          </a:bodyPr>
          <a:lstStyle>
            <a:lvl1pPr algn="r" defTabSz="892175">
              <a:defRPr sz="1100" smtClean="0">
                <a:latin typeface="Arial" pitchFamily="34" charset="0"/>
              </a:defRPr>
            </a:lvl1pPr>
          </a:lstStyle>
          <a:p>
            <a:pPr>
              <a:defRPr/>
            </a:pPr>
            <a:fld id="{A5B780D0-5C7F-422C-931C-25201BE19360}" type="slidenum">
              <a:rPr lang="it-IT"/>
              <a:pPr>
                <a:defRPr/>
              </a:pPr>
              <a:t>‹#›</a:t>
            </a:fld>
            <a:endParaRPr lang="it-IT" dirty="0"/>
          </a:p>
        </p:txBody>
      </p:sp>
    </p:spTree>
    <p:extLst>
      <p:ext uri="{BB962C8B-B14F-4D97-AF65-F5344CB8AC3E}">
        <p14:creationId xmlns:p14="http://schemas.microsoft.com/office/powerpoint/2010/main" val="31250459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0"/>
            <a:ext cx="3014663" cy="485775"/>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lvl1pPr defTabSz="862013">
              <a:defRPr sz="1100" smtClean="0"/>
            </a:lvl1pPr>
          </a:lstStyle>
          <a:p>
            <a:pPr>
              <a:defRPr/>
            </a:pPr>
            <a:endParaRPr lang="en-US" dirty="0"/>
          </a:p>
        </p:txBody>
      </p:sp>
      <p:sp>
        <p:nvSpPr>
          <p:cNvPr id="58371" name="Rectangle 3"/>
          <p:cNvSpPr>
            <a:spLocks noGrp="1" noChangeArrowheads="1"/>
          </p:cNvSpPr>
          <p:nvPr>
            <p:ph type="dt" idx="1"/>
          </p:nvPr>
        </p:nvSpPr>
        <p:spPr bwMode="auto">
          <a:xfrm>
            <a:off x="3995738" y="0"/>
            <a:ext cx="3014662" cy="485775"/>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lvl1pPr algn="r" defTabSz="862013">
              <a:defRPr sz="1100" smtClean="0"/>
            </a:lvl1pPr>
          </a:lstStyle>
          <a:p>
            <a:pPr>
              <a:defRPr/>
            </a:pPr>
            <a:fld id="{A6888345-B3D3-4351-A7A9-F936F5935E41}" type="datetimeFigureOut">
              <a:rPr lang="en-US"/>
              <a:pPr>
                <a:defRPr/>
              </a:pPr>
              <a:t>10/6/25</a:t>
            </a:fld>
            <a:endParaRPr lang="en-US" dirty="0"/>
          </a:p>
        </p:txBody>
      </p:sp>
      <p:sp>
        <p:nvSpPr>
          <p:cNvPr id="11268" name="Rectangle 4"/>
          <p:cNvSpPr>
            <a:spLocks noGrp="1" noRot="1" noChangeAspect="1" noChangeArrowheads="1" noTextEdit="1"/>
          </p:cNvSpPr>
          <p:nvPr>
            <p:ph type="sldImg" idx="2"/>
          </p:nvPr>
        </p:nvSpPr>
        <p:spPr bwMode="auto">
          <a:xfrm>
            <a:off x="454025" y="693738"/>
            <a:ext cx="6176963" cy="34655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3" name="Rectangle 5"/>
          <p:cNvSpPr>
            <a:spLocks noGrp="1" noChangeArrowheads="1"/>
          </p:cNvSpPr>
          <p:nvPr>
            <p:ph type="body" sz="quarter" idx="3"/>
          </p:nvPr>
        </p:nvSpPr>
        <p:spPr bwMode="auto">
          <a:xfrm>
            <a:off x="904875" y="4435475"/>
            <a:ext cx="5200650" cy="4159250"/>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8374" name="Rectangle 6"/>
          <p:cNvSpPr>
            <a:spLocks noGrp="1" noChangeArrowheads="1"/>
          </p:cNvSpPr>
          <p:nvPr>
            <p:ph type="ftr" sz="quarter" idx="4"/>
          </p:nvPr>
        </p:nvSpPr>
        <p:spPr bwMode="auto">
          <a:xfrm>
            <a:off x="0" y="8870950"/>
            <a:ext cx="3014663" cy="415925"/>
          </a:xfrm>
          <a:prstGeom prst="rect">
            <a:avLst/>
          </a:prstGeom>
          <a:noFill/>
          <a:ln w="9525">
            <a:noFill/>
            <a:miter lim="800000"/>
            <a:headEnd/>
            <a:tailEnd/>
          </a:ln>
          <a:effectLst/>
        </p:spPr>
        <p:txBody>
          <a:bodyPr vert="horz" wrap="square" lIns="86155" tIns="43077" rIns="86155" bIns="43077" numCol="1" anchor="b" anchorCtr="0" compatLnSpc="1">
            <a:prstTxWarp prst="textNoShape">
              <a:avLst/>
            </a:prstTxWarp>
          </a:bodyPr>
          <a:lstStyle>
            <a:lvl1pPr defTabSz="862013">
              <a:defRPr sz="1100" smtClean="0"/>
            </a:lvl1pPr>
          </a:lstStyle>
          <a:p>
            <a:pPr>
              <a:defRPr/>
            </a:pPr>
            <a:endParaRPr lang="en-US" dirty="0"/>
          </a:p>
        </p:txBody>
      </p:sp>
      <p:sp>
        <p:nvSpPr>
          <p:cNvPr id="58375" name="Rectangle 7"/>
          <p:cNvSpPr>
            <a:spLocks noGrp="1" noChangeArrowheads="1"/>
          </p:cNvSpPr>
          <p:nvPr>
            <p:ph type="sldNum" sz="quarter" idx="5"/>
          </p:nvPr>
        </p:nvSpPr>
        <p:spPr bwMode="auto">
          <a:xfrm>
            <a:off x="3995738" y="8870950"/>
            <a:ext cx="3014662" cy="415925"/>
          </a:xfrm>
          <a:prstGeom prst="rect">
            <a:avLst/>
          </a:prstGeom>
          <a:noFill/>
          <a:ln w="9525">
            <a:noFill/>
            <a:miter lim="800000"/>
            <a:headEnd/>
            <a:tailEnd/>
          </a:ln>
          <a:effectLst/>
        </p:spPr>
        <p:txBody>
          <a:bodyPr vert="horz" wrap="square" lIns="86155" tIns="43077" rIns="86155" bIns="43077" numCol="1" anchor="b" anchorCtr="0" compatLnSpc="1">
            <a:prstTxWarp prst="textNoShape">
              <a:avLst/>
            </a:prstTxWarp>
          </a:bodyPr>
          <a:lstStyle>
            <a:lvl1pPr algn="r" defTabSz="862013">
              <a:defRPr sz="1100" smtClean="0"/>
            </a:lvl1pPr>
          </a:lstStyle>
          <a:p>
            <a:pPr>
              <a:defRPr/>
            </a:pPr>
            <a:fld id="{D8DF57D7-2670-4E78-96DD-D9B22805124F}" type="slidenum">
              <a:rPr lang="en-US"/>
              <a:pPr>
                <a:defRPr/>
              </a:pPr>
              <a:t>‹#›</a:t>
            </a:fld>
            <a:endParaRPr lang="en-US" dirty="0"/>
          </a:p>
        </p:txBody>
      </p:sp>
    </p:spTree>
    <p:extLst>
      <p:ext uri="{BB962C8B-B14F-4D97-AF65-F5344CB8AC3E}">
        <p14:creationId xmlns:p14="http://schemas.microsoft.com/office/powerpoint/2010/main" val="138443033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603" kern="1200">
        <a:solidFill>
          <a:schemeClr val="tx1"/>
        </a:solidFill>
        <a:latin typeface="Calibri" pitchFamily="34" charset="0"/>
        <a:ea typeface="+mn-ea"/>
        <a:cs typeface="+mn-cs"/>
      </a:defRPr>
    </a:lvl1pPr>
    <a:lvl2pPr marL="610636" algn="l" rtl="0" fontAlgn="base">
      <a:spcBef>
        <a:spcPct val="30000"/>
      </a:spcBef>
      <a:spcAft>
        <a:spcPct val="0"/>
      </a:spcAft>
      <a:defRPr sz="1603" kern="1200">
        <a:solidFill>
          <a:schemeClr val="tx1"/>
        </a:solidFill>
        <a:latin typeface="Calibri" pitchFamily="34" charset="0"/>
        <a:ea typeface="+mn-ea"/>
        <a:cs typeface="+mn-cs"/>
      </a:defRPr>
    </a:lvl2pPr>
    <a:lvl3pPr marL="1221273" algn="l" rtl="0" fontAlgn="base">
      <a:spcBef>
        <a:spcPct val="30000"/>
      </a:spcBef>
      <a:spcAft>
        <a:spcPct val="0"/>
      </a:spcAft>
      <a:defRPr sz="1603" kern="1200">
        <a:solidFill>
          <a:schemeClr val="tx1"/>
        </a:solidFill>
        <a:latin typeface="Calibri" pitchFamily="34" charset="0"/>
        <a:ea typeface="+mn-ea"/>
        <a:cs typeface="+mn-cs"/>
      </a:defRPr>
    </a:lvl3pPr>
    <a:lvl4pPr marL="1831909" algn="l" rtl="0" fontAlgn="base">
      <a:spcBef>
        <a:spcPct val="30000"/>
      </a:spcBef>
      <a:spcAft>
        <a:spcPct val="0"/>
      </a:spcAft>
      <a:defRPr sz="1603" kern="1200">
        <a:solidFill>
          <a:schemeClr val="tx1"/>
        </a:solidFill>
        <a:latin typeface="Calibri" pitchFamily="34" charset="0"/>
        <a:ea typeface="+mn-ea"/>
        <a:cs typeface="+mn-cs"/>
      </a:defRPr>
    </a:lvl4pPr>
    <a:lvl5pPr marL="2442545" algn="l" rtl="0" fontAlgn="base">
      <a:spcBef>
        <a:spcPct val="30000"/>
      </a:spcBef>
      <a:spcAft>
        <a:spcPct val="0"/>
      </a:spcAft>
      <a:defRPr sz="1603" kern="1200">
        <a:solidFill>
          <a:schemeClr val="tx1"/>
        </a:solidFill>
        <a:latin typeface="Calibri" pitchFamily="34" charset="0"/>
        <a:ea typeface="+mn-ea"/>
        <a:cs typeface="+mn-cs"/>
      </a:defRPr>
    </a:lvl5pPr>
    <a:lvl6pPr marL="3053182" algn="l" defTabSz="1221273" rtl="0" eaLnBrk="1" latinLnBrk="0" hangingPunct="1">
      <a:defRPr sz="1603" kern="1200">
        <a:solidFill>
          <a:schemeClr val="tx1"/>
        </a:solidFill>
        <a:latin typeface="+mn-lt"/>
        <a:ea typeface="+mn-ea"/>
        <a:cs typeface="+mn-cs"/>
      </a:defRPr>
    </a:lvl6pPr>
    <a:lvl7pPr marL="3663818" algn="l" defTabSz="1221273" rtl="0" eaLnBrk="1" latinLnBrk="0" hangingPunct="1">
      <a:defRPr sz="1603" kern="1200">
        <a:solidFill>
          <a:schemeClr val="tx1"/>
        </a:solidFill>
        <a:latin typeface="+mn-lt"/>
        <a:ea typeface="+mn-ea"/>
        <a:cs typeface="+mn-cs"/>
      </a:defRPr>
    </a:lvl7pPr>
    <a:lvl8pPr marL="4274454" algn="l" defTabSz="1221273" rtl="0" eaLnBrk="1" latinLnBrk="0" hangingPunct="1">
      <a:defRPr sz="1603" kern="1200">
        <a:solidFill>
          <a:schemeClr val="tx1"/>
        </a:solidFill>
        <a:latin typeface="+mn-lt"/>
        <a:ea typeface="+mn-ea"/>
        <a:cs typeface="+mn-cs"/>
      </a:defRPr>
    </a:lvl8pPr>
    <a:lvl9pPr marL="4885091" algn="l" defTabSz="1221273" rtl="0" eaLnBrk="1" latinLnBrk="0" hangingPunct="1">
      <a:defRPr sz="1603"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4025" y="693738"/>
            <a:ext cx="6176963" cy="346551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1</a:t>
            </a:fld>
            <a:endParaRPr lang="en-US" dirty="0"/>
          </a:p>
        </p:txBody>
      </p:sp>
    </p:spTree>
    <p:extLst>
      <p:ext uri="{BB962C8B-B14F-4D97-AF65-F5344CB8AC3E}">
        <p14:creationId xmlns:p14="http://schemas.microsoft.com/office/powerpoint/2010/main" val="18225127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i="0" u="sng" kern="1200" dirty="0">
                <a:solidFill>
                  <a:schemeClr val="tx1"/>
                </a:solidFill>
                <a:effectLst/>
                <a:latin typeface="Calibri" pitchFamily="34" charset="0"/>
                <a:ea typeface="+mn-ea"/>
                <a:cs typeface="+mn-cs"/>
              </a:rPr>
              <a:t>1.6.1 Compliance with the programmatic constraints of the Cover Letter</a:t>
            </a:r>
          </a:p>
          <a:p>
            <a:r>
              <a:rPr lang="en-GB" sz="1800" i="1" kern="1200" dirty="0">
                <a:solidFill>
                  <a:schemeClr val="tx1"/>
                </a:solidFill>
                <a:effectLst/>
                <a:latin typeface="Calibri" pitchFamily="34" charset="0"/>
                <a:ea typeface="+mn-ea"/>
                <a:cs typeface="+mn-cs"/>
              </a:rPr>
              <a:t>[Present the justification to show that the objective of the proposal meets the criteria of the call as outlined in the Cover Letter of the </a:t>
            </a:r>
            <a:r>
              <a:rPr lang="en-GB" sz="1800" i="1" kern="1200" dirty="0" err="1">
                <a:solidFill>
                  <a:schemeClr val="tx1"/>
                </a:solidFill>
                <a:effectLst/>
                <a:latin typeface="Calibri" pitchFamily="34" charset="0"/>
                <a:ea typeface="+mn-ea"/>
                <a:cs typeface="+mn-cs"/>
              </a:rPr>
              <a:t>CfP</a:t>
            </a:r>
            <a:r>
              <a:rPr lang="en-GB" sz="1800" i="1" kern="1200" dirty="0">
                <a:solidFill>
                  <a:schemeClr val="tx1"/>
                </a:solidFill>
                <a:effectLst/>
                <a:latin typeface="Calibri" pitchFamily="34" charset="0"/>
                <a:ea typeface="+mn-ea"/>
                <a:cs typeface="+mn-cs"/>
              </a:rPr>
              <a:t> under point 6.]</a:t>
            </a:r>
            <a:endParaRPr lang="en-GB" sz="2800" kern="1200" dirty="0">
              <a:solidFill>
                <a:schemeClr val="tx1"/>
              </a:solidFill>
              <a:effectLst/>
              <a:latin typeface="Calibri" pitchFamily="34" charset="0"/>
              <a:ea typeface="+mn-ea"/>
              <a:cs typeface="+mn-cs"/>
            </a:endParaRPr>
          </a:p>
          <a:p>
            <a:endParaRPr lang="en-GB" sz="1800" i="1" kern="1200" dirty="0">
              <a:solidFill>
                <a:schemeClr val="tx1"/>
              </a:solidFill>
              <a:effectLst/>
              <a:latin typeface="Calibri" pitchFamily="34" charset="0"/>
              <a:ea typeface="+mn-ea"/>
              <a:cs typeface="+mn-cs"/>
            </a:endParaRPr>
          </a:p>
          <a:p>
            <a:r>
              <a:rPr lang="en-GB" sz="1800" i="0" u="sng" kern="1200" dirty="0">
                <a:solidFill>
                  <a:schemeClr val="tx1"/>
                </a:solidFill>
                <a:effectLst/>
                <a:latin typeface="Calibri" pitchFamily="34" charset="0"/>
                <a:ea typeface="+mn-ea"/>
                <a:cs typeface="+mn-cs"/>
              </a:rPr>
              <a:t>1.6.2 Business Case Summary</a:t>
            </a:r>
            <a:r>
              <a:rPr lang="en-GB" sz="1800" i="1" kern="1200" dirty="0">
                <a:solidFill>
                  <a:schemeClr val="tx1"/>
                </a:solidFill>
                <a:effectLst/>
                <a:latin typeface="Calibri" pitchFamily="34" charset="0"/>
                <a:ea typeface="+mn-ea"/>
                <a:cs typeface="+mn-cs"/>
              </a:rPr>
              <a:t> </a:t>
            </a:r>
            <a:endParaRPr lang="en-GB" sz="2800" kern="1200" dirty="0">
              <a:solidFill>
                <a:schemeClr val="tx1"/>
              </a:solidFill>
              <a:effectLst/>
              <a:latin typeface="Calibri" pitchFamily="34" charset="0"/>
              <a:ea typeface="+mn-ea"/>
              <a:cs typeface="+mn-cs"/>
            </a:endParaRPr>
          </a:p>
          <a:p>
            <a:r>
              <a:rPr lang="en-GB" sz="1800" i="1" kern="1200" dirty="0">
                <a:solidFill>
                  <a:schemeClr val="tx1"/>
                </a:solidFill>
                <a:effectLst/>
                <a:latin typeface="Calibri" pitchFamily="34" charset="0"/>
                <a:ea typeface="+mn-ea"/>
                <a:cs typeface="+mn-cs"/>
              </a:rPr>
              <a:t>[Describe the planned commercial product(s) or service(s), the targeted customers, and quantified and justified expected potential revenues. Provide general insights into the business development plan or plan for commercialisation that justifies or rationalises the economic benefit of investing in the programme of work offered in this proposal. The bidder should provide an overview of the expected short- and medium-term benefits of the proposed activity to the bidder’s company/institution, ESA and the European space sector. This section is not applicable to Type D and G1.] </a:t>
            </a:r>
            <a:endParaRPr lang="en-GB" sz="2800" kern="1200" dirty="0">
              <a:solidFill>
                <a:schemeClr val="tx1"/>
              </a:solidFill>
              <a:effectLst/>
              <a:latin typeface="Calibri" pitchFamily="34" charset="0"/>
              <a:ea typeface="+mn-ea"/>
              <a:cs typeface="+mn-cs"/>
            </a:endParaRPr>
          </a:p>
          <a:p>
            <a:endParaRPr lang="en-GB"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22</a:t>
            </a:fld>
            <a:endParaRPr lang="en-US" dirty="0"/>
          </a:p>
        </p:txBody>
      </p:sp>
    </p:spTree>
    <p:extLst>
      <p:ext uri="{BB962C8B-B14F-4D97-AF65-F5344CB8AC3E}">
        <p14:creationId xmlns:p14="http://schemas.microsoft.com/office/powerpoint/2010/main" val="18795255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603" kern="1200" dirty="0">
                <a:solidFill>
                  <a:schemeClr val="tx1"/>
                </a:solidFill>
                <a:effectLst/>
                <a:latin typeface="Calibri" pitchFamily="34" charset="0"/>
                <a:ea typeface="+mn-ea"/>
                <a:cs typeface="+mn-cs"/>
              </a:rPr>
              <a:t>1.7.1. </a:t>
            </a:r>
            <a:r>
              <a:rPr lang="en-GB" sz="1603" u="sng" kern="1200" dirty="0">
                <a:solidFill>
                  <a:schemeClr val="tx1"/>
                </a:solidFill>
                <a:effectLst/>
                <a:latin typeface="Calibri" pitchFamily="34" charset="0"/>
                <a:ea typeface="+mn-ea"/>
                <a:cs typeface="+mn-cs"/>
              </a:rPr>
              <a:t>Work Breakdown Structure (WBS)</a:t>
            </a:r>
            <a:endParaRPr lang="en-GB" sz="1603" kern="1200" dirty="0">
              <a:solidFill>
                <a:schemeClr val="tx1"/>
              </a:solidFill>
              <a:effectLst/>
              <a:latin typeface="Calibri" pitchFamily="34" charset="0"/>
              <a:ea typeface="+mn-ea"/>
              <a:cs typeface="+mn-cs"/>
            </a:endParaRPr>
          </a:p>
          <a:p>
            <a:r>
              <a:rPr lang="en-GB" sz="1603" i="1" kern="1200" dirty="0">
                <a:solidFill>
                  <a:schemeClr val="tx1"/>
                </a:solidFill>
                <a:effectLst/>
                <a:latin typeface="Calibri" pitchFamily="34" charset="0"/>
                <a:ea typeface="+mn-ea"/>
                <a:cs typeface="+mn-cs"/>
              </a:rPr>
              <a:t>[For the total scope of the activity; clearly show each foreseen Work Package (WP) with its title and the name of the responsible company/institute. Ensure work packages are split adequately such that sub-contracted work has its own work packages. Main contractor project management activities shall be identified in the WBS.]</a:t>
            </a:r>
            <a:endParaRPr lang="en-GB" sz="1603" kern="1200" dirty="0">
              <a:solidFill>
                <a:schemeClr val="tx1"/>
              </a:solidFill>
              <a:effectLst/>
              <a:latin typeface="Calibri" pitchFamily="34" charset="0"/>
              <a:ea typeface="+mn-ea"/>
              <a:cs typeface="+mn-cs"/>
            </a:endParaRPr>
          </a:p>
          <a:p>
            <a:endParaRPr lang="en-GB"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23</a:t>
            </a:fld>
            <a:endParaRPr lang="en-US" dirty="0"/>
          </a:p>
        </p:txBody>
      </p:sp>
    </p:spTree>
    <p:extLst>
      <p:ext uri="{BB962C8B-B14F-4D97-AF65-F5344CB8AC3E}">
        <p14:creationId xmlns:p14="http://schemas.microsoft.com/office/powerpoint/2010/main" val="27502002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24</a:t>
            </a:fld>
            <a:endParaRPr lang="en-US" dirty="0"/>
          </a:p>
        </p:txBody>
      </p:sp>
    </p:spTree>
    <p:extLst>
      <p:ext uri="{BB962C8B-B14F-4D97-AF65-F5344CB8AC3E}">
        <p14:creationId xmlns:p14="http://schemas.microsoft.com/office/powerpoint/2010/main" val="36632518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kern="1200" dirty="0">
                <a:solidFill>
                  <a:schemeClr val="tx1"/>
                </a:solidFill>
                <a:effectLst/>
                <a:latin typeface="Calibri" pitchFamily="34" charset="0"/>
                <a:ea typeface="+mn-ea"/>
                <a:cs typeface="+mn-cs"/>
              </a:rPr>
              <a:t>1.7.2.</a:t>
            </a:r>
            <a:r>
              <a:rPr lang="en-GB" sz="2800" kern="1200" dirty="0">
                <a:solidFill>
                  <a:schemeClr val="tx1"/>
                </a:solidFill>
                <a:effectLst/>
                <a:latin typeface="Calibri" pitchFamily="34" charset="0"/>
                <a:ea typeface="+mn-ea"/>
                <a:cs typeface="+mn-cs"/>
              </a:rPr>
              <a:t> </a:t>
            </a:r>
            <a:r>
              <a:rPr lang="en-GB" sz="1800" u="sng" kern="1200" dirty="0">
                <a:solidFill>
                  <a:schemeClr val="tx1"/>
                </a:solidFill>
                <a:effectLst/>
                <a:latin typeface="Calibri" pitchFamily="34" charset="0"/>
                <a:ea typeface="+mn-ea"/>
                <a:cs typeface="+mn-cs"/>
              </a:rPr>
              <a:t>Work Package Description (WPD)</a:t>
            </a:r>
            <a:endParaRPr lang="en-GB" sz="2800" kern="1200" dirty="0">
              <a:solidFill>
                <a:schemeClr val="tx1"/>
              </a:solidFill>
              <a:effectLst/>
              <a:latin typeface="Calibri" pitchFamily="34" charset="0"/>
              <a:ea typeface="+mn-ea"/>
              <a:cs typeface="+mn-cs"/>
            </a:endParaRPr>
          </a:p>
          <a:p>
            <a:r>
              <a:rPr lang="en-GB" sz="1800" i="1" kern="1200" dirty="0">
                <a:solidFill>
                  <a:schemeClr val="tx1"/>
                </a:solidFill>
                <a:effectLst/>
                <a:latin typeface="Calibri" pitchFamily="34" charset="0"/>
                <a:ea typeface="+mn-ea"/>
                <a:cs typeface="+mn-cs"/>
              </a:rPr>
              <a:t>[Individual WPD shall be established per work package identified in the WBS, describing the following:</a:t>
            </a:r>
            <a:endParaRPr lang="en-GB" sz="2800" kern="1200" dirty="0">
              <a:solidFill>
                <a:schemeClr val="tx1"/>
              </a:solidFill>
              <a:effectLst/>
              <a:latin typeface="Calibri" pitchFamily="34" charset="0"/>
              <a:ea typeface="+mn-ea"/>
              <a:cs typeface="+mn-cs"/>
            </a:endParaRPr>
          </a:p>
          <a:p>
            <a:pPr marL="285750" lvl="0" indent="-285750">
              <a:buFont typeface="Arial" panose="020B0604020202020204" pitchFamily="34" charset="0"/>
              <a:buChar char="•"/>
            </a:pPr>
            <a:r>
              <a:rPr lang="en-GB" sz="1800" i="1" kern="1200" dirty="0">
                <a:solidFill>
                  <a:schemeClr val="tx1"/>
                </a:solidFill>
                <a:effectLst/>
                <a:latin typeface="Calibri" pitchFamily="34" charset="0"/>
                <a:ea typeface="+mn-ea"/>
                <a:cs typeface="+mn-cs"/>
              </a:rPr>
              <a:t>responsible company </a:t>
            </a:r>
            <a:endParaRPr lang="en-GB" sz="2800" kern="1200" dirty="0">
              <a:solidFill>
                <a:schemeClr val="tx1"/>
              </a:solidFill>
              <a:effectLst/>
              <a:latin typeface="Calibri" pitchFamily="34" charset="0"/>
              <a:ea typeface="+mn-ea"/>
              <a:cs typeface="+mn-cs"/>
            </a:endParaRPr>
          </a:p>
          <a:p>
            <a:pPr marL="285750" lvl="0" indent="-285750">
              <a:buFont typeface="Arial" panose="020B0604020202020204" pitchFamily="34" charset="0"/>
              <a:buChar char="•"/>
            </a:pPr>
            <a:r>
              <a:rPr lang="en-GB" sz="1800" i="1" kern="1200" dirty="0">
                <a:solidFill>
                  <a:schemeClr val="tx1"/>
                </a:solidFill>
                <a:effectLst/>
                <a:latin typeface="Calibri" pitchFamily="34" charset="0"/>
                <a:ea typeface="+mn-ea"/>
                <a:cs typeface="+mn-cs"/>
              </a:rPr>
              <a:t>beginning and end date of each work package (e.g.: To+1, etc)</a:t>
            </a:r>
            <a:endParaRPr lang="en-GB" sz="2800" kern="1200" dirty="0">
              <a:solidFill>
                <a:schemeClr val="tx1"/>
              </a:solidFill>
              <a:effectLst/>
              <a:latin typeface="Calibri" pitchFamily="34" charset="0"/>
              <a:ea typeface="+mn-ea"/>
              <a:cs typeface="+mn-cs"/>
            </a:endParaRPr>
          </a:p>
          <a:p>
            <a:pPr marL="285750" lvl="0" indent="-285750">
              <a:buFont typeface="Arial" panose="020B0604020202020204" pitchFamily="34" charset="0"/>
              <a:buChar char="•"/>
            </a:pPr>
            <a:r>
              <a:rPr lang="en-GB" sz="1800" i="1" kern="1200" dirty="0">
                <a:solidFill>
                  <a:schemeClr val="tx1"/>
                </a:solidFill>
                <a:effectLst/>
                <a:latin typeface="Calibri" pitchFamily="34" charset="0"/>
                <a:ea typeface="+mn-ea"/>
                <a:cs typeface="+mn-cs"/>
              </a:rPr>
              <a:t>person responsible for the work package</a:t>
            </a:r>
            <a:endParaRPr lang="en-GB" sz="2800" kern="1200" dirty="0">
              <a:solidFill>
                <a:schemeClr val="tx1"/>
              </a:solidFill>
              <a:effectLst/>
              <a:latin typeface="Calibri" pitchFamily="34" charset="0"/>
              <a:ea typeface="+mn-ea"/>
              <a:cs typeface="+mn-cs"/>
            </a:endParaRPr>
          </a:p>
          <a:p>
            <a:pPr marL="285750" lvl="0" indent="-285750">
              <a:buFont typeface="Arial" panose="020B0604020202020204" pitchFamily="34" charset="0"/>
              <a:buChar char="•"/>
            </a:pPr>
            <a:r>
              <a:rPr lang="en-GB" sz="1800" i="1" kern="1200" dirty="0">
                <a:solidFill>
                  <a:schemeClr val="tx1"/>
                </a:solidFill>
                <a:effectLst/>
                <a:latin typeface="Calibri" pitchFamily="34" charset="0"/>
                <a:ea typeface="+mn-ea"/>
                <a:cs typeface="+mn-cs"/>
              </a:rPr>
              <a:t>description of the activities in the work package, sufficient to understand clearly the scope and depth of the work being performed and understand the needed effort. </a:t>
            </a:r>
            <a:endParaRPr lang="en-GB" sz="2800" kern="1200" dirty="0">
              <a:solidFill>
                <a:schemeClr val="tx1"/>
              </a:solidFill>
              <a:effectLst/>
              <a:latin typeface="Calibri" pitchFamily="34" charset="0"/>
              <a:ea typeface="+mn-ea"/>
              <a:cs typeface="+mn-cs"/>
            </a:endParaRPr>
          </a:p>
          <a:p>
            <a:pPr marL="285750" lvl="0" indent="-285750">
              <a:buFont typeface="Arial" panose="020B0604020202020204" pitchFamily="34" charset="0"/>
              <a:buChar char="•"/>
            </a:pPr>
            <a:r>
              <a:rPr lang="en-GB" sz="1800" i="1" kern="1200" dirty="0">
                <a:solidFill>
                  <a:schemeClr val="tx1"/>
                </a:solidFill>
                <a:effectLst/>
                <a:latin typeface="Calibri" pitchFamily="34" charset="0"/>
                <a:ea typeface="+mn-ea"/>
                <a:cs typeface="+mn-cs"/>
              </a:rPr>
              <a:t>outputs of the work package</a:t>
            </a:r>
            <a:endParaRPr lang="en-GB" sz="2800" kern="1200" dirty="0">
              <a:solidFill>
                <a:schemeClr val="tx1"/>
              </a:solidFill>
              <a:effectLst/>
              <a:latin typeface="Calibri" pitchFamily="34" charset="0"/>
              <a:ea typeface="+mn-ea"/>
              <a:cs typeface="+mn-cs"/>
            </a:endParaRPr>
          </a:p>
          <a:p>
            <a:pPr marL="285750" lvl="0" indent="-285750">
              <a:buFont typeface="Arial" panose="020B0604020202020204" pitchFamily="34" charset="0"/>
              <a:buChar char="•"/>
            </a:pPr>
            <a:r>
              <a:rPr lang="en-GB" sz="1800" i="1" kern="1200" dirty="0">
                <a:solidFill>
                  <a:schemeClr val="tx1"/>
                </a:solidFill>
                <a:effectLst/>
                <a:latin typeface="Calibri" pitchFamily="34" charset="0"/>
                <a:ea typeface="+mn-ea"/>
                <a:cs typeface="+mn-cs"/>
              </a:rPr>
              <a:t>the outputs to the work packages are to be identified (e.g. TN1 etc.) and shall be included in the List of Deliverables.</a:t>
            </a:r>
            <a:endParaRPr lang="en-GB" sz="2800" kern="1200" dirty="0">
              <a:solidFill>
                <a:schemeClr val="tx1"/>
              </a:solidFill>
              <a:effectLst/>
              <a:latin typeface="Calibri" pitchFamily="34" charset="0"/>
              <a:ea typeface="+mn-ea"/>
              <a:cs typeface="+mn-cs"/>
            </a:endParaRPr>
          </a:p>
          <a:p>
            <a:r>
              <a:rPr lang="en-GB" sz="1800" i="1" kern="1200" dirty="0">
                <a:solidFill>
                  <a:schemeClr val="tx1"/>
                </a:solidFill>
                <a:effectLst/>
                <a:latin typeface="Calibri" pitchFamily="34" charset="0"/>
                <a:ea typeface="+mn-ea"/>
                <a:cs typeface="+mn-cs"/>
              </a:rPr>
              <a:t> </a:t>
            </a:r>
            <a:endParaRPr lang="en-GB" sz="2800" kern="1200" dirty="0">
              <a:solidFill>
                <a:schemeClr val="tx1"/>
              </a:solidFill>
              <a:effectLst/>
              <a:latin typeface="Calibri" pitchFamily="34" charset="0"/>
              <a:ea typeface="+mn-ea"/>
              <a:cs typeface="+mn-cs"/>
            </a:endParaRPr>
          </a:p>
          <a:p>
            <a:r>
              <a:rPr lang="en-GB" sz="1800" i="1" kern="1200" dirty="0">
                <a:solidFill>
                  <a:schemeClr val="tx1"/>
                </a:solidFill>
                <a:effectLst/>
                <a:latin typeface="Calibri" pitchFamily="34" charset="0"/>
                <a:ea typeface="+mn-ea"/>
                <a:cs typeface="+mn-cs"/>
              </a:rPr>
              <a:t>With respect to the standard requirements for management, reporting, meetings and deliverables (Appendix 1 to the Draft Contract), please include a dedicated work package for Management and Reporting. All management tasks, such as meetings, progress reports and final documentation shall be carried out under this work package. Please include as well the project management approach such as the subcontractor management approach if applicable.</a:t>
            </a:r>
            <a:endParaRPr lang="en-GB" sz="2800" kern="1200" dirty="0">
              <a:solidFill>
                <a:schemeClr val="tx1"/>
              </a:solidFill>
              <a:effectLst/>
              <a:latin typeface="Calibri" pitchFamily="34" charset="0"/>
              <a:ea typeface="+mn-ea"/>
              <a:cs typeface="+mn-cs"/>
            </a:endParaRPr>
          </a:p>
          <a:p>
            <a:r>
              <a:rPr lang="en-GB" sz="1800" i="1" kern="1200" dirty="0">
                <a:solidFill>
                  <a:schemeClr val="tx1"/>
                </a:solidFill>
                <a:effectLst/>
                <a:latin typeface="Calibri" pitchFamily="34" charset="0"/>
                <a:ea typeface="+mn-ea"/>
                <a:cs typeface="+mn-cs"/>
              </a:rPr>
              <a:t> </a:t>
            </a:r>
            <a:endParaRPr lang="en-GB" sz="2800" kern="1200" dirty="0">
              <a:solidFill>
                <a:schemeClr val="tx1"/>
              </a:solidFill>
              <a:effectLst/>
              <a:latin typeface="Calibri" pitchFamily="34" charset="0"/>
              <a:ea typeface="+mn-ea"/>
              <a:cs typeface="+mn-cs"/>
            </a:endParaRPr>
          </a:p>
          <a:p>
            <a:r>
              <a:rPr lang="en-GB" sz="1800" i="1" kern="1200" dirty="0">
                <a:solidFill>
                  <a:schemeClr val="tx1"/>
                </a:solidFill>
                <a:effectLst/>
                <a:latin typeface="Calibri" pitchFamily="34" charset="0"/>
                <a:ea typeface="+mn-ea"/>
                <a:cs typeface="+mn-cs"/>
              </a:rPr>
              <a:t>For reference see the table below. Other formats that are more space efficient are acceptable but all key information should still be included.]</a:t>
            </a:r>
            <a:endParaRPr lang="en-GB" sz="2800" kern="1200" dirty="0">
              <a:solidFill>
                <a:schemeClr val="tx1"/>
              </a:solidFill>
              <a:effectLst/>
              <a:latin typeface="Calibri" pitchFamily="34" charset="0"/>
              <a:ea typeface="+mn-ea"/>
              <a:cs typeface="+mn-cs"/>
            </a:endParaRPr>
          </a:p>
          <a:p>
            <a:endParaRPr lang="en-GB"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25</a:t>
            </a:fld>
            <a:endParaRPr lang="en-US" dirty="0"/>
          </a:p>
        </p:txBody>
      </p:sp>
    </p:spTree>
    <p:extLst>
      <p:ext uri="{BB962C8B-B14F-4D97-AF65-F5344CB8AC3E}">
        <p14:creationId xmlns:p14="http://schemas.microsoft.com/office/powerpoint/2010/main" val="24263186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i="0" u="sng" kern="1200" dirty="0">
                <a:solidFill>
                  <a:schemeClr val="tx1"/>
                </a:solidFill>
                <a:effectLst/>
                <a:latin typeface="Calibri" pitchFamily="34" charset="0"/>
                <a:ea typeface="+mn-ea"/>
                <a:cs typeface="+mn-cs"/>
              </a:rPr>
              <a:t>1.8 Background of the Companies</a:t>
            </a:r>
          </a:p>
          <a:p>
            <a:r>
              <a:rPr lang="en-GB" sz="1800" i="1" u="sng" kern="1200" dirty="0">
                <a:solidFill>
                  <a:schemeClr val="tx1"/>
                </a:solidFill>
                <a:effectLst/>
                <a:latin typeface="Calibri" pitchFamily="34" charset="0"/>
                <a:ea typeface="+mn-ea"/>
                <a:cs typeface="+mn-cs"/>
              </a:rPr>
              <a:t>[</a:t>
            </a:r>
            <a:r>
              <a:rPr lang="en-GB" sz="1800" i="1" kern="1200" dirty="0">
                <a:solidFill>
                  <a:schemeClr val="tx1"/>
                </a:solidFill>
                <a:effectLst/>
                <a:latin typeface="Calibri" pitchFamily="34" charset="0"/>
                <a:ea typeface="+mn-ea"/>
                <a:cs typeface="+mn-cs"/>
              </a:rPr>
              <a:t>Present a short overview of the company(</a:t>
            </a:r>
            <a:r>
              <a:rPr lang="en-GB" sz="1800" i="1" kern="1200" dirty="0" err="1">
                <a:solidFill>
                  <a:schemeClr val="tx1"/>
                </a:solidFill>
                <a:effectLst/>
                <a:latin typeface="Calibri" pitchFamily="34" charset="0"/>
                <a:ea typeface="+mn-ea"/>
                <a:cs typeface="+mn-cs"/>
              </a:rPr>
              <a:t>ies</a:t>
            </a:r>
            <a:r>
              <a:rPr lang="en-GB" sz="1800" i="1" kern="1200" dirty="0">
                <a:solidFill>
                  <a:schemeClr val="tx1"/>
                </a:solidFill>
                <a:effectLst/>
                <a:latin typeface="Calibri" pitchFamily="34" charset="0"/>
                <a:ea typeface="+mn-ea"/>
                <a:cs typeface="+mn-cs"/>
              </a:rPr>
              <a:t>) addressing the number of personnel; the year in which the company was established; location of sites; and briefly describe only the directly </a:t>
            </a:r>
            <a:r>
              <a:rPr lang="en-GB" sz="1800" i="1" u="sng" kern="1200" dirty="0">
                <a:solidFill>
                  <a:schemeClr val="tx1"/>
                </a:solidFill>
                <a:effectLst/>
                <a:latin typeface="Calibri" pitchFamily="34" charset="0"/>
                <a:ea typeface="+mn-ea"/>
                <a:cs typeface="+mn-cs"/>
              </a:rPr>
              <a:t>relevant</a:t>
            </a:r>
            <a:r>
              <a:rPr lang="en-GB" sz="1800" i="1" kern="1200" dirty="0">
                <a:solidFill>
                  <a:schemeClr val="tx1"/>
                </a:solidFill>
                <a:effectLst/>
                <a:latin typeface="Calibri" pitchFamily="34" charset="0"/>
                <a:ea typeface="+mn-ea"/>
                <a:cs typeface="+mn-cs"/>
              </a:rPr>
              <a:t> experience for the performance of such a work. It is recommended to keep this below ¼ of a page.]</a:t>
            </a:r>
            <a:endParaRPr lang="en-GB" sz="2800" kern="1200" dirty="0">
              <a:solidFill>
                <a:schemeClr val="tx1"/>
              </a:solidFill>
              <a:effectLst/>
              <a:latin typeface="Calibri" pitchFamily="34" charset="0"/>
              <a:ea typeface="+mn-ea"/>
              <a:cs typeface="+mn-cs"/>
            </a:endParaRPr>
          </a:p>
          <a:p>
            <a:endParaRPr lang="en-GB"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27</a:t>
            </a:fld>
            <a:endParaRPr lang="en-US" dirty="0"/>
          </a:p>
        </p:txBody>
      </p:sp>
    </p:spTree>
    <p:extLst>
      <p:ext uri="{BB962C8B-B14F-4D97-AF65-F5344CB8AC3E}">
        <p14:creationId xmlns:p14="http://schemas.microsoft.com/office/powerpoint/2010/main" val="27340181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u="sng" dirty="0"/>
              <a:t>1.9 Facilities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603" i="1" kern="1200" dirty="0">
                <a:solidFill>
                  <a:schemeClr val="tx1"/>
                </a:solidFill>
                <a:effectLst/>
                <a:latin typeface="Calibri" pitchFamily="34" charset="0"/>
                <a:ea typeface="+mn-ea"/>
                <a:cs typeface="+mn-cs"/>
              </a:rPr>
              <a:t>[Identify the facilities (including s/w tools) required to perform the proposed work. Submit a brief description of the intended facilities to be used, making it clear how the rights to use those facilities has been secured for this activity (e.g. own facilities, to be bought, to be constructed, sub-contracted, rented…).]</a:t>
            </a:r>
            <a:endParaRPr lang="en-GB" sz="1603" kern="1200" dirty="0">
              <a:solidFill>
                <a:schemeClr val="tx1"/>
              </a:solidFill>
              <a:effectLst/>
              <a:latin typeface="Calibri" pitchFamily="34" charset="0"/>
              <a:ea typeface="+mn-ea"/>
              <a:cs typeface="+mn-cs"/>
            </a:endParaRPr>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28</a:t>
            </a:fld>
            <a:endParaRPr lang="en-US" dirty="0"/>
          </a:p>
        </p:txBody>
      </p:sp>
    </p:spTree>
    <p:extLst>
      <p:ext uri="{BB962C8B-B14F-4D97-AF65-F5344CB8AC3E}">
        <p14:creationId xmlns:p14="http://schemas.microsoft.com/office/powerpoint/2010/main" val="39325860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u="sng" dirty="0"/>
              <a:t>2.1.1.1 Overall team composition, key personnel</a:t>
            </a:r>
          </a:p>
          <a:p>
            <a:r>
              <a:rPr lang="en-GB" sz="1603" i="1" kern="1200" dirty="0">
                <a:solidFill>
                  <a:schemeClr val="tx1"/>
                </a:solidFill>
                <a:effectLst/>
                <a:latin typeface="Calibri" pitchFamily="34" charset="0"/>
                <a:ea typeface="+mn-ea"/>
                <a:cs typeface="+mn-cs"/>
              </a:rPr>
              <a:t>[Provide an organigram that describes the overall team composition, including participants from all Sub-contractors, if any, and including all key (i.e. having a major role within the team and/or being responsible for one or more WPs, see note here-under) and non-key personnel. The organigram shall clearly show reporting lines, the tasks, position, authority, and name of the persons proposed for the work, and in particular the study/project manager and the contracts officer.</a:t>
            </a:r>
            <a:endParaRPr lang="en-GB" sz="1603" kern="1200" dirty="0">
              <a:solidFill>
                <a:schemeClr val="tx1"/>
              </a:solidFill>
              <a:effectLst/>
              <a:latin typeface="Calibri" pitchFamily="34" charset="0"/>
              <a:ea typeface="+mn-ea"/>
              <a:cs typeface="+mn-cs"/>
            </a:endParaRPr>
          </a:p>
          <a:p>
            <a:r>
              <a:rPr lang="en-GB" sz="1603" i="1" kern="1200" dirty="0">
                <a:solidFill>
                  <a:schemeClr val="tx1"/>
                </a:solidFill>
                <a:effectLst/>
                <a:latin typeface="Calibri" pitchFamily="34" charset="0"/>
                <a:ea typeface="+mn-ea"/>
                <a:cs typeface="+mn-cs"/>
              </a:rPr>
              <a:t> </a:t>
            </a:r>
            <a:endParaRPr lang="en-GB" sz="1603" kern="1200" dirty="0">
              <a:solidFill>
                <a:schemeClr val="tx1"/>
              </a:solidFill>
              <a:effectLst/>
              <a:latin typeface="Calibri" pitchFamily="34" charset="0"/>
              <a:ea typeface="+mn-ea"/>
              <a:cs typeface="+mn-cs"/>
            </a:endParaRPr>
          </a:p>
          <a:p>
            <a:r>
              <a:rPr lang="en-GB" sz="1603" b="1" i="1" kern="1200" dirty="0">
                <a:solidFill>
                  <a:schemeClr val="tx1"/>
                </a:solidFill>
                <a:effectLst/>
                <a:latin typeface="Calibri" pitchFamily="34" charset="0"/>
                <a:ea typeface="+mn-ea"/>
                <a:cs typeface="+mn-cs"/>
              </a:rPr>
              <a:t>NOTE: A “key person” is a person, who substantially contributes, in terms of effort and knowledge, to the work carried out under a Contract and who is explicitly nominated to perform such duties. Key persons are individuals with a certain degree of seniority whose knowledge, reputation, and/or skills in the relevant areas or disciplines are critical to achieving the objective of the Contract.]</a:t>
            </a:r>
            <a:endParaRPr lang="en-GB" sz="1603" kern="1200" dirty="0">
              <a:solidFill>
                <a:schemeClr val="tx1"/>
              </a:solidFill>
              <a:effectLst/>
              <a:latin typeface="Calibri" pitchFamily="34" charset="0"/>
              <a:ea typeface="+mn-ea"/>
              <a:cs typeface="+mn-cs"/>
            </a:endParaRPr>
          </a:p>
          <a:p>
            <a:endParaRPr lang="en-GB" u="sng"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31</a:t>
            </a:fld>
            <a:endParaRPr lang="en-US" dirty="0"/>
          </a:p>
        </p:txBody>
      </p:sp>
    </p:spTree>
    <p:extLst>
      <p:ext uri="{BB962C8B-B14F-4D97-AF65-F5344CB8AC3E}">
        <p14:creationId xmlns:p14="http://schemas.microsoft.com/office/powerpoint/2010/main" val="15085225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32</a:t>
            </a:fld>
            <a:endParaRPr lang="en-US" dirty="0"/>
          </a:p>
        </p:txBody>
      </p:sp>
    </p:spTree>
    <p:extLst>
      <p:ext uri="{BB962C8B-B14F-4D97-AF65-F5344CB8AC3E}">
        <p14:creationId xmlns:p14="http://schemas.microsoft.com/office/powerpoint/2010/main" val="27494477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603" u="sng" kern="1200" dirty="0">
                <a:solidFill>
                  <a:schemeClr val="tx1"/>
                </a:solidFill>
                <a:effectLst/>
                <a:latin typeface="Calibri" pitchFamily="34" charset="0"/>
                <a:ea typeface="+mn-ea"/>
                <a:cs typeface="+mn-cs"/>
              </a:rPr>
              <a:t>2.1.1.2 Rationale of the proposed industrial organisation </a:t>
            </a:r>
            <a:endParaRPr lang="en-GB" sz="1603" kern="1200" dirty="0">
              <a:solidFill>
                <a:schemeClr val="tx1"/>
              </a:solidFill>
              <a:effectLst/>
              <a:latin typeface="Calibri" pitchFamily="34" charset="0"/>
              <a:ea typeface="+mn-ea"/>
              <a:cs typeface="+mn-cs"/>
            </a:endParaRPr>
          </a:p>
          <a:p>
            <a:r>
              <a:rPr lang="en-GB" sz="1603" i="1" kern="1200" dirty="0">
                <a:solidFill>
                  <a:schemeClr val="tx1"/>
                </a:solidFill>
                <a:effectLst/>
                <a:latin typeface="Calibri" pitchFamily="34" charset="0"/>
                <a:ea typeface="+mn-ea"/>
                <a:cs typeface="+mn-cs"/>
              </a:rPr>
              <a:t>[The reasoning of the split of work between the prime and the subcontractor(s) (if any) should be explained. Provide a justification for the inclusion, or not, of subcontractor(s) and ensure compliance with the </a:t>
            </a:r>
            <a:r>
              <a:rPr lang="en-GB" sz="1603" i="1" kern="1200" dirty="0" err="1">
                <a:solidFill>
                  <a:schemeClr val="tx1"/>
                </a:solidFill>
                <a:effectLst/>
                <a:latin typeface="Calibri" pitchFamily="34" charset="0"/>
                <a:ea typeface="+mn-ea"/>
                <a:cs typeface="+mn-cs"/>
              </a:rPr>
              <a:t>CfP</a:t>
            </a:r>
            <a:r>
              <a:rPr lang="en-GB" sz="1603" i="1" kern="1200" dirty="0">
                <a:solidFill>
                  <a:schemeClr val="tx1"/>
                </a:solidFill>
                <a:effectLst/>
                <a:latin typeface="Calibri" pitchFamily="34" charset="0"/>
                <a:ea typeface="+mn-ea"/>
                <a:cs typeface="+mn-cs"/>
              </a:rPr>
              <a:t> Cover Letter.]</a:t>
            </a:r>
            <a:endParaRPr lang="en-GB" sz="1603" kern="1200" dirty="0">
              <a:solidFill>
                <a:schemeClr val="tx1"/>
              </a:solidFill>
              <a:effectLst/>
              <a:latin typeface="Calibri" pitchFamily="34" charset="0"/>
              <a:ea typeface="+mn-ea"/>
              <a:cs typeface="+mn-cs"/>
            </a:endParaRPr>
          </a:p>
          <a:p>
            <a:endParaRPr lang="en-GB" dirty="0"/>
          </a:p>
          <a:p>
            <a:r>
              <a:rPr lang="en-GB" u="sng" dirty="0"/>
              <a:t>2.1.1.3 Time dedication of key personnel</a:t>
            </a:r>
          </a:p>
          <a:p>
            <a:r>
              <a:rPr lang="en-GB" sz="1800" i="1" kern="1200" dirty="0">
                <a:solidFill>
                  <a:schemeClr val="tx1"/>
                </a:solidFill>
                <a:effectLst/>
                <a:latin typeface="Calibri" pitchFamily="34" charset="0"/>
                <a:ea typeface="+mn-ea"/>
                <a:cs typeface="+mn-cs"/>
              </a:rPr>
              <a:t>[</a:t>
            </a:r>
            <a:r>
              <a:rPr lang="en-GB" sz="1800" i="1" u="sng" kern="1200" dirty="0">
                <a:solidFill>
                  <a:schemeClr val="tx1"/>
                </a:solidFill>
                <a:effectLst/>
                <a:latin typeface="Calibri" pitchFamily="34" charset="0"/>
                <a:ea typeface="+mn-ea"/>
                <a:cs typeface="+mn-cs"/>
              </a:rPr>
              <a:t>For each Key Personnel identified in 2.1.1.1 above</a:t>
            </a:r>
            <a:r>
              <a:rPr lang="en-GB" sz="1800" i="1" kern="1200" dirty="0">
                <a:solidFill>
                  <a:schemeClr val="tx1"/>
                </a:solidFill>
                <a:effectLst/>
                <a:latin typeface="Calibri" pitchFamily="34" charset="0"/>
                <a:ea typeface="+mn-ea"/>
                <a:cs typeface="+mn-cs"/>
              </a:rPr>
              <a:t>, provide a time percentage dedication per year. </a:t>
            </a:r>
            <a:r>
              <a:rPr lang="en-GB" sz="1800" b="1" i="1" kern="1200" dirty="0">
                <a:solidFill>
                  <a:schemeClr val="tx1"/>
                </a:solidFill>
                <a:effectLst/>
                <a:latin typeface="Calibri" pitchFamily="34" charset="0"/>
                <a:ea typeface="+mn-ea"/>
                <a:cs typeface="+mn-cs"/>
              </a:rPr>
              <a:t>Mention, outside of the table, the hours of the non-key personnel, with the total hours matching those in the PSS forms.</a:t>
            </a:r>
            <a:r>
              <a:rPr lang="en-GB" sz="1800" i="1" kern="1200" dirty="0">
                <a:solidFill>
                  <a:schemeClr val="tx1"/>
                </a:solidFill>
                <a:effectLst/>
                <a:latin typeface="Calibri" pitchFamily="34" charset="0"/>
                <a:ea typeface="+mn-ea"/>
                <a:cs typeface="+mn-cs"/>
              </a:rPr>
              <a:t>]</a:t>
            </a:r>
            <a:endParaRPr lang="en-GB" sz="2800" kern="1200" dirty="0">
              <a:solidFill>
                <a:schemeClr val="tx1"/>
              </a:solidFill>
              <a:effectLst/>
              <a:latin typeface="Calibri" pitchFamily="34" charset="0"/>
              <a:ea typeface="+mn-ea"/>
              <a:cs typeface="+mn-cs"/>
            </a:endParaRPr>
          </a:p>
          <a:p>
            <a:endParaRPr lang="en-GB"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34</a:t>
            </a:fld>
            <a:endParaRPr lang="en-US" dirty="0"/>
          </a:p>
        </p:txBody>
      </p:sp>
    </p:spTree>
    <p:extLst>
      <p:ext uri="{BB962C8B-B14F-4D97-AF65-F5344CB8AC3E}">
        <p14:creationId xmlns:p14="http://schemas.microsoft.com/office/powerpoint/2010/main" val="29836439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603" kern="1200" dirty="0">
                <a:solidFill>
                  <a:schemeClr val="tx1"/>
                </a:solidFill>
                <a:effectLst/>
                <a:latin typeface="Calibri" pitchFamily="34" charset="0"/>
                <a:ea typeface="+mn-ea"/>
                <a:cs typeface="+mn-cs"/>
              </a:rPr>
              <a:t>2.3.1. </a:t>
            </a:r>
            <a:r>
              <a:rPr lang="en-GB" sz="1603" u="sng" kern="1200" dirty="0">
                <a:solidFill>
                  <a:schemeClr val="tx1"/>
                </a:solidFill>
                <a:effectLst/>
                <a:latin typeface="Calibri" pitchFamily="34" charset="0"/>
                <a:ea typeface="+mn-ea"/>
                <a:cs typeface="+mn-cs"/>
              </a:rPr>
              <a:t>Gantt chart</a:t>
            </a:r>
            <a:endParaRPr lang="en-GB" sz="1603" kern="1200" dirty="0">
              <a:solidFill>
                <a:schemeClr val="tx1"/>
              </a:solidFill>
              <a:effectLst/>
              <a:latin typeface="Calibri" pitchFamily="34" charset="0"/>
              <a:ea typeface="+mn-ea"/>
              <a:cs typeface="+mn-cs"/>
            </a:endParaRPr>
          </a:p>
          <a:p>
            <a:r>
              <a:rPr lang="en-GB" sz="1603" i="1" u="sng" kern="1200" dirty="0">
                <a:solidFill>
                  <a:schemeClr val="tx1"/>
                </a:solidFill>
                <a:effectLst/>
                <a:latin typeface="Calibri" pitchFamily="34" charset="0"/>
                <a:ea typeface="+mn-ea"/>
                <a:cs typeface="+mn-cs"/>
              </a:rPr>
              <a:t>[</a:t>
            </a:r>
            <a:r>
              <a:rPr lang="en-GB" sz="1603" i="1" kern="1200" dirty="0">
                <a:solidFill>
                  <a:schemeClr val="tx1"/>
                </a:solidFill>
                <a:effectLst/>
                <a:latin typeface="Calibri" pitchFamily="34" charset="0"/>
                <a:ea typeface="+mn-ea"/>
                <a:cs typeface="+mn-cs"/>
              </a:rPr>
              <a:t>Insert a Gantt chart schedule for the proposed activity, from the start of the activity until the end of the Contract. The Gantt Chart is to include all proposed Work Packages (WP), meetings, milestones, dependencies and highlight the </a:t>
            </a:r>
            <a:r>
              <a:rPr lang="en-GB" sz="1603" i="1" u="sng" kern="1200" dirty="0">
                <a:solidFill>
                  <a:schemeClr val="tx1"/>
                </a:solidFill>
                <a:effectLst/>
                <a:latin typeface="Calibri" pitchFamily="34" charset="0"/>
                <a:ea typeface="+mn-ea"/>
                <a:cs typeface="+mn-cs"/>
              </a:rPr>
              <a:t>critical path</a:t>
            </a:r>
            <a:r>
              <a:rPr lang="en-GB" sz="1603" i="1" kern="1200" dirty="0">
                <a:solidFill>
                  <a:schemeClr val="tx1"/>
                </a:solidFill>
                <a:effectLst/>
                <a:latin typeface="Calibri" pitchFamily="34" charset="0"/>
                <a:ea typeface="+mn-ea"/>
                <a:cs typeface="+mn-cs"/>
              </a:rPr>
              <a:t>. The schedule shall show that the bidder has performed a detailed and efficient planning and is ready to start and effectively monitor the progress of the work in case of a contract.] </a:t>
            </a:r>
            <a:endParaRPr lang="en-GB" sz="1603" kern="1200" dirty="0">
              <a:solidFill>
                <a:schemeClr val="tx1"/>
              </a:solidFill>
              <a:effectLst/>
              <a:latin typeface="Calibri" pitchFamily="34" charset="0"/>
              <a:ea typeface="+mn-ea"/>
              <a:cs typeface="+mn-cs"/>
            </a:endParaRPr>
          </a:p>
          <a:p>
            <a:endParaRPr lang="en-GB"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36</a:t>
            </a:fld>
            <a:endParaRPr lang="en-US" dirty="0"/>
          </a:p>
        </p:txBody>
      </p:sp>
    </p:spTree>
    <p:extLst>
      <p:ext uri="{BB962C8B-B14F-4D97-AF65-F5344CB8AC3E}">
        <p14:creationId xmlns:p14="http://schemas.microsoft.com/office/powerpoint/2010/main" val="978255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603" i="0" u="sng" kern="1200" dirty="0">
                <a:solidFill>
                  <a:schemeClr val="tx1"/>
                </a:solidFill>
                <a:effectLst/>
                <a:latin typeface="Calibri" pitchFamily="34" charset="0"/>
                <a:ea typeface="+mn-ea"/>
                <a:cs typeface="+mn-cs"/>
              </a:rPr>
              <a:t>1.0 Introduction and Scope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603" i="1" kern="1200" dirty="0">
                <a:solidFill>
                  <a:schemeClr val="tx1"/>
                </a:solidFill>
                <a:effectLst/>
                <a:latin typeface="Calibri" pitchFamily="34" charset="0"/>
                <a:ea typeface="+mn-ea"/>
                <a:cs typeface="+mn-cs"/>
              </a:rPr>
              <a:t>[Present the background and need/opportunity for submitting the proposal and introduce the topic. It is recommended to keep this below half a page.]</a:t>
            </a:r>
            <a:endParaRPr lang="en-GB" sz="1603" kern="1200" dirty="0">
              <a:solidFill>
                <a:schemeClr val="tx1"/>
              </a:solidFill>
              <a:effectLst/>
              <a:latin typeface="Calibri" pitchFamily="34" charset="0"/>
              <a:ea typeface="+mn-ea"/>
              <a:cs typeface="+mn-cs"/>
            </a:endParaRPr>
          </a:p>
          <a:p>
            <a:endParaRPr lang="en-GB"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13</a:t>
            </a:fld>
            <a:endParaRPr lang="en-US" dirty="0"/>
          </a:p>
        </p:txBody>
      </p:sp>
    </p:spTree>
    <p:extLst>
      <p:ext uri="{BB962C8B-B14F-4D97-AF65-F5344CB8AC3E}">
        <p14:creationId xmlns:p14="http://schemas.microsoft.com/office/powerpoint/2010/main" val="5255627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37</a:t>
            </a:fld>
            <a:endParaRPr lang="en-US" dirty="0"/>
          </a:p>
        </p:txBody>
      </p:sp>
    </p:spTree>
    <p:extLst>
      <p:ext uri="{BB962C8B-B14F-4D97-AF65-F5344CB8AC3E}">
        <p14:creationId xmlns:p14="http://schemas.microsoft.com/office/powerpoint/2010/main" val="8903630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862013" rtl="0" eaLnBrk="1" fontAlgn="base" latinLnBrk="0" hangingPunct="1">
              <a:lnSpc>
                <a:spcPct val="100000"/>
              </a:lnSpc>
              <a:spcBef>
                <a:spcPct val="0"/>
              </a:spcBef>
              <a:spcAft>
                <a:spcPct val="0"/>
              </a:spcAft>
              <a:buClrTx/>
              <a:buSzTx/>
              <a:buFontTx/>
              <a:buNone/>
              <a:tabLst/>
              <a:defRPr/>
            </a:pPr>
            <a:fld id="{D8DF57D7-2670-4E78-96DD-D9B22805124F}" type="slidenum">
              <a:rPr kumimoji="0" lang="en-US" sz="1100" b="0" i="0" u="none" strike="noStrike" kern="1200" cap="none" spc="0" normalizeH="0" baseline="0" noProof="0" smtClean="0">
                <a:ln>
                  <a:noFill/>
                </a:ln>
                <a:solidFill>
                  <a:srgbClr val="000000"/>
                </a:solidFill>
                <a:effectLst/>
                <a:uLnTx/>
                <a:uFillTx/>
                <a:latin typeface="Verdana" pitchFamily="34" charset="0"/>
                <a:ea typeface="+mn-ea"/>
                <a:cs typeface="+mn-cs"/>
              </a:rPr>
              <a:pPr marL="0" marR="0" lvl="0" indent="0" algn="r" defTabSz="862013" rtl="0" eaLnBrk="1" fontAlgn="base" latinLnBrk="0" hangingPunct="1">
                <a:lnSpc>
                  <a:spcPct val="100000"/>
                </a:lnSpc>
                <a:spcBef>
                  <a:spcPct val="0"/>
                </a:spcBef>
                <a:spcAft>
                  <a:spcPct val="0"/>
                </a:spcAft>
                <a:buClrTx/>
                <a:buSzTx/>
                <a:buFontTx/>
                <a:buNone/>
                <a:tabLst/>
                <a:defRPr/>
              </a:pPr>
              <a:t>38</a:t>
            </a:fld>
            <a:endParaRPr kumimoji="0" lang="en-US" sz="1100" b="0" i="0" u="none" strike="noStrike" kern="1200" cap="none" spc="0" normalizeH="0" baseline="0" noProof="0" dirty="0">
              <a:ln>
                <a:noFill/>
              </a:ln>
              <a:solidFill>
                <a:srgbClr val="000000"/>
              </a:solidFill>
              <a:effectLst/>
              <a:uLnTx/>
              <a:uFillTx/>
              <a:latin typeface="Verdana" pitchFamily="34" charset="0"/>
              <a:ea typeface="+mn-ea"/>
              <a:cs typeface="+mn-cs"/>
            </a:endParaRPr>
          </a:p>
        </p:txBody>
      </p:sp>
    </p:spTree>
    <p:extLst>
      <p:ext uri="{BB962C8B-B14F-4D97-AF65-F5344CB8AC3E}">
        <p14:creationId xmlns:p14="http://schemas.microsoft.com/office/powerpoint/2010/main" val="18083475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603" kern="1200" dirty="0">
                <a:solidFill>
                  <a:schemeClr val="tx1"/>
                </a:solidFill>
                <a:effectLst/>
                <a:latin typeface="Calibri" pitchFamily="34" charset="0"/>
                <a:ea typeface="+mn-ea"/>
                <a:cs typeface="+mn-cs"/>
              </a:rPr>
              <a:t>2.3.2 </a:t>
            </a:r>
            <a:r>
              <a:rPr lang="en-GB" sz="1603" u="sng" kern="1200" dirty="0">
                <a:solidFill>
                  <a:schemeClr val="tx1"/>
                </a:solidFill>
                <a:effectLst/>
                <a:latin typeface="Calibri" pitchFamily="34" charset="0"/>
                <a:ea typeface="+mn-ea"/>
                <a:cs typeface="+mn-cs"/>
              </a:rPr>
              <a:t>Proposed Schedule</a:t>
            </a:r>
            <a:r>
              <a:rPr lang="en-GB" sz="1603" kern="1200" dirty="0">
                <a:solidFill>
                  <a:schemeClr val="tx1"/>
                </a:solidFill>
                <a:effectLst/>
                <a:latin typeface="Calibri" pitchFamily="34" charset="0"/>
                <a:ea typeface="+mn-ea"/>
                <a:cs typeface="+mn-cs"/>
              </a:rPr>
              <a:t> </a:t>
            </a:r>
          </a:p>
          <a:p>
            <a:r>
              <a:rPr lang="en-GB" sz="1603" i="1" kern="1200" dirty="0">
                <a:solidFill>
                  <a:schemeClr val="tx1"/>
                </a:solidFill>
                <a:effectLst/>
                <a:latin typeface="Calibri" pitchFamily="34" charset="0"/>
                <a:ea typeface="+mn-ea"/>
                <a:cs typeface="+mn-cs"/>
              </a:rPr>
              <a:t>[Provide a synthetic summary of the planning assumptions that are needed to correctly interpret the provided Gantt Chart.]</a:t>
            </a:r>
            <a:endParaRPr lang="en-GB" sz="1603" kern="1200" dirty="0">
              <a:solidFill>
                <a:schemeClr val="tx1"/>
              </a:solidFill>
              <a:effectLst/>
              <a:latin typeface="Calibri" pitchFamily="34" charset="0"/>
              <a:ea typeface="+mn-ea"/>
              <a:cs typeface="+mn-cs"/>
            </a:endParaRPr>
          </a:p>
          <a:p>
            <a:r>
              <a:rPr lang="en-GB" sz="1603" i="1" kern="1200" dirty="0">
                <a:solidFill>
                  <a:schemeClr val="tx1"/>
                </a:solidFill>
                <a:effectLst/>
                <a:latin typeface="Calibri" pitchFamily="34" charset="0"/>
                <a:ea typeface="+mn-ea"/>
                <a:cs typeface="+mn-cs"/>
              </a:rPr>
              <a:t> </a:t>
            </a:r>
            <a:endParaRPr lang="en-GB" sz="1603" kern="1200" dirty="0">
              <a:solidFill>
                <a:schemeClr val="tx1"/>
              </a:solidFill>
              <a:effectLst/>
              <a:latin typeface="Calibri" pitchFamily="34" charset="0"/>
              <a:ea typeface="+mn-ea"/>
              <a:cs typeface="+mn-cs"/>
            </a:endParaRPr>
          </a:p>
          <a:p>
            <a:r>
              <a:rPr lang="en-GB" sz="1603" kern="1200" dirty="0">
                <a:solidFill>
                  <a:schemeClr val="tx1"/>
                </a:solidFill>
                <a:effectLst/>
                <a:latin typeface="Calibri" pitchFamily="34" charset="0"/>
                <a:ea typeface="+mn-ea"/>
                <a:cs typeface="+mn-cs"/>
              </a:rPr>
              <a:t> </a:t>
            </a:r>
          </a:p>
          <a:p>
            <a:r>
              <a:rPr lang="en-GB" sz="1603" kern="1200" dirty="0">
                <a:solidFill>
                  <a:schemeClr val="tx1"/>
                </a:solidFill>
                <a:effectLst/>
                <a:latin typeface="Calibri" pitchFamily="34" charset="0"/>
                <a:ea typeface="+mn-ea"/>
                <a:cs typeface="+mn-cs"/>
              </a:rPr>
              <a:t>2.3.3 </a:t>
            </a:r>
            <a:r>
              <a:rPr lang="en-GB" sz="1603" u="sng" kern="1200" dirty="0">
                <a:solidFill>
                  <a:schemeClr val="tx1"/>
                </a:solidFill>
                <a:effectLst/>
                <a:latin typeface="Calibri" pitchFamily="34" charset="0"/>
                <a:ea typeface="+mn-ea"/>
                <a:cs typeface="+mn-cs"/>
              </a:rPr>
              <a:t>Meeting and Travel Plan</a:t>
            </a:r>
            <a:endParaRPr lang="en-GB" sz="1603" kern="1200" dirty="0">
              <a:solidFill>
                <a:schemeClr val="tx1"/>
              </a:solidFill>
              <a:effectLst/>
              <a:latin typeface="Calibri" pitchFamily="34" charset="0"/>
              <a:ea typeface="+mn-ea"/>
              <a:cs typeface="+mn-cs"/>
            </a:endParaRPr>
          </a:p>
          <a:p>
            <a:r>
              <a:rPr lang="en-GB" sz="1603" i="1" kern="1200" dirty="0">
                <a:solidFill>
                  <a:schemeClr val="tx1"/>
                </a:solidFill>
                <a:effectLst/>
                <a:latin typeface="Calibri" pitchFamily="34" charset="0"/>
                <a:ea typeface="+mn-ea"/>
                <a:cs typeface="+mn-cs"/>
              </a:rPr>
              <a:t>[Complete the table below showing all planned meetings and travels required in the execution of the work. This should be consistent with the cost given in PSS A2, Exhibit B and shall include not only meetings with the Agency but also meetings with sub-contractors involving travel, field trips, travels to test houses etc.</a:t>
            </a:r>
            <a:endParaRPr lang="en-GB" sz="1603" kern="1200" dirty="0">
              <a:solidFill>
                <a:schemeClr val="tx1"/>
              </a:solidFill>
              <a:effectLst/>
              <a:latin typeface="Calibri" pitchFamily="34" charset="0"/>
              <a:ea typeface="+mn-ea"/>
              <a:cs typeface="+mn-cs"/>
            </a:endParaRPr>
          </a:p>
          <a:p>
            <a:r>
              <a:rPr lang="en-GB" sz="1603" i="1" kern="1200" dirty="0">
                <a:solidFill>
                  <a:schemeClr val="tx1"/>
                </a:solidFill>
                <a:effectLst/>
                <a:latin typeface="Calibri" pitchFamily="34" charset="0"/>
                <a:ea typeface="+mn-ea"/>
                <a:cs typeface="+mn-cs"/>
              </a:rPr>
              <a:t>Please note that a Final Presentation must be included. Location should be ESTEC, The Netherlands. </a:t>
            </a:r>
            <a:r>
              <a:rPr lang="en-GB" sz="1603" b="1" i="1" kern="1200" dirty="0">
                <a:solidFill>
                  <a:schemeClr val="tx1"/>
                </a:solidFill>
                <a:effectLst/>
                <a:latin typeface="Calibri" pitchFamily="34" charset="0"/>
                <a:ea typeface="+mn-ea"/>
                <a:cs typeface="+mn-cs"/>
              </a:rPr>
              <a:t>Travels related to e.g. public relations, dissemination purpose, seminars are not in scope and not to be included.</a:t>
            </a:r>
            <a:r>
              <a:rPr lang="en-GB" sz="1603" i="1" kern="1200" dirty="0">
                <a:solidFill>
                  <a:schemeClr val="tx1"/>
                </a:solidFill>
                <a:effectLst/>
                <a:latin typeface="Calibri" pitchFamily="34" charset="0"/>
                <a:ea typeface="+mn-ea"/>
                <a:cs typeface="+mn-cs"/>
              </a:rPr>
              <a:t>] </a:t>
            </a:r>
            <a:endParaRPr lang="en-GB" sz="1603" kern="1200" dirty="0">
              <a:solidFill>
                <a:schemeClr val="tx1"/>
              </a:solidFill>
              <a:effectLst/>
              <a:latin typeface="Calibri" pitchFamily="34" charset="0"/>
              <a:ea typeface="+mn-ea"/>
              <a:cs typeface="+mn-cs"/>
            </a:endParaRPr>
          </a:p>
          <a:p>
            <a:endParaRPr lang="en-GB"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39</a:t>
            </a:fld>
            <a:endParaRPr lang="en-US" dirty="0"/>
          </a:p>
        </p:txBody>
      </p:sp>
    </p:spTree>
    <p:extLst>
      <p:ext uri="{BB962C8B-B14F-4D97-AF65-F5344CB8AC3E}">
        <p14:creationId xmlns:p14="http://schemas.microsoft.com/office/powerpoint/2010/main" val="26457071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603" kern="1200" dirty="0">
                <a:solidFill>
                  <a:schemeClr val="tx1"/>
                </a:solidFill>
                <a:effectLst/>
                <a:latin typeface="Calibri" pitchFamily="34" charset="0"/>
                <a:ea typeface="+mn-ea"/>
                <a:cs typeface="+mn-cs"/>
              </a:rPr>
              <a:t>2.4 </a:t>
            </a:r>
            <a:r>
              <a:rPr lang="en-GB" sz="1603" u="sng" kern="1200" dirty="0">
                <a:solidFill>
                  <a:schemeClr val="tx1"/>
                </a:solidFill>
                <a:effectLst/>
                <a:latin typeface="Calibri" pitchFamily="34" charset="0"/>
                <a:ea typeface="+mn-ea"/>
                <a:cs typeface="+mn-cs"/>
              </a:rPr>
              <a:t>DELIVERABLE ITEMS</a:t>
            </a:r>
            <a:endParaRPr lang="en-GB" sz="1603" kern="1200" dirty="0">
              <a:solidFill>
                <a:schemeClr val="tx1"/>
              </a:solidFill>
              <a:effectLst/>
              <a:latin typeface="Calibri" pitchFamily="34" charset="0"/>
              <a:ea typeface="+mn-ea"/>
              <a:cs typeface="+mn-cs"/>
            </a:endParaRPr>
          </a:p>
          <a:p>
            <a:r>
              <a:rPr lang="en-GB" sz="1603" i="1" kern="1200" dirty="0">
                <a:solidFill>
                  <a:schemeClr val="tx1"/>
                </a:solidFill>
                <a:effectLst/>
                <a:latin typeface="Calibri" pitchFamily="34" charset="0"/>
                <a:ea typeface="+mn-ea"/>
                <a:cs typeface="+mn-cs"/>
              </a:rPr>
              <a:t>[A list of foreseen deliverables shall be included. The List of Deliverable Items shall be grouped in Documentation, Hardware and Software and shall include sufficient explanation to unambiguously represent the scope and content of the deliverable. </a:t>
            </a:r>
            <a:endParaRPr lang="en-GB" sz="1603" kern="1200" dirty="0">
              <a:solidFill>
                <a:schemeClr val="tx1"/>
              </a:solidFill>
              <a:effectLst/>
              <a:latin typeface="Calibri" pitchFamily="34" charset="0"/>
              <a:ea typeface="+mn-ea"/>
              <a:cs typeface="+mn-cs"/>
            </a:endParaRPr>
          </a:p>
          <a:p>
            <a:r>
              <a:rPr lang="en-GB" sz="1603" i="1" kern="1200" dirty="0">
                <a:solidFill>
                  <a:schemeClr val="tx1"/>
                </a:solidFill>
                <a:effectLst/>
                <a:latin typeface="Calibri" pitchFamily="34" charset="0"/>
                <a:ea typeface="+mn-ea"/>
                <a:cs typeface="+mn-cs"/>
              </a:rPr>
              <a:t>For Documentation, the proposal shall indicate, a) list of technical notes b) list of the final deliverables as defined in the Table here-below.</a:t>
            </a:r>
            <a:endParaRPr lang="en-GB" sz="1603" kern="1200" dirty="0">
              <a:solidFill>
                <a:schemeClr val="tx1"/>
              </a:solidFill>
              <a:effectLst/>
              <a:latin typeface="Calibri" pitchFamily="34" charset="0"/>
              <a:ea typeface="+mn-ea"/>
              <a:cs typeface="+mn-cs"/>
            </a:endParaRPr>
          </a:p>
          <a:p>
            <a:r>
              <a:rPr lang="en-GB" sz="1603" i="1" kern="1200" dirty="0">
                <a:solidFill>
                  <a:schemeClr val="tx1"/>
                </a:solidFill>
                <a:effectLst/>
                <a:latin typeface="Calibri" pitchFamily="34" charset="0"/>
                <a:ea typeface="+mn-ea"/>
                <a:cs typeface="+mn-cs"/>
              </a:rPr>
              <a:t>For Software, the proposal shall indicate, if applicable, a) whether the software will be delivered in object and/or source code, b) the format of delivery, c) if any licenses/Third Party licences will be delivered to ESA]</a:t>
            </a:r>
            <a:endParaRPr lang="en-GB" sz="1603" kern="1200" dirty="0">
              <a:solidFill>
                <a:schemeClr val="tx1"/>
              </a:solidFill>
              <a:effectLst/>
              <a:latin typeface="Calibri" pitchFamily="34" charset="0"/>
              <a:ea typeface="+mn-ea"/>
              <a:cs typeface="+mn-cs"/>
            </a:endParaRPr>
          </a:p>
          <a:p>
            <a:r>
              <a:rPr lang="en-GB" sz="1603" i="1" kern="1200" dirty="0">
                <a:solidFill>
                  <a:schemeClr val="tx1"/>
                </a:solidFill>
                <a:effectLst/>
                <a:latin typeface="Calibri" pitchFamily="34" charset="0"/>
                <a:ea typeface="+mn-ea"/>
                <a:cs typeface="+mn-cs"/>
              </a:rPr>
              <a:t>Note that the TDP, FR, FP and CCD are mandatory deliverables for all activities</a:t>
            </a:r>
            <a:endParaRPr lang="en-GB" sz="1603" kern="1200" dirty="0">
              <a:solidFill>
                <a:schemeClr val="tx1"/>
              </a:solidFill>
              <a:effectLst/>
              <a:latin typeface="Calibri" pitchFamily="34" charset="0"/>
              <a:ea typeface="+mn-ea"/>
              <a:cs typeface="+mn-cs"/>
            </a:endParaRPr>
          </a:p>
          <a:p>
            <a:r>
              <a:rPr lang="en-GB" sz="1603" i="1" kern="1200" dirty="0">
                <a:solidFill>
                  <a:schemeClr val="tx1"/>
                </a:solidFill>
                <a:effectLst/>
                <a:latin typeface="Calibri" pitchFamily="34" charset="0"/>
                <a:ea typeface="+mn-ea"/>
                <a:cs typeface="+mn-cs"/>
              </a:rPr>
              <a:t> </a:t>
            </a:r>
            <a:endParaRPr lang="en-GB" sz="1603" kern="1200" dirty="0">
              <a:solidFill>
                <a:schemeClr val="tx1"/>
              </a:solidFill>
              <a:effectLst/>
              <a:latin typeface="Calibri" pitchFamily="34" charset="0"/>
              <a:ea typeface="+mn-ea"/>
              <a:cs typeface="+mn-cs"/>
            </a:endParaRPr>
          </a:p>
          <a:p>
            <a:r>
              <a:rPr lang="en-GB" sz="1603" kern="1200" dirty="0">
                <a:solidFill>
                  <a:schemeClr val="tx1"/>
                </a:solidFill>
                <a:effectLst/>
                <a:latin typeface="Calibri" pitchFamily="34" charset="0"/>
                <a:ea typeface="+mn-ea"/>
                <a:cs typeface="+mn-cs"/>
              </a:rPr>
              <a:t>2.4.1 </a:t>
            </a:r>
            <a:r>
              <a:rPr lang="en-GB" sz="1603" u="sng" kern="1200" dirty="0">
                <a:solidFill>
                  <a:schemeClr val="tx1"/>
                </a:solidFill>
                <a:effectLst/>
                <a:latin typeface="Calibri" pitchFamily="34" charset="0"/>
                <a:ea typeface="+mn-ea"/>
                <a:cs typeface="+mn-cs"/>
              </a:rPr>
              <a:t>Documentation</a:t>
            </a:r>
            <a:endParaRPr lang="en-GB" sz="1603" kern="1200" dirty="0">
              <a:solidFill>
                <a:schemeClr val="tx1"/>
              </a:solidFill>
              <a:effectLst/>
              <a:latin typeface="Calibri" pitchFamily="34" charset="0"/>
              <a:ea typeface="+mn-ea"/>
              <a:cs typeface="+mn-cs"/>
            </a:endParaRPr>
          </a:p>
          <a:p>
            <a:r>
              <a:rPr lang="en-GB" sz="1603" i="1" kern="1200" dirty="0">
                <a:solidFill>
                  <a:schemeClr val="tx1"/>
                </a:solidFill>
                <a:effectLst/>
                <a:latin typeface="Calibri" pitchFamily="34" charset="0"/>
                <a:ea typeface="+mn-ea"/>
                <a:cs typeface="+mn-cs"/>
              </a:rPr>
              <a:t>[For each of the deliverable documents proposed by the Tenderer, a description, in the form of a bullet list of the main contents shall be added. This shall be sufficient to understand the contents, scope and depth of the envisaged document or report]</a:t>
            </a:r>
            <a:endParaRPr lang="en-GB" sz="1603" kern="1200" dirty="0">
              <a:solidFill>
                <a:schemeClr val="tx1"/>
              </a:solidFill>
              <a:effectLst/>
              <a:latin typeface="Calibri" pitchFamily="34" charset="0"/>
              <a:ea typeface="+mn-ea"/>
              <a:cs typeface="+mn-cs"/>
            </a:endParaRPr>
          </a:p>
          <a:p>
            <a:endParaRPr lang="en-GB"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40</a:t>
            </a:fld>
            <a:endParaRPr lang="en-US" dirty="0"/>
          </a:p>
        </p:txBody>
      </p:sp>
    </p:spTree>
    <p:extLst>
      <p:ext uri="{BB962C8B-B14F-4D97-AF65-F5344CB8AC3E}">
        <p14:creationId xmlns:p14="http://schemas.microsoft.com/office/powerpoint/2010/main" val="6332245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53</a:t>
            </a:fld>
            <a:endParaRPr lang="en-US" dirty="0"/>
          </a:p>
        </p:txBody>
      </p:sp>
    </p:spTree>
    <p:extLst>
      <p:ext uri="{BB962C8B-B14F-4D97-AF65-F5344CB8AC3E}">
        <p14:creationId xmlns:p14="http://schemas.microsoft.com/office/powerpoint/2010/main" val="38907820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08288" y="528638"/>
            <a:ext cx="4710112" cy="2643187"/>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of Non-Disclosure and Non-Interest Form signed by all TEB members. That means that - </a:t>
            </a:r>
            <a:r>
              <a:rPr lang="en-GB" sz="1200" dirty="0">
                <a:effectLst/>
                <a:latin typeface="Times New Roman" panose="02020603050405020304" pitchFamily="18" charset="0"/>
                <a:ea typeface="Times New Roman" panose="02020603050405020304" pitchFamily="18" charset="0"/>
                <a:cs typeface="Times New Roman" panose="02020603050405020304" pitchFamily="18" charset="0"/>
              </a:rPr>
              <a:t>The content of the Proposals are protected and are treated with strict confidentiality. Proposals and documents submitted by bidders in the frame of the procurement process are handled in accordance with the marking ESA UNCLASSIFIED – Limited Distribution in accordance with the ESA Security Directives.</a:t>
            </a:r>
          </a:p>
          <a:p>
            <a:endParaRPr lang="en-GB" dirty="0"/>
          </a:p>
        </p:txBody>
      </p:sp>
      <p:sp>
        <p:nvSpPr>
          <p:cNvPr id="4" name="Slide Number Placeholder 3"/>
          <p:cNvSpPr>
            <a:spLocks noGrp="1"/>
          </p:cNvSpPr>
          <p:nvPr>
            <p:ph type="sldNum" sz="quarter" idx="5"/>
          </p:nvPr>
        </p:nvSpPr>
        <p:spPr/>
        <p:txBody>
          <a:bodyPr/>
          <a:lstStyle/>
          <a:p>
            <a:pPr>
              <a:defRPr/>
            </a:pPr>
            <a:fld id="{ABCACD79-FE79-4F1C-9673-602F77E091BD}" type="slidenum">
              <a:rPr lang="en-US" altLang="en-US" smtClean="0"/>
              <a:pPr>
                <a:defRPr/>
              </a:pPr>
              <a:t>71</a:t>
            </a:fld>
            <a:endParaRPr lang="en-US" altLang="en-US"/>
          </a:p>
        </p:txBody>
      </p:sp>
    </p:spTree>
    <p:extLst>
      <p:ext uri="{BB962C8B-B14F-4D97-AF65-F5344CB8AC3E}">
        <p14:creationId xmlns:p14="http://schemas.microsoft.com/office/powerpoint/2010/main" val="25932079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603" i="0" u="sng" kern="1200" dirty="0">
                <a:solidFill>
                  <a:schemeClr val="tx1"/>
                </a:solidFill>
                <a:effectLst/>
                <a:latin typeface="Calibri" pitchFamily="34" charset="0"/>
                <a:ea typeface="+mn-ea"/>
                <a:cs typeface="+mn-cs"/>
              </a:rPr>
              <a:t>1.1 Technical Objective</a:t>
            </a:r>
          </a:p>
          <a:p>
            <a:r>
              <a:rPr lang="en-GB" sz="1603" i="1" kern="1200" dirty="0">
                <a:solidFill>
                  <a:schemeClr val="tx1"/>
                </a:solidFill>
                <a:effectLst/>
                <a:latin typeface="Calibri" pitchFamily="34" charset="0"/>
                <a:ea typeface="+mn-ea"/>
                <a:cs typeface="+mn-cs"/>
              </a:rPr>
              <a:t>[Outline the main objective /end goal (envisaged outcome of the proposal).</a:t>
            </a:r>
            <a:r>
              <a:rPr lang="en-GB" sz="1603" kern="1200" dirty="0">
                <a:solidFill>
                  <a:schemeClr val="tx1"/>
                </a:solidFill>
                <a:effectLst/>
                <a:latin typeface="Calibri" pitchFamily="34" charset="0"/>
                <a:ea typeface="+mn-ea"/>
                <a:cs typeface="+mn-cs"/>
              </a:rPr>
              <a:t> </a:t>
            </a:r>
            <a:r>
              <a:rPr lang="en-GB" sz="1603" i="1" kern="1200" dirty="0">
                <a:solidFill>
                  <a:schemeClr val="tx1"/>
                </a:solidFill>
                <a:effectLst/>
                <a:latin typeface="Calibri" pitchFamily="34" charset="0"/>
                <a:ea typeface="+mn-ea"/>
                <a:cs typeface="+mn-cs"/>
              </a:rPr>
              <a:t>It is recommended to keep this to 1 to 2 sentences.]</a:t>
            </a:r>
            <a:endParaRPr lang="en-GB" sz="1603" kern="1200" dirty="0">
              <a:solidFill>
                <a:schemeClr val="tx1"/>
              </a:solidFill>
              <a:effectLst/>
              <a:latin typeface="Calibri" pitchFamily="34" charset="0"/>
              <a:ea typeface="+mn-ea"/>
              <a:cs typeface="+mn-cs"/>
            </a:endParaRPr>
          </a:p>
          <a:p>
            <a:r>
              <a:rPr lang="en-GB" sz="1603" kern="1200" dirty="0">
                <a:solidFill>
                  <a:schemeClr val="tx1"/>
                </a:solidFill>
                <a:effectLst/>
                <a:latin typeface="Calibri" pitchFamily="34" charset="0"/>
                <a:ea typeface="+mn-ea"/>
                <a:cs typeface="+mn-cs"/>
              </a:rPr>
              <a:t> </a:t>
            </a:r>
          </a:p>
          <a:p>
            <a:endParaRPr lang="en-GB"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14</a:t>
            </a:fld>
            <a:endParaRPr lang="en-US" dirty="0"/>
          </a:p>
        </p:txBody>
      </p:sp>
    </p:spTree>
    <p:extLst>
      <p:ext uri="{BB962C8B-B14F-4D97-AF65-F5344CB8AC3E}">
        <p14:creationId xmlns:p14="http://schemas.microsoft.com/office/powerpoint/2010/main" val="11486671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603" u="sng" kern="1200" dirty="0">
                <a:solidFill>
                  <a:schemeClr val="tx1"/>
                </a:solidFill>
                <a:effectLst/>
                <a:latin typeface="Calibri" pitchFamily="34" charset="0"/>
                <a:ea typeface="+mn-ea"/>
                <a:cs typeface="+mn-cs"/>
              </a:rPr>
              <a:t>1.2 Requirements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603" kern="1200" dirty="0">
                <a:solidFill>
                  <a:schemeClr val="tx1"/>
                </a:solidFill>
                <a:effectLst/>
                <a:latin typeface="Calibri" pitchFamily="34" charset="0"/>
                <a:ea typeface="+mn-ea"/>
                <a:cs typeface="+mn-cs"/>
              </a:rPr>
              <a:t>[</a:t>
            </a:r>
            <a:r>
              <a:rPr lang="en-GB" sz="1603" i="1" kern="1200" dirty="0">
                <a:solidFill>
                  <a:schemeClr val="tx1"/>
                </a:solidFill>
                <a:effectLst/>
                <a:latin typeface="Calibri" pitchFamily="34" charset="0"/>
                <a:ea typeface="+mn-ea"/>
                <a:cs typeface="+mn-cs"/>
              </a:rPr>
              <a:t>Identify and discuss the key driving product or service technical requirements (e.g. functional, performance, physical, interface) and key constraints (e.g. product price target) that must be met for the objective as outlined in section 1.1 above to have been considered met. The requirements shall be associated to a quantitative value whenever is possible. The verification approach for each requirement shall be identified. Provide a justification / reasoning for such requirements, preferably showing some end customer involvement.]</a:t>
            </a:r>
            <a:endParaRPr lang="en-GB" sz="1603" kern="1200" dirty="0">
              <a:solidFill>
                <a:schemeClr val="tx1"/>
              </a:solidFill>
              <a:effectLst/>
              <a:latin typeface="Calibri" pitchFamily="34" charset="0"/>
              <a:ea typeface="+mn-ea"/>
              <a:cs typeface="+mn-cs"/>
            </a:endParaRPr>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15</a:t>
            </a:fld>
            <a:endParaRPr lang="en-US" dirty="0"/>
          </a:p>
        </p:txBody>
      </p:sp>
    </p:spTree>
    <p:extLst>
      <p:ext uri="{BB962C8B-B14F-4D97-AF65-F5344CB8AC3E}">
        <p14:creationId xmlns:p14="http://schemas.microsoft.com/office/powerpoint/2010/main" val="3126721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u="sng" dirty="0"/>
              <a:t>1.3 Technology Readiness Level</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603" i="1" kern="1200" dirty="0">
                <a:solidFill>
                  <a:schemeClr val="tx1"/>
                </a:solidFill>
                <a:effectLst/>
                <a:latin typeface="Calibri" pitchFamily="34" charset="0"/>
                <a:ea typeface="+mn-ea"/>
                <a:cs typeface="+mn-cs"/>
              </a:rPr>
              <a:t>[Identify with justification the current level of maturity of the technology (start TRL) and the level of technical maturity to be reached at the end of the activity (end TRL). Please note that the type of activity proposed has to be compatible with the expected start and end TRL, when applicable. It is recommended to keep this less than half a page.]</a:t>
            </a:r>
            <a:endParaRPr lang="en-GB" sz="1603" kern="1200" dirty="0">
              <a:solidFill>
                <a:schemeClr val="tx1"/>
              </a:solidFill>
              <a:effectLst/>
              <a:latin typeface="Calibri" pitchFamily="34" charset="0"/>
              <a:ea typeface="+mn-ea"/>
              <a:cs typeface="+mn-cs"/>
            </a:endParaRPr>
          </a:p>
          <a:p>
            <a:endParaRPr lang="en-GB"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17</a:t>
            </a:fld>
            <a:endParaRPr lang="en-US" dirty="0"/>
          </a:p>
        </p:txBody>
      </p:sp>
    </p:spTree>
    <p:extLst>
      <p:ext uri="{BB962C8B-B14F-4D97-AF65-F5344CB8AC3E}">
        <p14:creationId xmlns:p14="http://schemas.microsoft.com/office/powerpoint/2010/main" val="38939241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603" kern="1200" dirty="0">
                <a:solidFill>
                  <a:schemeClr val="tx1"/>
                </a:solidFill>
                <a:effectLst/>
                <a:latin typeface="Calibri" pitchFamily="34" charset="0"/>
                <a:ea typeface="+mn-ea"/>
                <a:cs typeface="+mn-cs"/>
              </a:rPr>
              <a:t>1.4.1 </a:t>
            </a:r>
            <a:r>
              <a:rPr lang="en-GB" sz="1603" u="sng" kern="1200" dirty="0">
                <a:solidFill>
                  <a:schemeClr val="tx1"/>
                </a:solidFill>
                <a:effectLst/>
                <a:latin typeface="Calibri" pitchFamily="34" charset="0"/>
                <a:ea typeface="+mn-ea"/>
                <a:cs typeface="+mn-cs"/>
              </a:rPr>
              <a:t>State of the Art</a:t>
            </a:r>
            <a:endParaRPr lang="en-GB" sz="1603" kern="1200" dirty="0">
              <a:solidFill>
                <a:schemeClr val="tx1"/>
              </a:solidFill>
              <a:effectLst/>
              <a:latin typeface="Calibri" pitchFamily="34" charset="0"/>
              <a:ea typeface="+mn-ea"/>
              <a:cs typeface="+mn-cs"/>
            </a:endParaRPr>
          </a:p>
          <a:p>
            <a:r>
              <a:rPr lang="en-GB" sz="1603" i="1" kern="1200" dirty="0">
                <a:solidFill>
                  <a:schemeClr val="tx1"/>
                </a:solidFill>
                <a:effectLst/>
                <a:latin typeface="Calibri" pitchFamily="34" charset="0"/>
                <a:ea typeface="+mn-ea"/>
                <a:cs typeface="+mn-cs"/>
              </a:rPr>
              <a:t>[Present and discuss the State of the Art. In this section, an overview of the existing competitors, products and technologies available or being studied in Europe and worldwide.</a:t>
            </a:r>
            <a:endParaRPr lang="en-GB" sz="1603" kern="1200" dirty="0">
              <a:solidFill>
                <a:schemeClr val="tx1"/>
              </a:solidFill>
              <a:effectLst/>
              <a:latin typeface="Calibri" pitchFamily="34" charset="0"/>
              <a:ea typeface="+mn-ea"/>
              <a:cs typeface="+mn-cs"/>
            </a:endParaRPr>
          </a:p>
          <a:p>
            <a:r>
              <a:rPr lang="en-GB" sz="1603" i="1" kern="1200" dirty="0">
                <a:solidFill>
                  <a:schemeClr val="tx1"/>
                </a:solidFill>
                <a:effectLst/>
                <a:latin typeface="Calibri" pitchFamily="34" charset="0"/>
                <a:ea typeface="+mn-ea"/>
                <a:cs typeface="+mn-cs"/>
              </a:rPr>
              <a:t>The objective of this section is for the bidder to demonstrate awareness of the field where they intent to compete, and knowledge of the State of the Art, key features and the market against which they will need to compete or complement. It is recommended to keep this to less than ¾ of a page.] </a:t>
            </a:r>
            <a:endParaRPr lang="en-GB" sz="1603" kern="1200" dirty="0">
              <a:solidFill>
                <a:schemeClr val="tx1"/>
              </a:solidFill>
              <a:effectLst/>
              <a:latin typeface="Calibri" pitchFamily="34" charset="0"/>
              <a:ea typeface="+mn-ea"/>
              <a:cs typeface="+mn-cs"/>
            </a:endParaRPr>
          </a:p>
          <a:p>
            <a:r>
              <a:rPr lang="en-GB" sz="1603" i="1" kern="1200" dirty="0">
                <a:solidFill>
                  <a:schemeClr val="tx1"/>
                </a:solidFill>
                <a:effectLst/>
                <a:latin typeface="Calibri" pitchFamily="34" charset="0"/>
                <a:ea typeface="+mn-ea"/>
                <a:cs typeface="+mn-cs"/>
              </a:rPr>
              <a:t> </a:t>
            </a:r>
            <a:endParaRPr lang="en-GB" sz="1603" kern="1200" dirty="0">
              <a:solidFill>
                <a:schemeClr val="tx1"/>
              </a:solidFill>
              <a:effectLst/>
              <a:latin typeface="Calibri" pitchFamily="34" charset="0"/>
              <a:ea typeface="+mn-ea"/>
              <a:cs typeface="+mn-cs"/>
            </a:endParaRPr>
          </a:p>
          <a:p>
            <a:r>
              <a:rPr lang="en-GB" sz="1603" kern="1200" dirty="0">
                <a:solidFill>
                  <a:schemeClr val="tx1"/>
                </a:solidFill>
                <a:effectLst/>
                <a:latin typeface="Calibri" pitchFamily="34" charset="0"/>
                <a:ea typeface="+mn-ea"/>
                <a:cs typeface="+mn-cs"/>
              </a:rPr>
              <a:t>1.4.2 </a:t>
            </a:r>
            <a:r>
              <a:rPr lang="en-GB" sz="1603" u="sng" kern="1200" dirty="0">
                <a:solidFill>
                  <a:schemeClr val="tx1"/>
                </a:solidFill>
                <a:effectLst/>
                <a:latin typeface="Calibri" pitchFamily="34" charset="0"/>
                <a:ea typeface="+mn-ea"/>
                <a:cs typeface="+mn-cs"/>
              </a:rPr>
              <a:t>Technical Steps</a:t>
            </a:r>
            <a:endParaRPr lang="en-GB" sz="1603" kern="1200" dirty="0">
              <a:solidFill>
                <a:schemeClr val="tx1"/>
              </a:solidFill>
              <a:effectLst/>
              <a:latin typeface="Calibri" pitchFamily="34" charset="0"/>
              <a:ea typeface="+mn-ea"/>
              <a:cs typeface="+mn-cs"/>
            </a:endParaRPr>
          </a:p>
          <a:p>
            <a:r>
              <a:rPr lang="en-GB" sz="1603" i="1" kern="1200" dirty="0">
                <a:solidFill>
                  <a:schemeClr val="tx1"/>
                </a:solidFill>
                <a:effectLst/>
                <a:latin typeface="Calibri" pitchFamily="34" charset="0"/>
                <a:ea typeface="+mn-ea"/>
                <a:cs typeface="+mn-cs"/>
              </a:rPr>
              <a:t>[Present and discuss </a:t>
            </a:r>
            <a:r>
              <a:rPr lang="en-GB" sz="1603" b="1" i="1" kern="1200" dirty="0">
                <a:solidFill>
                  <a:schemeClr val="tx1"/>
                </a:solidFill>
                <a:effectLst/>
                <a:latin typeface="Calibri" pitchFamily="34" charset="0"/>
                <a:ea typeface="+mn-ea"/>
                <a:cs typeface="+mn-cs"/>
              </a:rPr>
              <a:t>what</a:t>
            </a:r>
            <a:r>
              <a:rPr lang="en-GB" sz="1603" i="1" kern="1200" dirty="0">
                <a:solidFill>
                  <a:schemeClr val="tx1"/>
                </a:solidFill>
                <a:effectLst/>
                <a:latin typeface="Calibri" pitchFamily="34" charset="0"/>
                <a:ea typeface="+mn-ea"/>
                <a:cs typeface="+mn-cs"/>
              </a:rPr>
              <a:t> work will be done, i.e. the breakdown of the work into the sequence of engineering steps needed to achieve the objective outlined in section 1.1. Note: the steps shall be consistent with those reflected in the Work Logic Diagram in section 1.4.3. and the Work Breakdown Structure in Sect. 1.7 below.]</a:t>
            </a:r>
            <a:endParaRPr lang="en-GB" sz="1603" kern="1200" dirty="0">
              <a:solidFill>
                <a:schemeClr val="tx1"/>
              </a:solidFill>
              <a:effectLst/>
              <a:latin typeface="Calibri" pitchFamily="34" charset="0"/>
              <a:ea typeface="+mn-ea"/>
              <a:cs typeface="+mn-cs"/>
            </a:endParaRPr>
          </a:p>
          <a:p>
            <a:endParaRPr lang="en-GB"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18</a:t>
            </a:fld>
            <a:endParaRPr lang="en-US" dirty="0"/>
          </a:p>
        </p:txBody>
      </p:sp>
    </p:spTree>
    <p:extLst>
      <p:ext uri="{BB962C8B-B14F-4D97-AF65-F5344CB8AC3E}">
        <p14:creationId xmlns:p14="http://schemas.microsoft.com/office/powerpoint/2010/main" val="22917977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603" kern="1200" dirty="0">
                <a:solidFill>
                  <a:schemeClr val="tx1"/>
                </a:solidFill>
                <a:effectLst/>
                <a:latin typeface="Calibri" pitchFamily="34" charset="0"/>
                <a:ea typeface="+mn-ea"/>
                <a:cs typeface="+mn-cs"/>
              </a:rPr>
              <a:t>1.4.3 </a:t>
            </a:r>
            <a:r>
              <a:rPr lang="en-GB" sz="1603" u="sng" kern="1200" dirty="0">
                <a:solidFill>
                  <a:schemeClr val="tx1"/>
                </a:solidFill>
                <a:effectLst/>
                <a:latin typeface="Calibri" pitchFamily="34" charset="0"/>
                <a:ea typeface="+mn-ea"/>
                <a:cs typeface="+mn-cs"/>
              </a:rPr>
              <a:t>Proposed Work Logic </a:t>
            </a:r>
            <a:endParaRPr lang="en-GB" sz="1603" kern="1200" dirty="0">
              <a:solidFill>
                <a:schemeClr val="tx1"/>
              </a:solidFill>
              <a:effectLst/>
              <a:latin typeface="Calibri" pitchFamily="34" charset="0"/>
              <a:ea typeface="+mn-ea"/>
              <a:cs typeface="+mn-cs"/>
            </a:endParaRPr>
          </a:p>
          <a:p>
            <a:r>
              <a:rPr lang="en-GB" sz="1603" i="1" kern="1200" dirty="0">
                <a:solidFill>
                  <a:schemeClr val="tx1"/>
                </a:solidFill>
                <a:effectLst/>
                <a:latin typeface="Calibri" pitchFamily="34" charset="0"/>
                <a:ea typeface="+mn-ea"/>
                <a:cs typeface="+mn-cs"/>
              </a:rPr>
              <a:t>[Insert a flow chart showing the logical flow of work from step to step, with reviews, dependencies and iteration loops (go / no go decision points, etc.), as required. Note that this shall be consistent with the Technical Steps above, and the WBS in Sect. 1.7, and the schedule in Sect. 2.4 below.]</a:t>
            </a:r>
            <a:endParaRPr lang="en-GB" sz="1603" kern="1200" dirty="0">
              <a:solidFill>
                <a:schemeClr val="tx1"/>
              </a:solidFill>
              <a:effectLst/>
              <a:latin typeface="Calibri" pitchFamily="34" charset="0"/>
              <a:ea typeface="+mn-ea"/>
              <a:cs typeface="+mn-cs"/>
            </a:endParaRPr>
          </a:p>
          <a:p>
            <a:endParaRPr lang="en-GB"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19</a:t>
            </a:fld>
            <a:endParaRPr lang="en-US" dirty="0"/>
          </a:p>
        </p:txBody>
      </p:sp>
    </p:spTree>
    <p:extLst>
      <p:ext uri="{BB962C8B-B14F-4D97-AF65-F5344CB8AC3E}">
        <p14:creationId xmlns:p14="http://schemas.microsoft.com/office/powerpoint/2010/main" val="12816305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603" kern="1200" dirty="0">
                <a:solidFill>
                  <a:schemeClr val="tx1"/>
                </a:solidFill>
                <a:effectLst/>
                <a:latin typeface="Calibri" pitchFamily="34" charset="0"/>
                <a:ea typeface="+mn-ea"/>
                <a:cs typeface="+mn-cs"/>
              </a:rPr>
              <a:t>1.4.4 </a:t>
            </a:r>
            <a:r>
              <a:rPr lang="en-GB" sz="1603" u="sng" kern="1200" dirty="0">
                <a:solidFill>
                  <a:schemeClr val="tx1"/>
                </a:solidFill>
                <a:effectLst/>
                <a:latin typeface="Calibri" pitchFamily="34" charset="0"/>
                <a:ea typeface="+mn-ea"/>
                <a:cs typeface="+mn-cs"/>
              </a:rPr>
              <a:t>Implementation aspects</a:t>
            </a:r>
            <a:endParaRPr lang="en-GB" sz="1603" kern="1200" dirty="0">
              <a:solidFill>
                <a:schemeClr val="tx1"/>
              </a:solidFill>
              <a:effectLst/>
              <a:latin typeface="Calibri" pitchFamily="34" charset="0"/>
              <a:ea typeface="+mn-ea"/>
              <a:cs typeface="+mn-cs"/>
            </a:endParaRPr>
          </a:p>
          <a:p>
            <a:r>
              <a:rPr lang="en-GB" sz="1603" i="1" kern="1200" dirty="0">
                <a:solidFill>
                  <a:schemeClr val="tx1"/>
                </a:solidFill>
                <a:effectLst/>
                <a:latin typeface="Calibri" pitchFamily="34" charset="0"/>
                <a:ea typeface="+mn-ea"/>
                <a:cs typeface="+mn-cs"/>
              </a:rPr>
              <a:t>[Present the starting point of the development via a first iteration of the baseline design or concept and discuss the key trade-offs that need to be taken into account for the proposed development. This should be consistent with the start and end TRLs stated in Sect. 1.3.</a:t>
            </a:r>
            <a:endParaRPr lang="en-GB" sz="1603" kern="1200" dirty="0">
              <a:solidFill>
                <a:schemeClr val="tx1"/>
              </a:solidFill>
              <a:effectLst/>
              <a:latin typeface="Calibri" pitchFamily="34" charset="0"/>
              <a:ea typeface="+mn-ea"/>
              <a:cs typeface="+mn-cs"/>
            </a:endParaRPr>
          </a:p>
          <a:p>
            <a:r>
              <a:rPr lang="en-GB" sz="1603" i="1" kern="1200" dirty="0">
                <a:solidFill>
                  <a:schemeClr val="tx1"/>
                </a:solidFill>
                <a:effectLst/>
                <a:latin typeface="Calibri" pitchFamily="34" charset="0"/>
                <a:ea typeface="+mn-ea"/>
                <a:cs typeface="+mn-cs"/>
              </a:rPr>
              <a:t>Present and discuss </a:t>
            </a:r>
            <a:r>
              <a:rPr lang="en-GB" sz="1603" b="1" i="1" kern="1200" dirty="0">
                <a:solidFill>
                  <a:schemeClr val="tx1"/>
                </a:solidFill>
                <a:effectLst/>
                <a:latin typeface="Calibri" pitchFamily="34" charset="0"/>
                <a:ea typeface="+mn-ea"/>
                <a:cs typeface="+mn-cs"/>
              </a:rPr>
              <a:t>how</a:t>
            </a:r>
            <a:r>
              <a:rPr lang="en-GB" sz="1603" i="1" kern="1200" dirty="0">
                <a:solidFill>
                  <a:schemeClr val="tx1"/>
                </a:solidFill>
                <a:effectLst/>
                <a:latin typeface="Calibri" pitchFamily="34" charset="0"/>
                <a:ea typeface="+mn-ea"/>
                <a:cs typeface="+mn-cs"/>
              </a:rPr>
              <a:t> each technical step will be performed including the methodologies to be used, sufficient to understand the full scope and depth of work. For example, discuss how the work performed will be validated with analyses, simulations, a test plan and test approach, and how achievement of the objective and correctness of the design/work will be proven/demonstrated.]</a:t>
            </a:r>
            <a:endParaRPr lang="en-GB" sz="1603" kern="1200" dirty="0">
              <a:solidFill>
                <a:schemeClr val="tx1"/>
              </a:solidFill>
              <a:effectLst/>
              <a:latin typeface="Calibri" pitchFamily="34" charset="0"/>
              <a:ea typeface="+mn-ea"/>
              <a:cs typeface="+mn-cs"/>
            </a:endParaRPr>
          </a:p>
          <a:p>
            <a:endParaRPr lang="en-GB"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20</a:t>
            </a:fld>
            <a:endParaRPr lang="en-US" dirty="0"/>
          </a:p>
        </p:txBody>
      </p:sp>
    </p:spTree>
    <p:extLst>
      <p:ext uri="{BB962C8B-B14F-4D97-AF65-F5344CB8AC3E}">
        <p14:creationId xmlns:p14="http://schemas.microsoft.com/office/powerpoint/2010/main" val="39446679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603" i="1" u="sng" kern="1200" dirty="0">
                <a:solidFill>
                  <a:schemeClr val="tx1"/>
                </a:solidFill>
                <a:effectLst/>
                <a:latin typeface="Calibri" pitchFamily="34" charset="0"/>
                <a:ea typeface="+mn-ea"/>
                <a:cs typeface="+mn-cs"/>
              </a:rPr>
              <a:t>1.5 Technical Problem Areas and Risks</a:t>
            </a:r>
          </a:p>
          <a:p>
            <a:r>
              <a:rPr lang="en-GB" sz="1603" i="1" kern="1200" dirty="0">
                <a:solidFill>
                  <a:schemeClr val="tx1"/>
                </a:solidFill>
                <a:effectLst/>
                <a:latin typeface="Calibri" pitchFamily="34" charset="0"/>
                <a:ea typeface="+mn-ea"/>
                <a:cs typeface="+mn-cs"/>
              </a:rPr>
              <a:t>[Identify, present and discuss the main technical problem areas and key technical risks that may be expected during the execution of the activity in order to reach the proposed TRL level.  Use this section to demonstrate a clear understanding of the subject matter and your approach to ensure you will achieve your objective and to demonstrate that the core technical challenges will have sufficient focus.</a:t>
            </a:r>
            <a:endParaRPr lang="en-GB" sz="1603" kern="1200" dirty="0">
              <a:solidFill>
                <a:schemeClr val="tx1"/>
              </a:solidFill>
              <a:effectLst/>
              <a:latin typeface="Calibri" pitchFamily="34" charset="0"/>
              <a:ea typeface="+mn-ea"/>
              <a:cs typeface="+mn-cs"/>
            </a:endParaRPr>
          </a:p>
          <a:p>
            <a:r>
              <a:rPr lang="en-GB" sz="1603" i="1" kern="1200" dirty="0">
                <a:solidFill>
                  <a:schemeClr val="tx1"/>
                </a:solidFill>
                <a:effectLst/>
                <a:latin typeface="Calibri" pitchFamily="34" charset="0"/>
                <a:ea typeface="+mn-ea"/>
                <a:cs typeface="+mn-cs"/>
              </a:rPr>
              <a:t> </a:t>
            </a:r>
            <a:endParaRPr lang="en-GB" sz="1603" kern="1200" dirty="0">
              <a:solidFill>
                <a:schemeClr val="tx1"/>
              </a:solidFill>
              <a:effectLst/>
              <a:latin typeface="Calibri" pitchFamily="34" charset="0"/>
              <a:ea typeface="+mn-ea"/>
              <a:cs typeface="+mn-cs"/>
            </a:endParaRPr>
          </a:p>
          <a:p>
            <a:r>
              <a:rPr lang="en-GB" sz="1603" i="1" kern="1200" dirty="0">
                <a:solidFill>
                  <a:schemeClr val="tx1"/>
                </a:solidFill>
                <a:effectLst/>
                <a:latin typeface="Calibri" pitchFamily="34" charset="0"/>
                <a:ea typeface="+mn-ea"/>
                <a:cs typeface="+mn-cs"/>
              </a:rPr>
              <a:t>Propose mitigation and preventative actions to reduce the likelihood and potential impact of such risks/problems and discuss credible alternative design or implementation solutions to avoid identified potential technical problems that could become showstoppers.]</a:t>
            </a:r>
            <a:endParaRPr lang="en-GB" sz="1603" kern="1200" dirty="0">
              <a:solidFill>
                <a:schemeClr val="tx1"/>
              </a:solidFill>
              <a:effectLst/>
              <a:latin typeface="Calibri" pitchFamily="34" charset="0"/>
              <a:ea typeface="+mn-ea"/>
              <a:cs typeface="+mn-cs"/>
            </a:endParaRPr>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21</a:t>
            </a:fld>
            <a:endParaRPr lang="en-US" dirty="0"/>
          </a:p>
        </p:txBody>
      </p:sp>
    </p:spTree>
    <p:extLst>
      <p:ext uri="{BB962C8B-B14F-4D97-AF65-F5344CB8AC3E}">
        <p14:creationId xmlns:p14="http://schemas.microsoft.com/office/powerpoint/2010/main" val="23153838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3.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5.sv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5.svg"/><Relationship Id="rId2" Type="http://schemas.openxmlformats.org/officeDocument/2006/relationships/image" Target="../media/image9.jp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5.svg"/><Relationship Id="rId2" Type="http://schemas.openxmlformats.org/officeDocument/2006/relationships/image" Target="../media/image7.jpeg"/><Relationship Id="rId1" Type="http://schemas.openxmlformats.org/officeDocument/2006/relationships/slideMaster" Target="../slideMasters/slideMaster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5.svg"/><Relationship Id="rId2" Type="http://schemas.openxmlformats.org/officeDocument/2006/relationships/image" Target="../media/image10.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OVER1">
    <p:spTree>
      <p:nvGrpSpPr>
        <p:cNvPr id="1" name=""/>
        <p:cNvGrpSpPr/>
        <p:nvPr/>
      </p:nvGrpSpPr>
      <p:grpSpPr>
        <a:xfrm>
          <a:off x="0" y="0"/>
          <a:ext cx="0" cy="0"/>
          <a:chOff x="0" y="0"/>
          <a:chExt cx="0" cy="0"/>
        </a:xfrm>
      </p:grpSpPr>
      <p:pic>
        <p:nvPicPr>
          <p:cNvPr id="2" name="Picture 169">
            <a:extLst>
              <a:ext uri="{FF2B5EF4-FFF2-40B4-BE49-F238E27FC236}">
                <a16:creationId xmlns:a16="http://schemas.microsoft.com/office/drawing/2014/main" id="{655A41B8-2864-44C4-A9B2-9F40A95F93B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225338" cy="6858000"/>
          </a:xfrm>
          <a:prstGeom prst="rect">
            <a:avLst/>
          </a:prstGeom>
        </p:spPr>
      </p:pic>
      <p:sp>
        <p:nvSpPr>
          <p:cNvPr id="40" name="Rectangle 4">
            <a:extLst>
              <a:ext uri="{FF2B5EF4-FFF2-40B4-BE49-F238E27FC236}">
                <a16:creationId xmlns:a16="http://schemas.microsoft.com/office/drawing/2014/main" id="{13708B2C-83C9-4876-96B1-1CC09F31A163}"/>
              </a:ext>
            </a:extLst>
          </p:cNvPr>
          <p:cNvSpPr/>
          <p:nvPr userDrawn="1"/>
        </p:nvSpPr>
        <p:spPr>
          <a:xfrm>
            <a:off x="0" y="0"/>
            <a:ext cx="12225338" cy="6858000"/>
          </a:xfrm>
          <a:prstGeom prst="rect">
            <a:avLst/>
          </a:prstGeom>
          <a:solidFill>
            <a:srgbClr val="00324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56323" name="Rectangle 2"/>
          <p:cNvSpPr>
            <a:spLocks noGrp="1" noChangeArrowheads="1"/>
          </p:cNvSpPr>
          <p:nvPr>
            <p:ph type="subTitle" idx="1" hasCustomPrompt="1"/>
          </p:nvPr>
        </p:nvSpPr>
        <p:spPr>
          <a:xfrm>
            <a:off x="113619" y="5258117"/>
            <a:ext cx="10627380" cy="381451"/>
          </a:xfrm>
          <a:prstGeom prst="rect">
            <a:avLst/>
          </a:prstGeom>
        </p:spPr>
        <p:txBody>
          <a:bodyPr wrap="square">
            <a:spAutoFit/>
          </a:bodyPr>
          <a:lstStyle>
            <a:lvl1pPr marL="0" indent="0">
              <a:buFont typeface="Verdana" pitchFamily="34" charset="0"/>
              <a:buNone/>
              <a:defRPr sz="1736"/>
            </a:lvl1pPr>
          </a:lstStyle>
          <a:p>
            <a:pPr lvl="0"/>
            <a:r>
              <a:rPr lang="en-GB" noProof="0" dirty="0" err="1"/>
              <a:t>SubTitle</a:t>
            </a:r>
            <a:endParaRPr lang="en-GB" noProof="0" dirty="0"/>
          </a:p>
        </p:txBody>
      </p:sp>
      <p:sp>
        <p:nvSpPr>
          <p:cNvPr id="56325" name="Rectangle 6"/>
          <p:cNvSpPr>
            <a:spLocks noGrp="1" noChangeArrowheads="1"/>
          </p:cNvSpPr>
          <p:nvPr>
            <p:ph type="ctrTitle" hasCustomPrompt="1"/>
          </p:nvPr>
        </p:nvSpPr>
        <p:spPr>
          <a:xfrm>
            <a:off x="147704" y="3351588"/>
            <a:ext cx="11809731" cy="707886"/>
          </a:xfrm>
          <a:prstGeom prst="rect">
            <a:avLst/>
          </a:prstGeom>
        </p:spPr>
        <p:txBody>
          <a:bodyPr/>
          <a:lstStyle>
            <a:lvl1pPr>
              <a:defRPr sz="4000">
                <a:solidFill>
                  <a:schemeClr val="bg1"/>
                </a:solidFill>
              </a:defRPr>
            </a:lvl1pPr>
          </a:lstStyle>
          <a:p>
            <a:pPr lvl="0"/>
            <a:r>
              <a:rPr lang="en-GB" noProof="0" dirty="0"/>
              <a:t>NAME YOUR PRESENTATION</a:t>
            </a:r>
          </a:p>
        </p:txBody>
      </p:sp>
      <p:sp>
        <p:nvSpPr>
          <p:cNvPr id="56347" name="Text Box 27"/>
          <p:cNvSpPr txBox="1">
            <a:spLocks noChangeArrowheads="1"/>
          </p:cNvSpPr>
          <p:nvPr userDrawn="1"/>
        </p:nvSpPr>
        <p:spPr bwMode="auto">
          <a:xfrm>
            <a:off x="844737" y="642937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sp>
        <p:nvSpPr>
          <p:cNvPr id="10" name="Text Box 58"/>
          <p:cNvSpPr txBox="1">
            <a:spLocks noChangeArrowheads="1"/>
          </p:cNvSpPr>
          <p:nvPr userDrawn="1"/>
        </p:nvSpPr>
        <p:spPr bwMode="auto">
          <a:xfrm>
            <a:off x="213480" y="6202800"/>
            <a:ext cx="6706956"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anchor="b">
            <a:spAutoFit/>
          </a:bodyPr>
          <a:lstStyle/>
          <a:p>
            <a:pPr algn="l">
              <a:spcBef>
                <a:spcPct val="50000"/>
              </a:spcBef>
            </a:pPr>
            <a:r>
              <a:rPr lang="en-GB" sz="800" noProof="0">
                <a:solidFill>
                  <a:srgbClr val="8197A6"/>
                </a:solidFill>
                <a:latin typeface="Arial" panose="020B0604020202020204" pitchFamily="34" charset="0"/>
                <a:cs typeface="Arial" panose="020B0604020202020204" pitchFamily="34" charset="0"/>
              </a:rPr>
              <a:t>ESA UNCLASSIFIED – For ESA Official Use Only</a:t>
            </a:r>
            <a:endParaRPr lang="en-GB" sz="800" noProof="0" dirty="0">
              <a:solidFill>
                <a:srgbClr val="8197A6"/>
              </a:solidFill>
              <a:latin typeface="Arial" panose="020B0604020202020204" pitchFamily="34" charset="0"/>
              <a:cs typeface="Arial" panose="020B0604020202020204" pitchFamily="34" charset="0"/>
            </a:endParaRPr>
          </a:p>
        </p:txBody>
      </p:sp>
      <p:cxnSp>
        <p:nvCxnSpPr>
          <p:cNvPr id="94" name="Straight Connector 152">
            <a:extLst>
              <a:ext uri="{FF2B5EF4-FFF2-40B4-BE49-F238E27FC236}">
                <a16:creationId xmlns:a16="http://schemas.microsoft.com/office/drawing/2014/main" id="{357F7D0F-2D50-4418-8EB4-564A4B2CEE5B}"/>
              </a:ext>
            </a:extLst>
          </p:cNvPr>
          <p:cNvCxnSpPr>
            <a:cxnSpLocks/>
          </p:cNvCxnSpPr>
          <p:nvPr userDrawn="1"/>
        </p:nvCxnSpPr>
        <p:spPr>
          <a:xfrm>
            <a:off x="223200" y="4106871"/>
            <a:ext cx="117360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38" name="Picture 37">
            <a:extLst>
              <a:ext uri="{FF2B5EF4-FFF2-40B4-BE49-F238E27FC236}">
                <a16:creationId xmlns:a16="http://schemas.microsoft.com/office/drawing/2014/main" id="{6C34021B-66EB-9E45-8BD1-64D5855A5802}"/>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cxnSp>
        <p:nvCxnSpPr>
          <p:cNvPr id="39" name="Straight Connector 38">
            <a:extLst>
              <a:ext uri="{FF2B5EF4-FFF2-40B4-BE49-F238E27FC236}">
                <a16:creationId xmlns:a16="http://schemas.microsoft.com/office/drawing/2014/main" id="{D90A106D-F82D-4A4A-81C2-51E2F76FBD9F}"/>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97" name="Picture 5">
            <a:extLst>
              <a:ext uri="{FF2B5EF4-FFF2-40B4-BE49-F238E27FC236}">
                <a16:creationId xmlns:a16="http://schemas.microsoft.com/office/drawing/2014/main" id="{F2382437-E20D-44CE-9678-6FC2D2C8FA21}"/>
              </a:ext>
            </a:extLst>
          </p:cNvPr>
          <p:cNvPicPr>
            <a:picLocks/>
          </p:cNvPicPr>
          <p:nvPr userDrawn="1"/>
        </p:nvPicPr>
        <p:blipFill>
          <a:blip r:embed="rId4" cstate="email">
            <a:extLst>
              <a:ext uri="{28A0092B-C50C-407E-A947-70E740481C1C}">
                <a14:useLocalDpi xmlns:a14="http://schemas.microsoft.com/office/drawing/2010/main"/>
              </a:ext>
            </a:extLst>
          </a:blip>
          <a:stretch>
            <a:fillRect/>
          </a:stretch>
        </p:blipFill>
        <p:spPr>
          <a:xfrm>
            <a:off x="10342800" y="6584400"/>
            <a:ext cx="1641396" cy="104400"/>
          </a:xfrm>
          <a:prstGeom prst="rect">
            <a:avLst/>
          </a:prstGeom>
        </p:spPr>
      </p:pic>
      <p:pic>
        <p:nvPicPr>
          <p:cNvPr id="41" name="Picture 40">
            <a:extLst>
              <a:ext uri="{FF2B5EF4-FFF2-40B4-BE49-F238E27FC236}">
                <a16:creationId xmlns:a16="http://schemas.microsoft.com/office/drawing/2014/main" id="{EBB965BA-5FAA-5543-9444-B14F3D19DD2B}"/>
              </a:ext>
            </a:extLst>
          </p:cNvPr>
          <p:cNvPicPr>
            <a:picLocks noChangeAspect="1"/>
          </p:cNvPicPr>
          <p:nvPr userDrawn="1"/>
        </p:nvPicPr>
        <p:blipFill>
          <a:blip r:embed="rId5">
            <a:extLst>
              <a:ext uri="{96DAC541-7B7A-43D3-8B79-37D633B846F1}">
                <asvg:svgBlip xmlns:asvg="http://schemas.microsoft.com/office/drawing/2016/SVG/main" r:embed="rId6"/>
              </a:ext>
            </a:extLst>
          </a:blip>
          <a:srcRect/>
          <a:stretch/>
        </p:blipFill>
        <p:spPr>
          <a:xfrm>
            <a:off x="1" y="6456954"/>
            <a:ext cx="10159937" cy="43072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strips(upRight)">
                                      <p:cBhvr>
                                        <p:cTn id="7" dur="500"/>
                                        <p:tgtEl>
                                          <p:spTgt spid="39"/>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1500" fill="hold"/>
                                        <p:tgtEl>
                                          <p:spTgt spid="41"/>
                                        </p:tgtEl>
                                        <p:attrNameLst>
                                          <p:attrName>ppt_x</p:attrName>
                                        </p:attrNameLst>
                                      </p:cBhvr>
                                      <p:tavLst>
                                        <p:tav tm="0">
                                          <p:val>
                                            <p:strVal val="0-#ppt_w/2"/>
                                          </p:val>
                                        </p:tav>
                                        <p:tav tm="100000">
                                          <p:val>
                                            <p:strVal val="#ppt_x"/>
                                          </p:val>
                                        </p:tav>
                                      </p:tavLst>
                                    </p:anim>
                                    <p:anim calcmode="lin" valueType="num">
                                      <p:cBhvr additive="base">
                                        <p:cTn id="12" dur="1500" fill="hold"/>
                                        <p:tgtEl>
                                          <p:spTgt spid="41"/>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 presetClass="entr" presetSubtype="12"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 calcmode="lin" valueType="num">
                                      <p:cBhvr additive="base">
                                        <p:cTn id="16" dur="500" fill="hold"/>
                                        <p:tgtEl>
                                          <p:spTgt spid="40"/>
                                        </p:tgtEl>
                                        <p:attrNameLst>
                                          <p:attrName>ppt_x</p:attrName>
                                        </p:attrNameLst>
                                      </p:cBhvr>
                                      <p:tavLst>
                                        <p:tav tm="0">
                                          <p:val>
                                            <p:strVal val="0-#ppt_w/2"/>
                                          </p:val>
                                        </p:tav>
                                        <p:tav tm="100000">
                                          <p:val>
                                            <p:strVal val="#ppt_x"/>
                                          </p:val>
                                        </p:tav>
                                      </p:tavLst>
                                    </p:anim>
                                    <p:anim calcmode="lin" valueType="num">
                                      <p:cBhvr additive="base">
                                        <p:cTn id="17" dur="500" fill="hold"/>
                                        <p:tgtEl>
                                          <p:spTgt spid="40"/>
                                        </p:tgtEl>
                                        <p:attrNameLst>
                                          <p:attrName>ppt_y</p:attrName>
                                        </p:attrNameLst>
                                      </p:cBhvr>
                                      <p:tavLst>
                                        <p:tav tm="0">
                                          <p:val>
                                            <p:strVal val="1+#ppt_h/2"/>
                                          </p:val>
                                        </p:tav>
                                        <p:tav tm="100000">
                                          <p:val>
                                            <p:strVal val="#ppt_y"/>
                                          </p:val>
                                        </p:tav>
                                      </p:tavLst>
                                    </p:anim>
                                  </p:childTnLst>
                                </p:cTn>
                              </p:par>
                            </p:childTnLst>
                          </p:cTn>
                        </p:par>
                        <p:par>
                          <p:cTn id="18" fill="hold">
                            <p:stCondLst>
                              <p:cond delay="2500"/>
                            </p:stCondLst>
                            <p:childTnLst>
                              <p:par>
                                <p:cTn id="19" presetID="1" presetClass="entr" presetSubtype="0"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childTnLst>
                                </p:cTn>
                              </p:par>
                            </p:childTnLst>
                          </p:cTn>
                        </p:par>
                        <p:par>
                          <p:cTn id="21" fill="hold">
                            <p:stCondLst>
                              <p:cond delay="2500"/>
                            </p:stCondLst>
                            <p:childTnLst>
                              <p:par>
                                <p:cTn id="22" presetID="22" presetClass="entr" presetSubtype="8" fill="hold" nodeType="afterEffect">
                                  <p:stCondLst>
                                    <p:cond delay="0"/>
                                  </p:stCondLst>
                                  <p:childTnLst>
                                    <p:set>
                                      <p:cBhvr>
                                        <p:cTn id="23" dur="1" fill="hold">
                                          <p:stCondLst>
                                            <p:cond delay="0"/>
                                          </p:stCondLst>
                                        </p:cTn>
                                        <p:tgtEl>
                                          <p:spTgt spid="97"/>
                                        </p:tgtEl>
                                        <p:attrNameLst>
                                          <p:attrName>style.visibility</p:attrName>
                                        </p:attrNameLst>
                                      </p:cBhvr>
                                      <p:to>
                                        <p:strVal val="visible"/>
                                      </p:to>
                                    </p:set>
                                    <p:animEffect transition="in" filter="wipe(left)">
                                      <p:cBhvr>
                                        <p:cTn id="24" dur="500"/>
                                        <p:tgtEl>
                                          <p:spTgt spid="97"/>
                                        </p:tgtEl>
                                      </p:cBhvr>
                                    </p:animEffect>
                                  </p:childTnLst>
                                </p:cTn>
                              </p:par>
                            </p:childTnLst>
                          </p:cTn>
                        </p:par>
                        <p:par>
                          <p:cTn id="25" fill="hold">
                            <p:stCondLst>
                              <p:cond delay="30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par>
                          <p:cTn id="29" fill="hold">
                            <p:stCondLst>
                              <p:cond delay="3500"/>
                            </p:stCondLst>
                            <p:childTnLst>
                              <p:par>
                                <p:cTn id="30" presetID="18" presetClass="entr" presetSubtype="3"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strips(upRight)">
                                      <p:cBhvr>
                                        <p:cTn id="32" dur="500"/>
                                        <p:tgtEl>
                                          <p:spTgt spid="94"/>
                                        </p:tgtEl>
                                      </p:cBhvr>
                                    </p:animEffect>
                                  </p:childTnLst>
                                </p:cTn>
                              </p:par>
                            </p:childTnLst>
                          </p:cTn>
                        </p:par>
                        <p:par>
                          <p:cTn id="33" fill="hold">
                            <p:stCondLst>
                              <p:cond delay="4000"/>
                            </p:stCondLst>
                            <p:childTnLst>
                              <p:par>
                                <p:cTn id="34" presetID="22" presetClass="entr" presetSubtype="8" fill="hold" grpId="0" nodeType="afterEffect">
                                  <p:stCondLst>
                                    <p:cond delay="0"/>
                                  </p:stCondLst>
                                  <p:childTnLst>
                                    <p:set>
                                      <p:cBhvr>
                                        <p:cTn id="35" dur="1" fill="hold">
                                          <p:stCondLst>
                                            <p:cond delay="0"/>
                                          </p:stCondLst>
                                        </p:cTn>
                                        <p:tgtEl>
                                          <p:spTgt spid="56325"/>
                                        </p:tgtEl>
                                        <p:attrNameLst>
                                          <p:attrName>style.visibility</p:attrName>
                                        </p:attrNameLst>
                                      </p:cBhvr>
                                      <p:to>
                                        <p:strVal val="visible"/>
                                      </p:to>
                                    </p:set>
                                    <p:animEffect transition="in" filter="wipe(left)">
                                      <p:cBhvr>
                                        <p:cTn id="36" dur="500"/>
                                        <p:tgtEl>
                                          <p:spTgt spid="56325"/>
                                        </p:tgtEl>
                                      </p:cBhvr>
                                    </p:animEffect>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56323"/>
                                        </p:tgtEl>
                                        <p:attrNameLst>
                                          <p:attrName>style.visibility</p:attrName>
                                        </p:attrNameLst>
                                      </p:cBhvr>
                                      <p:to>
                                        <p:strVal val="visible"/>
                                      </p:to>
                                    </p:set>
                                    <p:animEffect transition="in" filter="wipe(left)">
                                      <p:cBhvr>
                                        <p:cTn id="40" dur="500"/>
                                        <p:tgtEl>
                                          <p:spTgt spid="563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56323" grpId="0">
        <p:tmplLst>
          <p:tmpl>
            <p:tnLst>
              <p:par>
                <p:cTn presetID="22" presetClass="entr" presetSubtype="8" fill="hold" nodeType="afterEffect">
                  <p:stCondLst>
                    <p:cond delay="0"/>
                  </p:stCondLst>
                  <p:childTnLst>
                    <p:set>
                      <p:cBhvr>
                        <p:cTn dur="1" fill="hold">
                          <p:stCondLst>
                            <p:cond delay="0"/>
                          </p:stCondLst>
                        </p:cTn>
                        <p:tgtEl>
                          <p:spTgt spid="56323"/>
                        </p:tgtEl>
                        <p:attrNameLst>
                          <p:attrName>style.visibility</p:attrName>
                        </p:attrNameLst>
                      </p:cBhvr>
                      <p:to>
                        <p:strVal val="visible"/>
                      </p:to>
                    </p:set>
                    <p:animEffect transition="in" filter="wipe(left)">
                      <p:cBhvr>
                        <p:cTn dur="500"/>
                        <p:tgtEl>
                          <p:spTgt spid="56323"/>
                        </p:tgtEl>
                      </p:cBhvr>
                    </p:animEffect>
                  </p:childTnLst>
                </p:cTn>
              </p:par>
            </p:tnLst>
          </p:tmpl>
        </p:tmplLst>
      </p:bldP>
      <p:bldP spid="56325" grpId="0"/>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ARK8">
    <p:spTree>
      <p:nvGrpSpPr>
        <p:cNvPr id="1" name=""/>
        <p:cNvGrpSpPr/>
        <p:nvPr/>
      </p:nvGrpSpPr>
      <p:grpSpPr>
        <a:xfrm>
          <a:off x="0" y="0"/>
          <a:ext cx="0" cy="0"/>
          <a:chOff x="0" y="0"/>
          <a:chExt cx="0" cy="0"/>
        </a:xfrm>
      </p:grpSpPr>
      <p:grpSp>
        <p:nvGrpSpPr>
          <p:cNvPr id="7" name="Group 35">
            <a:extLst>
              <a:ext uri="{FF2B5EF4-FFF2-40B4-BE49-F238E27FC236}">
                <a16:creationId xmlns:a16="http://schemas.microsoft.com/office/drawing/2014/main" id="{79B5329C-A2C5-4ECB-BC98-1EE910A59C5C}"/>
              </a:ext>
            </a:extLst>
          </p:cNvPr>
          <p:cNvGrpSpPr/>
          <p:nvPr userDrawn="1"/>
        </p:nvGrpSpPr>
        <p:grpSpPr>
          <a:xfrm>
            <a:off x="-6583" y="-3"/>
            <a:ext cx="12302859" cy="6858003"/>
            <a:chOff x="-6566" y="-2"/>
            <a:chExt cx="12269309" cy="6858002"/>
          </a:xfrm>
        </p:grpSpPr>
        <p:sp>
          <p:nvSpPr>
            <p:cNvPr id="8" name="Rectangle 36" hidden="1">
              <a:extLst>
                <a:ext uri="{FF2B5EF4-FFF2-40B4-BE49-F238E27FC236}">
                  <a16:creationId xmlns:a16="http://schemas.microsoft.com/office/drawing/2014/main" id="{C8958B36-AB2D-48BD-9A47-6687DB792AE7}"/>
                </a:ext>
              </a:extLst>
            </p:cNvPr>
            <p:cNvSpPr/>
            <p:nvPr userDrawn="1"/>
          </p:nvSpPr>
          <p:spPr>
            <a:xfrm>
              <a:off x="-6566" y="-2"/>
              <a:ext cx="12198565" cy="6858002"/>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02" dirty="0"/>
            </a:p>
          </p:txBody>
        </p:sp>
        <p:grpSp>
          <p:nvGrpSpPr>
            <p:cNvPr id="9" name="Group 37" hidden="1">
              <a:extLst>
                <a:ext uri="{FF2B5EF4-FFF2-40B4-BE49-F238E27FC236}">
                  <a16:creationId xmlns:a16="http://schemas.microsoft.com/office/drawing/2014/main" id="{430FC37E-46B5-4BD2-9E97-2B76C0573440}"/>
                </a:ext>
              </a:extLst>
            </p:cNvPr>
            <p:cNvGrpSpPr/>
            <p:nvPr userDrawn="1"/>
          </p:nvGrpSpPr>
          <p:grpSpPr>
            <a:xfrm>
              <a:off x="442260" y="3456849"/>
              <a:ext cx="11820483" cy="2970388"/>
              <a:chOff x="442260" y="3600153"/>
              <a:chExt cx="11820483" cy="2970388"/>
            </a:xfrm>
          </p:grpSpPr>
          <p:cxnSp>
            <p:nvCxnSpPr>
              <p:cNvPr id="10" name="Straight Connector 38">
                <a:extLst>
                  <a:ext uri="{FF2B5EF4-FFF2-40B4-BE49-F238E27FC236}">
                    <a16:creationId xmlns:a16="http://schemas.microsoft.com/office/drawing/2014/main" id="{E63B12F6-68E5-4FD2-AE82-2C61E9FEC371}"/>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39">
                <a:extLst>
                  <a:ext uri="{FF2B5EF4-FFF2-40B4-BE49-F238E27FC236}">
                    <a16:creationId xmlns:a16="http://schemas.microsoft.com/office/drawing/2014/main" id="{3F18698A-2CC1-42F7-AFA2-0ED6A65A0467}"/>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0">
                <a:extLst>
                  <a:ext uri="{FF2B5EF4-FFF2-40B4-BE49-F238E27FC236}">
                    <a16:creationId xmlns:a16="http://schemas.microsoft.com/office/drawing/2014/main" id="{5A3E8D2A-FCB8-46D8-8E13-5DFD77E0857A}"/>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1">
                <a:extLst>
                  <a:ext uri="{FF2B5EF4-FFF2-40B4-BE49-F238E27FC236}">
                    <a16:creationId xmlns:a16="http://schemas.microsoft.com/office/drawing/2014/main" id="{2A1A5DCC-95B9-432D-9319-E61A83F71866}"/>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2">
                <a:extLst>
                  <a:ext uri="{FF2B5EF4-FFF2-40B4-BE49-F238E27FC236}">
                    <a16:creationId xmlns:a16="http://schemas.microsoft.com/office/drawing/2014/main" id="{B8820250-F9E0-4311-BF0C-802AF6875CAD}"/>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3">
                <a:extLst>
                  <a:ext uri="{FF2B5EF4-FFF2-40B4-BE49-F238E27FC236}">
                    <a16:creationId xmlns:a16="http://schemas.microsoft.com/office/drawing/2014/main" id="{388E2DD4-2471-4F2A-8590-D3A12C918E40}"/>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4">
                <a:extLst>
                  <a:ext uri="{FF2B5EF4-FFF2-40B4-BE49-F238E27FC236}">
                    <a16:creationId xmlns:a16="http://schemas.microsoft.com/office/drawing/2014/main" id="{93FCA856-D622-4D05-8EC1-5A1167A0E484}"/>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5">
                <a:extLst>
                  <a:ext uri="{FF2B5EF4-FFF2-40B4-BE49-F238E27FC236}">
                    <a16:creationId xmlns:a16="http://schemas.microsoft.com/office/drawing/2014/main" id="{920EE15C-2FE5-464B-9141-CB9BF0147888}"/>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6">
                <a:extLst>
                  <a:ext uri="{FF2B5EF4-FFF2-40B4-BE49-F238E27FC236}">
                    <a16:creationId xmlns:a16="http://schemas.microsoft.com/office/drawing/2014/main" id="{4B6CEFD2-1B8D-4244-B930-8D2849ED397B}"/>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47">
                <a:extLst>
                  <a:ext uri="{FF2B5EF4-FFF2-40B4-BE49-F238E27FC236}">
                    <a16:creationId xmlns:a16="http://schemas.microsoft.com/office/drawing/2014/main" id="{8A33E851-D6BA-438B-B03A-38CCF7C6E26B}"/>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48">
                <a:extLst>
                  <a:ext uri="{FF2B5EF4-FFF2-40B4-BE49-F238E27FC236}">
                    <a16:creationId xmlns:a16="http://schemas.microsoft.com/office/drawing/2014/main" id="{4A28DC0D-210E-4248-9128-A55D9A06369B}"/>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49">
                <a:extLst>
                  <a:ext uri="{FF2B5EF4-FFF2-40B4-BE49-F238E27FC236}">
                    <a16:creationId xmlns:a16="http://schemas.microsoft.com/office/drawing/2014/main" id="{1464FE7F-7592-47D7-8ADE-D22FEDEBFB3D}"/>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0">
                <a:extLst>
                  <a:ext uri="{FF2B5EF4-FFF2-40B4-BE49-F238E27FC236}">
                    <a16:creationId xmlns:a16="http://schemas.microsoft.com/office/drawing/2014/main" id="{B7EA4283-4EAA-4DD8-8791-6F9976FBC69B}"/>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1">
                <a:extLst>
                  <a:ext uri="{FF2B5EF4-FFF2-40B4-BE49-F238E27FC236}">
                    <a16:creationId xmlns:a16="http://schemas.microsoft.com/office/drawing/2014/main" id="{92F79F70-7C67-441A-BE5F-68EF88D42721}"/>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2">
                <a:extLst>
                  <a:ext uri="{FF2B5EF4-FFF2-40B4-BE49-F238E27FC236}">
                    <a16:creationId xmlns:a16="http://schemas.microsoft.com/office/drawing/2014/main" id="{235AD71C-D9EE-4E4E-81B5-BBAF4D8497D8}"/>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3">
                <a:extLst>
                  <a:ext uri="{FF2B5EF4-FFF2-40B4-BE49-F238E27FC236}">
                    <a16:creationId xmlns:a16="http://schemas.microsoft.com/office/drawing/2014/main" id="{F97E8D7C-177F-4679-88B2-B2A1A0F63008}"/>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4">
                <a:extLst>
                  <a:ext uri="{FF2B5EF4-FFF2-40B4-BE49-F238E27FC236}">
                    <a16:creationId xmlns:a16="http://schemas.microsoft.com/office/drawing/2014/main" id="{CCBF4EED-8DF1-4D4C-9233-2A5AED92FAF5}"/>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5">
                <a:extLst>
                  <a:ext uri="{FF2B5EF4-FFF2-40B4-BE49-F238E27FC236}">
                    <a16:creationId xmlns:a16="http://schemas.microsoft.com/office/drawing/2014/main" id="{FE781963-B521-4090-B33E-52BA0D08DD4D}"/>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6">
                <a:extLst>
                  <a:ext uri="{FF2B5EF4-FFF2-40B4-BE49-F238E27FC236}">
                    <a16:creationId xmlns:a16="http://schemas.microsoft.com/office/drawing/2014/main" id="{97A5F321-E5FD-4460-AB50-6E7982BCF2C1}"/>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57">
                <a:extLst>
                  <a:ext uri="{FF2B5EF4-FFF2-40B4-BE49-F238E27FC236}">
                    <a16:creationId xmlns:a16="http://schemas.microsoft.com/office/drawing/2014/main" id="{77249232-6F79-4387-A6B7-F3681620C2C6}"/>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58">
                <a:extLst>
                  <a:ext uri="{FF2B5EF4-FFF2-40B4-BE49-F238E27FC236}">
                    <a16:creationId xmlns:a16="http://schemas.microsoft.com/office/drawing/2014/main" id="{0B03DDF2-C067-4050-B9E3-973ACB79D110}"/>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1" name="Straight Connector 59">
                <a:extLst>
                  <a:ext uri="{FF2B5EF4-FFF2-40B4-BE49-F238E27FC236}">
                    <a16:creationId xmlns:a16="http://schemas.microsoft.com/office/drawing/2014/main" id="{2CCD4EA8-14AB-4EF3-AA4F-068028B23FD9}"/>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2" name="Straight Connector 60">
                <a:extLst>
                  <a:ext uri="{FF2B5EF4-FFF2-40B4-BE49-F238E27FC236}">
                    <a16:creationId xmlns:a16="http://schemas.microsoft.com/office/drawing/2014/main" id="{C8AD15C4-17A1-4D20-A30D-913A27934A98}"/>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3" name="Straight Connector 61">
                <a:extLst>
                  <a:ext uri="{FF2B5EF4-FFF2-40B4-BE49-F238E27FC236}">
                    <a16:creationId xmlns:a16="http://schemas.microsoft.com/office/drawing/2014/main" id="{53B14BAE-6D30-487C-A35C-CEEAB0526FC6}"/>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grpSp>
      <p:sp>
        <p:nvSpPr>
          <p:cNvPr id="2" name="Titolo 1">
            <a:extLst>
              <a:ext uri="{FF2B5EF4-FFF2-40B4-BE49-F238E27FC236}">
                <a16:creationId xmlns:a16="http://schemas.microsoft.com/office/drawing/2014/main" id="{4CC007AC-F8AF-47C6-A900-868B5879D788}"/>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5" name="Content Placeholder 2">
            <a:extLst>
              <a:ext uri="{FF2B5EF4-FFF2-40B4-BE49-F238E27FC236}">
                <a16:creationId xmlns:a16="http://schemas.microsoft.com/office/drawing/2014/main" id="{E6A3B02F-74FE-439F-AB2D-C6EF6331C160}"/>
              </a:ext>
            </a:extLst>
          </p:cNvPr>
          <p:cNvSpPr>
            <a:spLocks noGrp="1"/>
          </p:cNvSpPr>
          <p:nvPr>
            <p:ph sz="half" idx="10"/>
          </p:nvPr>
        </p:nvSpPr>
        <p:spPr>
          <a:xfrm>
            <a:off x="218859" y="1674000"/>
            <a:ext cx="5788800" cy="4316400"/>
          </a:xfrm>
        </p:spPr>
        <p:txBody>
          <a:bodyPr/>
          <a:lstStyle>
            <a:lvl1pPr>
              <a:defRPr sz="1800"/>
            </a:lvl1pPr>
            <a:lvl2pPr>
              <a:defRPr sz="1800"/>
            </a:lvl2pPr>
            <a:lvl3pPr>
              <a:defRPr sz="1800"/>
            </a:lvl3pPr>
            <a:lvl4pPr>
              <a:defRPr sz="1800"/>
            </a:lvl4pPr>
            <a:lvl5pPr>
              <a:defRPr sz="1800"/>
            </a:lvl5pPr>
            <a:lvl6pPr>
              <a:defRPr sz="1302"/>
            </a:lvl6pPr>
            <a:lvl7pPr>
              <a:defRPr sz="1302"/>
            </a:lvl7pPr>
            <a:lvl8pPr>
              <a:defRPr sz="1302"/>
            </a:lvl8pPr>
            <a:lvl9pPr>
              <a:defRPr sz="1302"/>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6" name="Content Placeholder 3">
            <a:extLst>
              <a:ext uri="{FF2B5EF4-FFF2-40B4-BE49-F238E27FC236}">
                <a16:creationId xmlns:a16="http://schemas.microsoft.com/office/drawing/2014/main" id="{FBA924DC-7418-41D7-8688-B91299655814}"/>
              </a:ext>
            </a:extLst>
          </p:cNvPr>
          <p:cNvSpPr>
            <a:spLocks noGrp="1"/>
          </p:cNvSpPr>
          <p:nvPr>
            <p:ph sz="half" idx="2"/>
          </p:nvPr>
        </p:nvSpPr>
        <p:spPr>
          <a:xfrm>
            <a:off x="6202800" y="1674000"/>
            <a:ext cx="5778000" cy="4316400"/>
          </a:xfrm>
        </p:spPr>
        <p:txBody>
          <a:bodyPr/>
          <a:lstStyle>
            <a:lvl1pPr>
              <a:defRPr sz="1800"/>
            </a:lvl1pPr>
            <a:lvl2pPr>
              <a:defRPr sz="1800"/>
            </a:lvl2pPr>
            <a:lvl3pPr>
              <a:defRPr sz="1800"/>
            </a:lvl3pPr>
            <a:lvl4pPr>
              <a:defRPr sz="1800"/>
            </a:lvl4pPr>
            <a:lvl5pPr>
              <a:defRPr sz="1800"/>
            </a:lvl5pPr>
            <a:lvl6pPr>
              <a:defRPr sz="1302"/>
            </a:lvl6pPr>
            <a:lvl7pPr>
              <a:defRPr sz="1302"/>
            </a:lvl7pPr>
            <a:lvl8pPr>
              <a:defRPr sz="1302"/>
            </a:lvl8pPr>
            <a:lvl9pPr>
              <a:defRPr sz="1302"/>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cxnSp>
        <p:nvCxnSpPr>
          <p:cNvPr id="36" name="Straight Connector 35">
            <a:extLst>
              <a:ext uri="{FF2B5EF4-FFF2-40B4-BE49-F238E27FC236}">
                <a16:creationId xmlns:a16="http://schemas.microsoft.com/office/drawing/2014/main" id="{474DA607-7660-4BC3-BE10-CE82F2344A79}"/>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008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ARK_COLOUR_BG1">
    <p:bg>
      <p:bgPr>
        <a:solidFill>
          <a:srgbClr val="335E6F"/>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F8E21D1-D3AB-467C-827A-60A3C231CE6D}"/>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44EECD27-029B-4C0A-8414-E1DCA07598E9}"/>
              </a:ext>
            </a:extLst>
          </p:cNvPr>
          <p:cNvSpPr>
            <a:spLocks noGrp="1"/>
          </p:cNvSpPr>
          <p:nvPr>
            <p:ph idx="1"/>
          </p:nvPr>
        </p:nvSpPr>
        <p:spPr>
          <a:xfrm>
            <a:off x="218860" y="882000"/>
            <a:ext cx="11764800"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cxnSp>
        <p:nvCxnSpPr>
          <p:cNvPr id="5" name="Straight Connector 4">
            <a:extLst>
              <a:ext uri="{FF2B5EF4-FFF2-40B4-BE49-F238E27FC236}">
                <a16:creationId xmlns:a16="http://schemas.microsoft.com/office/drawing/2014/main" id="{FD2C6DB2-558F-4C84-B5E0-4624E082FC47}"/>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0966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ARK_COLOUR_BG2">
    <p:bg>
      <p:bgPr>
        <a:solidFill>
          <a:srgbClr val="8197A6"/>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454D428-23AE-4B01-BE91-F59947AAFD88}"/>
              </a:ext>
            </a:extLst>
          </p:cNvPr>
          <p:cNvSpPr>
            <a:spLocks noGrp="1"/>
          </p:cNvSpPr>
          <p:nvPr>
            <p:ph type="title" hasCustomPrompt="1"/>
          </p:nvPr>
        </p:nvSpPr>
        <p:spPr>
          <a:xfrm>
            <a:off x="216000" y="154800"/>
            <a:ext cx="10108800" cy="565200"/>
          </a:xfrm>
        </p:spPr>
        <p:txBody>
          <a:bodyPr/>
          <a:lstStyle>
            <a:lvl1pPr>
              <a:defRPr sz="3000"/>
            </a:lvl1pPr>
          </a:lstStyle>
          <a:p>
            <a:r>
              <a:rPr lang="en-GB" altLang="en-US" noProof="0" dirty="0"/>
              <a:t>CLICK TO EDIT MASTER TITLE STYLE</a:t>
            </a:r>
            <a:endParaRPr lang="en-GB" noProof="0" dirty="0"/>
          </a:p>
        </p:txBody>
      </p:sp>
      <p:sp>
        <p:nvSpPr>
          <p:cNvPr id="4" name="Content Placeholder 2">
            <a:extLst>
              <a:ext uri="{FF2B5EF4-FFF2-40B4-BE49-F238E27FC236}">
                <a16:creationId xmlns:a16="http://schemas.microsoft.com/office/drawing/2014/main" id="{9536C13B-CB48-4EFE-B92B-E0DF778BBE58}"/>
              </a:ext>
            </a:extLst>
          </p:cNvPr>
          <p:cNvSpPr>
            <a:spLocks noGrp="1"/>
          </p:cNvSpPr>
          <p:nvPr>
            <p:ph idx="1"/>
          </p:nvPr>
        </p:nvSpPr>
        <p:spPr>
          <a:xfrm>
            <a:off x="219600" y="882000"/>
            <a:ext cx="11764800" cy="5328000"/>
          </a:xfrm>
        </p:spPr>
        <p:txBody>
          <a:bodyPr/>
          <a:lstStyle>
            <a:lvl1pPr>
              <a:defRPr sz="1800">
                <a:solidFill>
                  <a:srgbClr val="335E6F"/>
                </a:solidFill>
              </a:defRPr>
            </a:lvl1pPr>
            <a:lvl2pPr>
              <a:defRPr sz="1800">
                <a:solidFill>
                  <a:srgbClr val="335E6F"/>
                </a:solidFill>
              </a:defRPr>
            </a:lvl2pPr>
            <a:lvl3pPr>
              <a:defRPr sz="1800">
                <a:solidFill>
                  <a:srgbClr val="335E6F"/>
                </a:solidFill>
              </a:defRPr>
            </a:lvl3pPr>
            <a:lvl4pPr>
              <a:defRPr sz="1800">
                <a:solidFill>
                  <a:srgbClr val="335E6F"/>
                </a:solidFill>
              </a:defRPr>
            </a:lvl4pPr>
            <a:lvl5pPr>
              <a:defRPr sz="1800">
                <a:solidFill>
                  <a:srgbClr val="335E6F"/>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cxnSp>
        <p:nvCxnSpPr>
          <p:cNvPr id="5" name="Straight Connector 4">
            <a:extLst>
              <a:ext uri="{FF2B5EF4-FFF2-40B4-BE49-F238E27FC236}">
                <a16:creationId xmlns:a16="http://schemas.microsoft.com/office/drawing/2014/main" id="{E39F78FA-F6D0-43E1-8D5E-F43274ADA42E}"/>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Box 34">
            <a:extLst>
              <a:ext uri="{FF2B5EF4-FFF2-40B4-BE49-F238E27FC236}">
                <a16:creationId xmlns:a16="http://schemas.microsoft.com/office/drawing/2014/main" id="{EAF7257E-F8F1-46E7-AB31-BEECBE97600D}"/>
              </a:ext>
            </a:extLst>
          </p:cNvPr>
          <p:cNvSpPr txBox="1">
            <a:spLocks noChangeArrowheads="1"/>
          </p:cNvSpPr>
          <p:nvPr userDrawn="1"/>
        </p:nvSpPr>
        <p:spPr bwMode="auto">
          <a:xfrm>
            <a:off x="11680525" y="6202800"/>
            <a:ext cx="275075"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chemeClr val="bg1"/>
                </a:solidFill>
                <a:latin typeface="Arial" panose="020B0604020202020204" pitchFamily="34" charset="0"/>
                <a:cs typeface="Arial" panose="020B0604020202020204" pitchFamily="34" charset="0"/>
              </a:rPr>
              <a:t>‹#›</a:t>
            </a:fld>
            <a:endParaRPr lang="en-GB" sz="800" noProof="1">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576093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ARK_COLOUR_BG3">
    <p:bg>
      <p:bgPr>
        <a:solidFill>
          <a:srgbClr val="008E7A"/>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6AEE28F-8201-4291-B91D-87424F6B0F90}"/>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456958D4-DB1F-4336-9FAC-F1310EA70DC0}"/>
              </a:ext>
            </a:extLst>
          </p:cNvPr>
          <p:cNvSpPr>
            <a:spLocks noGrp="1"/>
          </p:cNvSpPr>
          <p:nvPr>
            <p:ph idx="1"/>
          </p:nvPr>
        </p:nvSpPr>
        <p:spPr>
          <a:xfrm>
            <a:off x="218860" y="882000"/>
            <a:ext cx="11764800" cy="5328000"/>
          </a:xfrm>
        </p:spPr>
        <p:txBody>
          <a:bodyPr/>
          <a:lstStyle>
            <a:lvl1pPr>
              <a:defRPr sz="1800">
                <a:solidFill>
                  <a:srgbClr val="76C8AE"/>
                </a:solidFill>
              </a:defRPr>
            </a:lvl1pPr>
            <a:lvl2pPr>
              <a:defRPr sz="1800">
                <a:solidFill>
                  <a:srgbClr val="76C8AE"/>
                </a:solidFill>
              </a:defRPr>
            </a:lvl2pPr>
            <a:lvl3pPr>
              <a:defRPr sz="1800">
                <a:solidFill>
                  <a:srgbClr val="76C8AE"/>
                </a:solidFill>
              </a:defRPr>
            </a:lvl3pPr>
            <a:lvl4pPr>
              <a:defRPr sz="1800">
                <a:solidFill>
                  <a:srgbClr val="76C8AE"/>
                </a:solidFill>
              </a:defRPr>
            </a:lvl4pPr>
            <a:lvl5pPr>
              <a:defRPr sz="1800">
                <a:solidFill>
                  <a:srgbClr val="76C8AE"/>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cxnSp>
        <p:nvCxnSpPr>
          <p:cNvPr id="6" name="Straight Connector 5">
            <a:extLst>
              <a:ext uri="{FF2B5EF4-FFF2-40B4-BE49-F238E27FC236}">
                <a16:creationId xmlns:a16="http://schemas.microsoft.com/office/drawing/2014/main" id="{A4F35ECC-E470-43DD-98A9-B01624008E8A}"/>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6073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ARK_COLOUR_BG4">
    <p:bg>
      <p:bgPr>
        <a:solidFill>
          <a:srgbClr val="960136"/>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79134E1-D455-4C26-B381-3FC697018EB2}"/>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4F4CBCA6-6806-4F98-BCC6-89DD1EF3B10B}"/>
              </a:ext>
            </a:extLst>
          </p:cNvPr>
          <p:cNvSpPr>
            <a:spLocks noGrp="1"/>
          </p:cNvSpPr>
          <p:nvPr>
            <p:ph idx="1"/>
          </p:nvPr>
        </p:nvSpPr>
        <p:spPr>
          <a:xfrm>
            <a:off x="218860" y="882000"/>
            <a:ext cx="11764800" cy="5328000"/>
          </a:xfrm>
        </p:spPr>
        <p:txBody>
          <a:bodyPr/>
          <a:lstStyle>
            <a:lvl1pPr>
              <a:defRPr>
                <a:solidFill>
                  <a:srgbClr val="F1666A"/>
                </a:solidFill>
              </a:defRPr>
            </a:lvl1pPr>
            <a:lvl2pPr>
              <a:defRPr>
                <a:solidFill>
                  <a:srgbClr val="F1666A"/>
                </a:solidFill>
              </a:defRPr>
            </a:lvl2pPr>
            <a:lvl3pPr>
              <a:defRPr>
                <a:solidFill>
                  <a:srgbClr val="F1666A"/>
                </a:solidFill>
              </a:defRPr>
            </a:lvl3pPr>
            <a:lvl4pPr>
              <a:defRPr>
                <a:solidFill>
                  <a:srgbClr val="F1666A"/>
                </a:solidFill>
              </a:defRPr>
            </a:lvl4pPr>
            <a:lvl5pPr>
              <a:defRPr>
                <a:solidFill>
                  <a:srgbClr val="F1666A"/>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cxnSp>
        <p:nvCxnSpPr>
          <p:cNvPr id="6" name="Straight Connector 5">
            <a:extLst>
              <a:ext uri="{FF2B5EF4-FFF2-40B4-BE49-F238E27FC236}">
                <a16:creationId xmlns:a16="http://schemas.microsoft.com/office/drawing/2014/main" id="{4B574315-B7CB-4D67-938B-343DBD8D47E1}"/>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55570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ARK_COLOUR_BG5">
    <p:bg>
      <p:bgPr>
        <a:solidFill>
          <a:srgbClr val="F47920"/>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7E46C08-64B4-42D6-AF34-8AC1C34A0CF1}"/>
              </a:ext>
            </a:extLst>
          </p:cNvPr>
          <p:cNvSpPr>
            <a:spLocks noGrp="1"/>
          </p:cNvSpPr>
          <p:nvPr>
            <p:ph type="title" hasCustomPrompt="1"/>
          </p:nvPr>
        </p:nvSpPr>
        <p:spPr>
          <a:xfrm>
            <a:off x="216000" y="154800"/>
            <a:ext cx="10108800" cy="565200"/>
          </a:xfrm>
        </p:spPr>
        <p:txBody>
          <a:body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6E29B6CC-D6D4-4607-B2F0-95D88CF48646}"/>
              </a:ext>
            </a:extLst>
          </p:cNvPr>
          <p:cNvSpPr>
            <a:spLocks noGrp="1"/>
          </p:cNvSpPr>
          <p:nvPr>
            <p:ph idx="1" hasCustomPrompt="1"/>
          </p:nvPr>
        </p:nvSpPr>
        <p:spPr>
          <a:xfrm>
            <a:off x="218860" y="882000"/>
            <a:ext cx="11764800" cy="5328000"/>
          </a:xfrm>
        </p:spPr>
        <p:txBody>
          <a:bodyPr/>
          <a:lstStyle>
            <a:lvl1pPr>
              <a:defRPr sz="1800">
                <a:solidFill>
                  <a:srgbClr val="FFCC4E"/>
                </a:solidFill>
              </a:defRPr>
            </a:lvl1pPr>
            <a:lvl2pPr>
              <a:defRPr sz="1800">
                <a:solidFill>
                  <a:srgbClr val="FFCC4E"/>
                </a:solidFill>
              </a:defRPr>
            </a:lvl2pPr>
            <a:lvl3pPr>
              <a:defRPr sz="1800">
                <a:solidFill>
                  <a:srgbClr val="FFCC4E"/>
                </a:solidFill>
              </a:defRPr>
            </a:lvl3pPr>
            <a:lvl4pPr>
              <a:defRPr sz="1800">
                <a:solidFill>
                  <a:srgbClr val="FFCC4E"/>
                </a:solidFill>
              </a:defRPr>
            </a:lvl4pPr>
            <a:lvl5pPr>
              <a:defRPr sz="1800">
                <a:solidFill>
                  <a:srgbClr val="FFCC4E"/>
                </a:solidFill>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err="1"/>
              <a:t>fth</a:t>
            </a:r>
            <a:r>
              <a:rPr lang="en-GB" noProof="0" dirty="0"/>
              <a:t> level</a:t>
            </a:r>
          </a:p>
        </p:txBody>
      </p:sp>
      <p:cxnSp>
        <p:nvCxnSpPr>
          <p:cNvPr id="5" name="Straight Connector 4">
            <a:extLst>
              <a:ext uri="{FF2B5EF4-FFF2-40B4-BE49-F238E27FC236}">
                <a16:creationId xmlns:a16="http://schemas.microsoft.com/office/drawing/2014/main" id="{8629367B-34A8-4563-A1F3-2FC66FD3EB06}"/>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56962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ARK_COLOUR_BG6">
    <p:bg>
      <p:bgPr>
        <a:solidFill>
          <a:srgbClr val="006196"/>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5B35B1-EFE6-4875-B916-1BC8765B59D5}"/>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08032693-5FF5-4EE9-BE3E-903A4B28FE4D}"/>
              </a:ext>
            </a:extLst>
          </p:cNvPr>
          <p:cNvSpPr>
            <a:spLocks noGrp="1"/>
          </p:cNvSpPr>
          <p:nvPr>
            <p:ph idx="1"/>
          </p:nvPr>
        </p:nvSpPr>
        <p:spPr>
          <a:xfrm>
            <a:off x="218860" y="882000"/>
            <a:ext cx="11764800" cy="5328000"/>
          </a:xfrm>
        </p:spPr>
        <p:txBody>
          <a:bodyPr/>
          <a:lstStyle>
            <a:lvl1pPr>
              <a:defRPr sz="1800">
                <a:solidFill>
                  <a:srgbClr val="009BDB"/>
                </a:solidFill>
              </a:defRPr>
            </a:lvl1pPr>
            <a:lvl2pPr>
              <a:defRPr sz="1800">
                <a:solidFill>
                  <a:srgbClr val="009BDB"/>
                </a:solidFill>
              </a:defRPr>
            </a:lvl2pPr>
            <a:lvl3pPr>
              <a:defRPr sz="1800">
                <a:solidFill>
                  <a:srgbClr val="009BDB"/>
                </a:solidFill>
              </a:defRPr>
            </a:lvl3pPr>
            <a:lvl4pPr>
              <a:defRPr sz="1800">
                <a:solidFill>
                  <a:srgbClr val="009BDB"/>
                </a:solidFill>
              </a:defRPr>
            </a:lvl4pPr>
            <a:lvl5pPr>
              <a:defRPr sz="1800">
                <a:solidFill>
                  <a:srgbClr val="009BDB"/>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cxnSp>
        <p:nvCxnSpPr>
          <p:cNvPr id="5" name="Straight Connector 4">
            <a:extLst>
              <a:ext uri="{FF2B5EF4-FFF2-40B4-BE49-F238E27FC236}">
                <a16:creationId xmlns:a16="http://schemas.microsoft.com/office/drawing/2014/main" id="{FE75EAA0-B23C-4CF3-8040-68232CDD55A5}"/>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46094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ARK_CLOSING1">
    <p:bg>
      <p:bgPr>
        <a:solidFill>
          <a:srgbClr val="003249"/>
        </a:solidFill>
        <a:effectLst/>
      </p:bgPr>
    </p:bg>
    <p:spTree>
      <p:nvGrpSpPr>
        <p:cNvPr id="1" name=""/>
        <p:cNvGrpSpPr/>
        <p:nvPr/>
      </p:nvGrpSpPr>
      <p:grpSpPr>
        <a:xfrm>
          <a:off x="0" y="0"/>
          <a:ext cx="0" cy="0"/>
          <a:chOff x="0" y="0"/>
          <a:chExt cx="0" cy="0"/>
        </a:xfrm>
      </p:grpSpPr>
      <p:sp>
        <p:nvSpPr>
          <p:cNvPr id="3" name="Rettangolo 2">
            <a:extLst>
              <a:ext uri="{FF2B5EF4-FFF2-40B4-BE49-F238E27FC236}">
                <a16:creationId xmlns:a16="http://schemas.microsoft.com/office/drawing/2014/main" id="{49F9D6BA-4369-4A77-B906-1DB3998CAEE6}"/>
              </a:ext>
            </a:extLst>
          </p:cNvPr>
          <p:cNvSpPr/>
          <p:nvPr userDrawn="1"/>
        </p:nvSpPr>
        <p:spPr>
          <a:xfrm>
            <a:off x="0" y="0"/>
            <a:ext cx="12277314" cy="6858000"/>
          </a:xfrm>
          <a:prstGeom prst="rect">
            <a:avLst/>
          </a:prstGeom>
          <a:solidFill>
            <a:srgbClr val="335E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9" name="Rectangle 8">
            <a:extLst>
              <a:ext uri="{FF2B5EF4-FFF2-40B4-BE49-F238E27FC236}">
                <a16:creationId xmlns:a16="http://schemas.microsoft.com/office/drawing/2014/main" id="{C1D3BEF3-BA94-4314-8B5C-E1B50DD15057}"/>
              </a:ext>
            </a:extLst>
          </p:cNvPr>
          <p:cNvSpPr/>
          <p:nvPr userDrawn="1"/>
        </p:nvSpPr>
        <p:spPr>
          <a:xfrm flipH="1">
            <a:off x="4699115" y="2011304"/>
            <a:ext cx="2827109" cy="2819035"/>
          </a:xfrm>
          <a:prstGeom prst="rect">
            <a:avLst/>
          </a:prstGeom>
          <a:solidFill>
            <a:srgbClr val="003249"/>
          </a:solidFill>
          <a:ln w="9525">
            <a:solidFill>
              <a:srgbClr val="003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2" dirty="0"/>
          </a:p>
        </p:txBody>
      </p:sp>
      <p:sp>
        <p:nvSpPr>
          <p:cNvPr id="10" name="Subtitle 2">
            <a:extLst>
              <a:ext uri="{FF2B5EF4-FFF2-40B4-BE49-F238E27FC236}">
                <a16:creationId xmlns:a16="http://schemas.microsoft.com/office/drawing/2014/main" id="{39F16787-8A53-41D0-B7DB-805E3E72C17B}"/>
              </a:ext>
            </a:extLst>
          </p:cNvPr>
          <p:cNvSpPr txBox="1">
            <a:spLocks/>
          </p:cNvSpPr>
          <p:nvPr userDrawn="1"/>
        </p:nvSpPr>
        <p:spPr>
          <a:xfrm>
            <a:off x="4699115" y="4524207"/>
            <a:ext cx="2820471" cy="314495"/>
          </a:xfrm>
          <a:prstGeom prst="rect">
            <a:avLst/>
          </a:prstGeom>
        </p:spPr>
        <p:txBody>
          <a:bodyPr vert="horz" lIns="66151" tIns="33076" rIns="66151" bIns="33076" rtlCol="0">
            <a:norm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endParaRPr lang="en-GB" sz="1013" dirty="0">
              <a:solidFill>
                <a:srgbClr val="8197A6"/>
              </a:solidFill>
              <a:latin typeface="Arial" charset="0"/>
              <a:ea typeface="Arial" charset="0"/>
              <a:cs typeface="Arial" charset="0"/>
            </a:endParaRPr>
          </a:p>
        </p:txBody>
      </p:sp>
      <p:sp>
        <p:nvSpPr>
          <p:cNvPr id="11" name="Text Placeholder 2">
            <a:extLst>
              <a:ext uri="{FF2B5EF4-FFF2-40B4-BE49-F238E27FC236}">
                <a16:creationId xmlns:a16="http://schemas.microsoft.com/office/drawing/2014/main" id="{C7BEF393-6511-46BA-9E6C-1CDE034CBF68}"/>
              </a:ext>
            </a:extLst>
          </p:cNvPr>
          <p:cNvSpPr>
            <a:spLocks noGrp="1"/>
          </p:cNvSpPr>
          <p:nvPr>
            <p:ph type="body" idx="14"/>
          </p:nvPr>
        </p:nvSpPr>
        <p:spPr>
          <a:xfrm>
            <a:off x="4699115" y="2041527"/>
            <a:ext cx="2827111" cy="2359024"/>
          </a:xfrm>
          <a:prstGeom prst="rect">
            <a:avLst/>
          </a:prstGeom>
        </p:spPr>
        <p:txBody>
          <a:bodyPr anchor="t">
            <a:normAutofit/>
          </a:bodyPr>
          <a:lstStyle>
            <a:lvl1pPr marL="0" indent="0" algn="l">
              <a:buNone/>
              <a:defRPr sz="2140" b="0" baseline="0">
                <a:solidFill>
                  <a:schemeClr val="bg1"/>
                </a:solidFill>
                <a:latin typeface="Arial" charset="0"/>
                <a:ea typeface="Arial" charset="0"/>
                <a:cs typeface="Arial" charset="0"/>
              </a:defRPr>
            </a:lvl1pPr>
            <a:lvl2pPr marL="330738" indent="0">
              <a:buNone/>
              <a:defRPr sz="1447" b="1"/>
            </a:lvl2pPr>
            <a:lvl3pPr marL="661477" indent="0">
              <a:buNone/>
              <a:defRPr sz="1302" b="1"/>
            </a:lvl3pPr>
            <a:lvl4pPr marL="992215" indent="0">
              <a:buNone/>
              <a:defRPr sz="1157" b="1"/>
            </a:lvl4pPr>
            <a:lvl5pPr marL="1322954" indent="0">
              <a:buNone/>
              <a:defRPr sz="1157" b="1"/>
            </a:lvl5pPr>
            <a:lvl6pPr marL="1653692" indent="0">
              <a:buNone/>
              <a:defRPr sz="1157" b="1"/>
            </a:lvl6pPr>
            <a:lvl7pPr marL="1984431" indent="0">
              <a:buNone/>
              <a:defRPr sz="1157" b="1"/>
            </a:lvl7pPr>
            <a:lvl8pPr marL="2315169" indent="0">
              <a:buNone/>
              <a:defRPr sz="1157" b="1"/>
            </a:lvl8pPr>
            <a:lvl9pPr marL="2645908" indent="0">
              <a:buNone/>
              <a:defRPr sz="1157" b="1"/>
            </a:lvl9pPr>
          </a:lstStyle>
          <a:p>
            <a:pPr lvl="0"/>
            <a:r>
              <a:rPr lang="en-US" noProof="0"/>
              <a:t>Click to edit Master text styles</a:t>
            </a:r>
          </a:p>
        </p:txBody>
      </p:sp>
      <p:sp>
        <p:nvSpPr>
          <p:cNvPr id="12" name="Subtitle 2">
            <a:extLst>
              <a:ext uri="{FF2B5EF4-FFF2-40B4-BE49-F238E27FC236}">
                <a16:creationId xmlns:a16="http://schemas.microsoft.com/office/drawing/2014/main" id="{142739B0-932D-4E43-A871-586E86D63CDA}"/>
              </a:ext>
            </a:extLst>
          </p:cNvPr>
          <p:cNvSpPr txBox="1">
            <a:spLocks/>
          </p:cNvSpPr>
          <p:nvPr userDrawn="1"/>
        </p:nvSpPr>
        <p:spPr>
          <a:xfrm>
            <a:off x="4699115" y="1740025"/>
            <a:ext cx="2827111" cy="261521"/>
          </a:xfrm>
          <a:prstGeom prst="rect">
            <a:avLst/>
          </a:prstGeom>
        </p:spPr>
        <p:txBody>
          <a:bodyPr vert="horz" lIns="66151" tIns="33076" rIns="66151" bIns="33076" rtlCol="0">
            <a:no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r>
              <a:rPr lang="en-GB" sz="796" dirty="0">
                <a:solidFill>
                  <a:schemeClr val="bg1"/>
                </a:solidFill>
                <a:latin typeface="Arial" charset="0"/>
                <a:ea typeface="Arial" charset="0"/>
                <a:cs typeface="Arial" charset="0"/>
              </a:rPr>
              <a:t>Produced by</a:t>
            </a:r>
            <a:endParaRPr lang="en-US" sz="796" dirty="0">
              <a:solidFill>
                <a:schemeClr val="bg1"/>
              </a:solidFill>
              <a:latin typeface="Arial" charset="0"/>
              <a:ea typeface="Arial" charset="0"/>
              <a:cs typeface="Arial" charset="0"/>
            </a:endParaRPr>
          </a:p>
        </p:txBody>
      </p:sp>
      <p:sp>
        <p:nvSpPr>
          <p:cNvPr id="13" name="Text Placeholder 2">
            <a:extLst>
              <a:ext uri="{FF2B5EF4-FFF2-40B4-BE49-F238E27FC236}">
                <a16:creationId xmlns:a16="http://schemas.microsoft.com/office/drawing/2014/main" id="{495EE1E9-8C9C-4791-ADEC-8A6CB2EB49B2}"/>
              </a:ext>
            </a:extLst>
          </p:cNvPr>
          <p:cNvSpPr>
            <a:spLocks noGrp="1"/>
          </p:cNvSpPr>
          <p:nvPr>
            <p:ph type="body" idx="15" hasCustomPrompt="1"/>
          </p:nvPr>
        </p:nvSpPr>
        <p:spPr>
          <a:xfrm>
            <a:off x="4699115" y="4406774"/>
            <a:ext cx="2827111" cy="423565"/>
          </a:xfrm>
          <a:prstGeom prst="rect">
            <a:avLst/>
          </a:prstGeom>
        </p:spPr>
        <p:txBody>
          <a:bodyPr anchor="ctr">
            <a:noAutofit/>
          </a:bodyPr>
          <a:lstStyle>
            <a:lvl1pPr marL="0" indent="0" algn="l">
              <a:buNone/>
              <a:defRPr sz="1500" b="0" baseline="0">
                <a:solidFill>
                  <a:schemeClr val="bg1"/>
                </a:solidFill>
                <a:latin typeface="Arial" charset="0"/>
                <a:ea typeface="Arial" charset="0"/>
                <a:cs typeface="Arial" charset="0"/>
              </a:defRPr>
            </a:lvl1pPr>
            <a:lvl2pPr marL="330738" indent="0">
              <a:buNone/>
              <a:defRPr sz="1447" b="1"/>
            </a:lvl2pPr>
            <a:lvl3pPr marL="661477" indent="0">
              <a:buNone/>
              <a:defRPr sz="1302" b="1"/>
            </a:lvl3pPr>
            <a:lvl4pPr marL="992215" indent="0">
              <a:buNone/>
              <a:defRPr sz="1157" b="1"/>
            </a:lvl4pPr>
            <a:lvl5pPr marL="1322954" indent="0">
              <a:buNone/>
              <a:defRPr sz="1157" b="1"/>
            </a:lvl5pPr>
            <a:lvl6pPr marL="1653692" indent="0">
              <a:buNone/>
              <a:defRPr sz="1157" b="1"/>
            </a:lvl6pPr>
            <a:lvl7pPr marL="1984431" indent="0">
              <a:buNone/>
              <a:defRPr sz="1157" b="1"/>
            </a:lvl7pPr>
            <a:lvl8pPr marL="2315169" indent="0">
              <a:buNone/>
              <a:defRPr sz="1157" b="1"/>
            </a:lvl8pPr>
            <a:lvl9pPr marL="2645908" indent="0">
              <a:buNone/>
              <a:defRPr sz="1157" b="1"/>
            </a:lvl9pPr>
          </a:lstStyle>
          <a:p>
            <a:pPr lvl="0"/>
            <a:r>
              <a:rPr lang="en-GB" noProof="0" dirty="0"/>
              <a:t>Click to edit Master text styles</a:t>
            </a:r>
          </a:p>
        </p:txBody>
      </p:sp>
    </p:spTree>
    <p:extLst>
      <p:ext uri="{BB962C8B-B14F-4D97-AF65-F5344CB8AC3E}">
        <p14:creationId xmlns:p14="http://schemas.microsoft.com/office/powerpoint/2010/main" val="24359915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rgbClr val="003249"/>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2B2B2E7-BCE3-4EC1-AD51-3894C5284DA1}"/>
              </a:ext>
            </a:extLst>
          </p:cNvPr>
          <p:cNvSpPr>
            <a:spLocks noGrp="1"/>
          </p:cNvSpPr>
          <p:nvPr>
            <p:ph type="title" hasCustomPrompt="1"/>
          </p:nvPr>
        </p:nvSpPr>
        <p:spPr>
          <a:xfrm>
            <a:off x="216000" y="154800"/>
            <a:ext cx="10108800" cy="565200"/>
          </a:xfrm>
        </p:spPr>
        <p:txBody>
          <a:bodyPr/>
          <a:lstStyle>
            <a:lvl1pPr algn="l">
              <a:defRPr sz="3000"/>
            </a:lvl1pPr>
          </a:lstStyle>
          <a:p>
            <a:r>
              <a:rPr lang="en-GB" altLang="en-US" noProof="0" dirty="0"/>
              <a:t>CLICK TO EDIT MASTER TITLE STYLE</a:t>
            </a:r>
            <a:endParaRPr lang="en-GB" noProof="0" dirty="0"/>
          </a:p>
        </p:txBody>
      </p:sp>
    </p:spTree>
    <p:extLst>
      <p:ext uri="{BB962C8B-B14F-4D97-AF65-F5344CB8AC3E}">
        <p14:creationId xmlns:p14="http://schemas.microsoft.com/office/powerpoint/2010/main" val="22918537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VER1">
    <p:spTree>
      <p:nvGrpSpPr>
        <p:cNvPr id="1" name=""/>
        <p:cNvGrpSpPr/>
        <p:nvPr/>
      </p:nvGrpSpPr>
      <p:grpSpPr>
        <a:xfrm>
          <a:off x="0" y="0"/>
          <a:ext cx="0" cy="0"/>
          <a:chOff x="0" y="0"/>
          <a:chExt cx="0" cy="0"/>
        </a:xfrm>
      </p:grpSpPr>
      <p:pic>
        <p:nvPicPr>
          <p:cNvPr id="3" name="Picture 169">
            <a:extLst>
              <a:ext uri="{FF2B5EF4-FFF2-40B4-BE49-F238E27FC236}">
                <a16:creationId xmlns:a16="http://schemas.microsoft.com/office/drawing/2014/main" id="{62C2602F-BC1F-4AC9-8F8F-37D4246EC5C5}"/>
              </a:ext>
            </a:extLst>
          </p:cNvPr>
          <p:cNvPicPr>
            <a:picLocks noChangeAspect="1"/>
          </p:cNvPicPr>
          <p:nvPr userDrawn="1"/>
        </p:nvPicPr>
        <p:blipFill rotWithShape="1">
          <a:blip r:embed="rId2" cstate="email">
            <a:alphaModFix/>
            <a:extLst>
              <a:ext uri="{28A0092B-C50C-407E-A947-70E740481C1C}">
                <a14:useLocalDpi xmlns:a14="http://schemas.microsoft.com/office/drawing/2010/main"/>
              </a:ext>
            </a:extLst>
          </a:blip>
          <a:srcRect/>
          <a:stretch/>
        </p:blipFill>
        <p:spPr>
          <a:xfrm>
            <a:off x="0" y="-1"/>
            <a:ext cx="12229200" cy="6878925"/>
          </a:xfrm>
          <a:prstGeom prst="rect">
            <a:avLst/>
          </a:prstGeom>
        </p:spPr>
      </p:pic>
      <p:sp>
        <p:nvSpPr>
          <p:cNvPr id="90" name="Rectangle 4">
            <a:extLst>
              <a:ext uri="{FF2B5EF4-FFF2-40B4-BE49-F238E27FC236}">
                <a16:creationId xmlns:a16="http://schemas.microsoft.com/office/drawing/2014/main" id="{FBF93EDD-5149-43C3-AE03-E4F5F512FE93}"/>
              </a:ext>
            </a:extLst>
          </p:cNvPr>
          <p:cNvSpPr/>
          <p:nvPr userDrawn="1"/>
        </p:nvSpPr>
        <p:spPr>
          <a:xfrm>
            <a:off x="1" y="-2"/>
            <a:ext cx="12225338" cy="6878925"/>
          </a:xfrm>
          <a:prstGeom prst="rect">
            <a:avLst/>
          </a:prstGeom>
          <a:solidFill>
            <a:srgbClr val="00324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56323" name="Rectangle 2"/>
          <p:cNvSpPr>
            <a:spLocks noGrp="1" noChangeArrowheads="1"/>
          </p:cNvSpPr>
          <p:nvPr>
            <p:ph type="subTitle" idx="1" hasCustomPrompt="1"/>
          </p:nvPr>
        </p:nvSpPr>
        <p:spPr>
          <a:xfrm>
            <a:off x="118699" y="5258117"/>
            <a:ext cx="10627380" cy="381451"/>
          </a:xfrm>
          <a:prstGeom prst="rect">
            <a:avLst/>
          </a:prstGeom>
        </p:spPr>
        <p:txBody>
          <a:bodyPr wrap="square">
            <a:spAutoFit/>
          </a:bodyPr>
          <a:lstStyle>
            <a:lvl1pPr marL="0" indent="0">
              <a:buFont typeface="Verdana" pitchFamily="34" charset="0"/>
              <a:buNone/>
              <a:defRPr sz="1736"/>
            </a:lvl1pPr>
          </a:lstStyle>
          <a:p>
            <a:pPr lvl="0"/>
            <a:r>
              <a:rPr lang="en-GB" noProof="0" dirty="0" err="1"/>
              <a:t>SubTitle</a:t>
            </a:r>
            <a:endParaRPr lang="en-GB" noProof="0" dirty="0"/>
          </a:p>
        </p:txBody>
      </p:sp>
      <p:sp>
        <p:nvSpPr>
          <p:cNvPr id="56325" name="Rectangle 6"/>
          <p:cNvSpPr>
            <a:spLocks noGrp="1" noChangeArrowheads="1"/>
          </p:cNvSpPr>
          <p:nvPr>
            <p:ph type="ctrTitle" hasCustomPrompt="1"/>
          </p:nvPr>
        </p:nvSpPr>
        <p:spPr>
          <a:xfrm>
            <a:off x="126000" y="3351588"/>
            <a:ext cx="11865600" cy="707886"/>
          </a:xfrm>
          <a:prstGeom prst="rect">
            <a:avLst/>
          </a:prstGeom>
        </p:spPr>
        <p:txBody>
          <a:bodyPr/>
          <a:lstStyle>
            <a:lvl1pPr algn="l">
              <a:defRPr sz="4000">
                <a:solidFill>
                  <a:schemeClr val="bg1"/>
                </a:solidFill>
              </a:defRPr>
            </a:lvl1pPr>
          </a:lstStyle>
          <a:p>
            <a:pPr lvl="0"/>
            <a:r>
              <a:rPr lang="en-GB" noProof="0" dirty="0"/>
              <a:t>NAME YOUR PRESENTATION</a:t>
            </a:r>
          </a:p>
        </p:txBody>
      </p:sp>
      <p:sp>
        <p:nvSpPr>
          <p:cNvPr id="56347" name="Text Box 27"/>
          <p:cNvSpPr txBox="1">
            <a:spLocks noChangeArrowheads="1"/>
          </p:cNvSpPr>
          <p:nvPr userDrawn="1"/>
        </p:nvSpPr>
        <p:spPr bwMode="auto">
          <a:xfrm>
            <a:off x="844737" y="642937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cxnSp>
        <p:nvCxnSpPr>
          <p:cNvPr id="121" name="Straight Connector 64">
            <a:extLst>
              <a:ext uri="{FF2B5EF4-FFF2-40B4-BE49-F238E27FC236}">
                <a16:creationId xmlns:a16="http://schemas.microsoft.com/office/drawing/2014/main" id="{6B88ADAB-0C9C-4BC9-A42C-A57312626145}"/>
              </a:ext>
            </a:extLst>
          </p:cNvPr>
          <p:cNvCxnSpPr>
            <a:cxnSpLocks/>
          </p:cNvCxnSpPr>
          <p:nvPr userDrawn="1"/>
        </p:nvCxnSpPr>
        <p:spPr>
          <a:xfrm>
            <a:off x="222041" y="6422971"/>
            <a:ext cx="11768092"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94" name="Straight Connector 152">
            <a:extLst>
              <a:ext uri="{FF2B5EF4-FFF2-40B4-BE49-F238E27FC236}">
                <a16:creationId xmlns:a16="http://schemas.microsoft.com/office/drawing/2014/main" id="{357F7D0F-2D50-4418-8EB4-564A4B2CEE5B}"/>
              </a:ext>
            </a:extLst>
          </p:cNvPr>
          <p:cNvCxnSpPr>
            <a:cxnSpLocks/>
          </p:cNvCxnSpPr>
          <p:nvPr userDrawn="1"/>
        </p:nvCxnSpPr>
        <p:spPr>
          <a:xfrm>
            <a:off x="223200" y="4106871"/>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Text Box 24">
            <a:extLst>
              <a:ext uri="{FF2B5EF4-FFF2-40B4-BE49-F238E27FC236}">
                <a16:creationId xmlns:a16="http://schemas.microsoft.com/office/drawing/2014/main" id="{7D33984A-D43C-428F-AB4A-04E5B59FAE71}"/>
              </a:ext>
            </a:extLst>
          </p:cNvPr>
          <p:cNvSpPr txBox="1">
            <a:spLocks noChangeArrowheads="1"/>
          </p:cNvSpPr>
          <p:nvPr userDrawn="1"/>
        </p:nvSpPr>
        <p:spPr bwMode="auto">
          <a:xfrm>
            <a:off x="11833582" y="5406990"/>
            <a:ext cx="227947" cy="276999"/>
          </a:xfrm>
          <a:prstGeom prst="rect">
            <a:avLst/>
          </a:prstGeom>
          <a:noFill/>
          <a:ln>
            <a:noFill/>
          </a:ln>
          <a:effectLst/>
        </p:spPr>
        <p:txBody>
          <a:bodyPr wrap="none">
            <a:spAutoFit/>
          </a:bodyPr>
          <a:lstStyle/>
          <a:p>
            <a:pPr algn="r">
              <a:spcBef>
                <a:spcPts val="0"/>
              </a:spcBef>
            </a:pPr>
            <a:r>
              <a:rPr lang="en-GB" sz="1200" dirty="0">
                <a:solidFill>
                  <a:schemeClr val="bg1"/>
                </a:solidFill>
                <a:latin typeface="Arial" panose="020B0604020202020204" pitchFamily="34" charset="0"/>
                <a:cs typeface="Arial" panose="020B0604020202020204" pitchFamily="34" charset="0"/>
              </a:rPr>
              <a:t> </a:t>
            </a:r>
          </a:p>
        </p:txBody>
      </p:sp>
      <p:sp>
        <p:nvSpPr>
          <p:cNvPr id="44" name="Text Box 25">
            <a:extLst>
              <a:ext uri="{FF2B5EF4-FFF2-40B4-BE49-F238E27FC236}">
                <a16:creationId xmlns:a16="http://schemas.microsoft.com/office/drawing/2014/main" id="{7AB46881-5DF0-4A35-AA27-0D32ECF82359}"/>
              </a:ext>
            </a:extLst>
          </p:cNvPr>
          <p:cNvSpPr txBox="1">
            <a:spLocks noChangeArrowheads="1"/>
          </p:cNvSpPr>
          <p:nvPr userDrawn="1"/>
        </p:nvSpPr>
        <p:spPr bwMode="auto">
          <a:xfrm>
            <a:off x="11811453" y="6156809"/>
            <a:ext cx="227948" cy="276999"/>
          </a:xfrm>
          <a:prstGeom prst="rect">
            <a:avLst/>
          </a:prstGeom>
          <a:noFill/>
          <a:ln>
            <a:noFill/>
          </a:ln>
          <a:effectLst/>
        </p:spPr>
        <p:txBody>
          <a:bodyPr wrap="none">
            <a:spAutoFit/>
          </a:bodyPr>
          <a:lstStyle/>
          <a:p>
            <a:pPr algn="r">
              <a:spcBef>
                <a:spcPts val="0"/>
              </a:spcBef>
            </a:pPr>
            <a:r>
              <a:rPr lang="en-GB" sz="1200" dirty="0">
                <a:solidFill>
                  <a:schemeClr val="bg1"/>
                </a:solidFill>
                <a:latin typeface="Arial" panose="020B0604020202020204" pitchFamily="34" charset="0"/>
                <a:cs typeface="Arial" panose="020B0604020202020204" pitchFamily="34" charset="0"/>
              </a:rPr>
              <a:t> </a:t>
            </a:r>
          </a:p>
        </p:txBody>
      </p:sp>
      <p:sp>
        <p:nvSpPr>
          <p:cNvPr id="45" name="Text Box 99">
            <a:extLst>
              <a:ext uri="{FF2B5EF4-FFF2-40B4-BE49-F238E27FC236}">
                <a16:creationId xmlns:a16="http://schemas.microsoft.com/office/drawing/2014/main" id="{D9FE3E1C-24B3-4F63-846C-260B4220AAC5}"/>
              </a:ext>
            </a:extLst>
          </p:cNvPr>
          <p:cNvSpPr/>
          <p:nvPr userDrawn="1"/>
        </p:nvSpPr>
        <p:spPr>
          <a:xfrm>
            <a:off x="11125001" y="5811879"/>
            <a:ext cx="914400" cy="217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it-IT" sz="1200" dirty="0">
                <a:latin typeface="Arial" panose="020B0604020202020204" pitchFamily="34" charset="0"/>
                <a:cs typeface="Arial" panose="020B0604020202020204" pitchFamily="34" charset="0"/>
              </a:rPr>
              <a:t> </a:t>
            </a:r>
          </a:p>
        </p:txBody>
      </p:sp>
      <p:sp>
        <p:nvSpPr>
          <p:cNvPr id="10" name="Text Box 58"/>
          <p:cNvSpPr txBox="1">
            <a:spLocks noChangeArrowheads="1"/>
          </p:cNvSpPr>
          <p:nvPr userDrawn="1"/>
        </p:nvSpPr>
        <p:spPr bwMode="auto">
          <a:xfrm>
            <a:off x="223200" y="6213933"/>
            <a:ext cx="6706956"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anchor="b">
            <a:spAutoFit/>
          </a:bodyPr>
          <a:lstStyle/>
          <a:p>
            <a:pPr algn="l">
              <a:spcBef>
                <a:spcPct val="50000"/>
              </a:spcBef>
            </a:pPr>
            <a:r>
              <a:rPr lang="en-GB" sz="800" noProof="0" dirty="0">
                <a:solidFill>
                  <a:srgbClr val="8197A6"/>
                </a:solidFill>
                <a:latin typeface="Arial" panose="020B0604020202020204" pitchFamily="34" charset="0"/>
                <a:cs typeface="Arial" panose="020B0604020202020204" pitchFamily="34" charset="0"/>
              </a:rPr>
              <a:t>ESA UNCLASSIFIED - For ESA Official Use Only</a:t>
            </a:r>
          </a:p>
        </p:txBody>
      </p:sp>
      <p:sp>
        <p:nvSpPr>
          <p:cNvPr id="4" name="Text Box 34">
            <a:extLst>
              <a:ext uri="{FF2B5EF4-FFF2-40B4-BE49-F238E27FC236}">
                <a16:creationId xmlns:a16="http://schemas.microsoft.com/office/drawing/2014/main" id="{936521E2-36D7-4AF3-B70B-FA4D9649E46F}"/>
              </a:ext>
            </a:extLst>
          </p:cNvPr>
          <p:cNvSpPr txBox="1">
            <a:spLocks noChangeArrowheads="1"/>
          </p:cNvSpPr>
          <p:nvPr userDrawn="1"/>
        </p:nvSpPr>
        <p:spPr bwMode="auto">
          <a:xfrm>
            <a:off x="11664495" y="6202800"/>
            <a:ext cx="291105"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chemeClr val="bg1"/>
                </a:solidFill>
                <a:latin typeface="Arial" panose="020B0604020202020204" pitchFamily="34" charset="0"/>
                <a:cs typeface="Arial" panose="020B0604020202020204" pitchFamily="34" charset="0"/>
              </a:rPr>
              <a:t>‹#›</a:t>
            </a:fld>
            <a:endParaRPr lang="en-GB" sz="800" noProof="1">
              <a:solidFill>
                <a:schemeClr val="bg1"/>
              </a:solidFill>
              <a:latin typeface="Arial" panose="020B0604020202020204" pitchFamily="34" charset="0"/>
              <a:cs typeface="Arial" panose="020B0604020202020204" pitchFamily="34" charset="0"/>
            </a:endParaRPr>
          </a:p>
        </p:txBody>
      </p:sp>
      <p:pic>
        <p:nvPicPr>
          <p:cNvPr id="63" name="Picture 62"/>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pic>
        <p:nvPicPr>
          <p:cNvPr id="65" name="Picture 5">
            <a:extLst>
              <a:ext uri="{FF2B5EF4-FFF2-40B4-BE49-F238E27FC236}">
                <a16:creationId xmlns:a16="http://schemas.microsoft.com/office/drawing/2014/main" id="{BBC9EEE5-B210-445C-81EF-FEA569E56083}"/>
              </a:ext>
            </a:extLst>
          </p:cNvPr>
          <p:cNvPicPr>
            <a:picLocks/>
          </p:cNvPicPr>
          <p:nvPr userDrawn="1"/>
        </p:nvPicPr>
        <p:blipFill>
          <a:blip r:embed="rId4" cstate="email">
            <a:extLst>
              <a:ext uri="{28A0092B-C50C-407E-A947-70E740481C1C}">
                <a14:useLocalDpi xmlns:a14="http://schemas.microsoft.com/office/drawing/2010/main"/>
              </a:ext>
            </a:extLst>
          </a:blip>
          <a:stretch>
            <a:fillRect/>
          </a:stretch>
        </p:blipFill>
        <p:spPr>
          <a:xfrm>
            <a:off x="10342800" y="6584400"/>
            <a:ext cx="1641396" cy="104400"/>
          </a:xfrm>
          <a:prstGeom prst="rect">
            <a:avLst/>
          </a:prstGeom>
        </p:spPr>
      </p:pic>
      <p:pic>
        <p:nvPicPr>
          <p:cNvPr id="46" name="Picture 45">
            <a:extLst>
              <a:ext uri="{FF2B5EF4-FFF2-40B4-BE49-F238E27FC236}">
                <a16:creationId xmlns:a16="http://schemas.microsoft.com/office/drawing/2014/main" id="{EBB965BA-5FAA-5543-9444-B14F3D19DD2B}"/>
              </a:ext>
            </a:extLst>
          </p:cNvPr>
          <p:cNvPicPr>
            <a:picLocks noChangeAspect="1"/>
          </p:cNvPicPr>
          <p:nvPr userDrawn="1"/>
        </p:nvPicPr>
        <p:blipFill>
          <a:blip r:embed="rId5">
            <a:extLst>
              <a:ext uri="{96DAC541-7B7A-43D3-8B79-37D633B846F1}">
                <asvg:svgBlip xmlns:asvg="http://schemas.microsoft.com/office/drawing/2016/SVG/main" r:embed="rId6"/>
              </a:ext>
            </a:extLst>
          </a:blip>
          <a:srcRect/>
          <a:stretch/>
        </p:blipFill>
        <p:spPr>
          <a:xfrm>
            <a:off x="1" y="6457664"/>
            <a:ext cx="10159937" cy="430721"/>
          </a:xfrm>
          <a:prstGeom prst="rect">
            <a:avLst/>
          </a:prstGeom>
        </p:spPr>
      </p:pic>
    </p:spTree>
    <p:extLst>
      <p:ext uri="{BB962C8B-B14F-4D97-AF65-F5344CB8AC3E}">
        <p14:creationId xmlns:p14="http://schemas.microsoft.com/office/powerpoint/2010/main" val="3139943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strips(upRight)">
                                      <p:cBhvr>
                                        <p:cTn id="7" dur="500"/>
                                        <p:tgtEl>
                                          <p:spTgt spid="121"/>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1500" fill="hold"/>
                                        <p:tgtEl>
                                          <p:spTgt spid="46"/>
                                        </p:tgtEl>
                                        <p:attrNameLst>
                                          <p:attrName>ppt_x</p:attrName>
                                        </p:attrNameLst>
                                      </p:cBhvr>
                                      <p:tavLst>
                                        <p:tav tm="0">
                                          <p:val>
                                            <p:strVal val="0-#ppt_w/2"/>
                                          </p:val>
                                        </p:tav>
                                        <p:tav tm="100000">
                                          <p:val>
                                            <p:strVal val="#ppt_x"/>
                                          </p:val>
                                        </p:tav>
                                      </p:tavLst>
                                    </p:anim>
                                    <p:anim calcmode="lin" valueType="num">
                                      <p:cBhvr additive="base">
                                        <p:cTn id="12" dur="15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 presetClass="entr" presetSubtype="12" fill="hold" grpId="0" nodeType="afterEffect">
                                  <p:stCondLst>
                                    <p:cond delay="0"/>
                                  </p:stCondLst>
                                  <p:childTnLst>
                                    <p:set>
                                      <p:cBhvr>
                                        <p:cTn id="15" dur="1" fill="hold">
                                          <p:stCondLst>
                                            <p:cond delay="0"/>
                                          </p:stCondLst>
                                        </p:cTn>
                                        <p:tgtEl>
                                          <p:spTgt spid="90"/>
                                        </p:tgtEl>
                                        <p:attrNameLst>
                                          <p:attrName>style.visibility</p:attrName>
                                        </p:attrNameLst>
                                      </p:cBhvr>
                                      <p:to>
                                        <p:strVal val="visible"/>
                                      </p:to>
                                    </p:set>
                                    <p:anim calcmode="lin" valueType="num">
                                      <p:cBhvr additive="base">
                                        <p:cTn id="16" dur="500" fill="hold"/>
                                        <p:tgtEl>
                                          <p:spTgt spid="90"/>
                                        </p:tgtEl>
                                        <p:attrNameLst>
                                          <p:attrName>ppt_x</p:attrName>
                                        </p:attrNameLst>
                                      </p:cBhvr>
                                      <p:tavLst>
                                        <p:tav tm="0">
                                          <p:val>
                                            <p:strVal val="0-#ppt_w/2"/>
                                          </p:val>
                                        </p:tav>
                                        <p:tav tm="100000">
                                          <p:val>
                                            <p:strVal val="#ppt_x"/>
                                          </p:val>
                                        </p:tav>
                                      </p:tavLst>
                                    </p:anim>
                                    <p:anim calcmode="lin" valueType="num">
                                      <p:cBhvr additive="base">
                                        <p:cTn id="17" dur="500" fill="hold"/>
                                        <p:tgtEl>
                                          <p:spTgt spid="90"/>
                                        </p:tgtEl>
                                        <p:attrNameLst>
                                          <p:attrName>ppt_y</p:attrName>
                                        </p:attrNameLst>
                                      </p:cBhvr>
                                      <p:tavLst>
                                        <p:tav tm="0">
                                          <p:val>
                                            <p:strVal val="1+#ppt_h/2"/>
                                          </p:val>
                                        </p:tav>
                                        <p:tav tm="100000">
                                          <p:val>
                                            <p:strVal val="#ppt_y"/>
                                          </p:val>
                                        </p:tav>
                                      </p:tavLst>
                                    </p:anim>
                                  </p:childTnLst>
                                </p:cTn>
                              </p:par>
                            </p:childTnLst>
                          </p:cTn>
                        </p:par>
                        <p:par>
                          <p:cTn id="18" fill="hold">
                            <p:stCondLst>
                              <p:cond delay="2500"/>
                            </p:stCondLst>
                            <p:childTnLst>
                              <p:par>
                                <p:cTn id="19" presetID="1" presetClass="entr" presetSubtype="0" fill="hold" nodeType="afterEffect">
                                  <p:stCondLst>
                                    <p:cond delay="0"/>
                                  </p:stCondLst>
                                  <p:childTnLst>
                                    <p:set>
                                      <p:cBhvr>
                                        <p:cTn id="20" dur="1" fill="hold">
                                          <p:stCondLst>
                                            <p:cond delay="0"/>
                                          </p:stCondLst>
                                        </p:cTn>
                                        <p:tgtEl>
                                          <p:spTgt spid="63"/>
                                        </p:tgtEl>
                                        <p:attrNameLst>
                                          <p:attrName>style.visibility</p:attrName>
                                        </p:attrNameLst>
                                      </p:cBhvr>
                                      <p:to>
                                        <p:strVal val="visible"/>
                                      </p:to>
                                    </p:set>
                                  </p:childTnLst>
                                </p:cTn>
                              </p:par>
                            </p:childTnLst>
                          </p:cTn>
                        </p:par>
                        <p:par>
                          <p:cTn id="21" fill="hold">
                            <p:stCondLst>
                              <p:cond delay="2500"/>
                            </p:stCondLst>
                            <p:childTnLst>
                              <p:par>
                                <p:cTn id="22" presetID="22" presetClass="entr" presetSubtype="8" fill="hold" nodeType="afterEffect">
                                  <p:stCondLst>
                                    <p:cond delay="0"/>
                                  </p:stCondLst>
                                  <p:childTnLst>
                                    <p:set>
                                      <p:cBhvr>
                                        <p:cTn id="23" dur="1" fill="hold">
                                          <p:stCondLst>
                                            <p:cond delay="0"/>
                                          </p:stCondLst>
                                        </p:cTn>
                                        <p:tgtEl>
                                          <p:spTgt spid="65"/>
                                        </p:tgtEl>
                                        <p:attrNameLst>
                                          <p:attrName>style.visibility</p:attrName>
                                        </p:attrNameLst>
                                      </p:cBhvr>
                                      <p:to>
                                        <p:strVal val="visible"/>
                                      </p:to>
                                    </p:set>
                                    <p:animEffect transition="in" filter="wipe(left)">
                                      <p:cBhvr>
                                        <p:cTn id="24" dur="500"/>
                                        <p:tgtEl>
                                          <p:spTgt spid="65"/>
                                        </p:tgtEl>
                                      </p:cBhvr>
                                    </p:animEffect>
                                  </p:childTnLst>
                                </p:cTn>
                              </p:par>
                            </p:childTnLst>
                          </p:cTn>
                        </p:par>
                        <p:par>
                          <p:cTn id="25" fill="hold">
                            <p:stCondLst>
                              <p:cond delay="30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par>
                          <p:cTn id="29" fill="hold">
                            <p:stCondLst>
                              <p:cond delay="3500"/>
                            </p:stCondLst>
                            <p:childTnLst>
                              <p:par>
                                <p:cTn id="30" presetID="18" presetClass="entr" presetSubtype="3"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strips(upRight)">
                                      <p:cBhvr>
                                        <p:cTn id="32" dur="500"/>
                                        <p:tgtEl>
                                          <p:spTgt spid="94"/>
                                        </p:tgtEl>
                                      </p:cBhvr>
                                    </p:animEffect>
                                  </p:childTnLst>
                                </p:cTn>
                              </p:par>
                            </p:childTnLst>
                          </p:cTn>
                        </p:par>
                        <p:par>
                          <p:cTn id="33" fill="hold">
                            <p:stCondLst>
                              <p:cond delay="4000"/>
                            </p:stCondLst>
                            <p:childTnLst>
                              <p:par>
                                <p:cTn id="34" presetID="22" presetClass="entr" presetSubtype="8" fill="hold" grpId="0" nodeType="afterEffect">
                                  <p:stCondLst>
                                    <p:cond delay="0"/>
                                  </p:stCondLst>
                                  <p:childTnLst>
                                    <p:set>
                                      <p:cBhvr>
                                        <p:cTn id="35" dur="1" fill="hold">
                                          <p:stCondLst>
                                            <p:cond delay="0"/>
                                          </p:stCondLst>
                                        </p:cTn>
                                        <p:tgtEl>
                                          <p:spTgt spid="56325"/>
                                        </p:tgtEl>
                                        <p:attrNameLst>
                                          <p:attrName>style.visibility</p:attrName>
                                        </p:attrNameLst>
                                      </p:cBhvr>
                                      <p:to>
                                        <p:strVal val="visible"/>
                                      </p:to>
                                    </p:set>
                                    <p:animEffect transition="in" filter="wipe(left)">
                                      <p:cBhvr>
                                        <p:cTn id="36" dur="500"/>
                                        <p:tgtEl>
                                          <p:spTgt spid="56325"/>
                                        </p:tgtEl>
                                      </p:cBhvr>
                                    </p:animEffect>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56323"/>
                                        </p:tgtEl>
                                        <p:attrNameLst>
                                          <p:attrName>style.visibility</p:attrName>
                                        </p:attrNameLst>
                                      </p:cBhvr>
                                      <p:to>
                                        <p:strVal val="visible"/>
                                      </p:to>
                                    </p:set>
                                    <p:animEffect transition="in" filter="wipe(left)">
                                      <p:cBhvr>
                                        <p:cTn id="40" dur="500"/>
                                        <p:tgtEl>
                                          <p:spTgt spid="56323"/>
                                        </p:tgtEl>
                                      </p:cBhvr>
                                    </p:animEffect>
                                  </p:childTnLst>
                                </p:cTn>
                              </p:par>
                            </p:childTnLst>
                          </p:cTn>
                        </p:par>
                        <p:par>
                          <p:cTn id="41" fill="hold">
                            <p:stCondLst>
                              <p:cond delay="5000"/>
                            </p:stCondLst>
                            <p:childTnLst>
                              <p:par>
                                <p:cTn id="42" presetID="2" presetClass="entr" presetSubtype="2" fill="hold" grpId="0" nodeType="afterEffect">
                                  <p:stCondLst>
                                    <p:cond delay="0"/>
                                  </p:stCondLst>
                                  <p:childTnLst>
                                    <p:set>
                                      <p:cBhvr>
                                        <p:cTn id="43" dur="1" fill="hold">
                                          <p:stCondLst>
                                            <p:cond delay="0"/>
                                          </p:stCondLst>
                                        </p:cTn>
                                        <p:tgtEl>
                                          <p:spTgt spid="43">
                                            <p:txEl>
                                              <p:pRg st="0" end="0"/>
                                            </p:txEl>
                                          </p:spTgt>
                                        </p:tgtEl>
                                        <p:attrNameLst>
                                          <p:attrName>style.visibility</p:attrName>
                                        </p:attrNameLst>
                                      </p:cBhvr>
                                      <p:to>
                                        <p:strVal val="visible"/>
                                      </p:to>
                                    </p:set>
                                    <p:anim calcmode="lin" valueType="num">
                                      <p:cBhvr additive="base">
                                        <p:cTn id="44" dur="50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43">
                                            <p:txEl>
                                              <p:pRg st="0" end="0"/>
                                            </p:txEl>
                                          </p:spTgt>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45">
                                            <p:txEl>
                                              <p:pRg st="0" end="0"/>
                                            </p:txEl>
                                          </p:spTgt>
                                        </p:tgtEl>
                                        <p:attrNameLst>
                                          <p:attrName>style.visibility</p:attrName>
                                        </p:attrNameLst>
                                      </p:cBhvr>
                                      <p:to>
                                        <p:strVal val="visible"/>
                                      </p:to>
                                    </p:set>
                                    <p:anim calcmode="lin" valueType="num">
                                      <p:cBhvr additive="base">
                                        <p:cTn id="48" dur="500" fill="hold"/>
                                        <p:tgtEl>
                                          <p:spTgt spid="45">
                                            <p:txEl>
                                              <p:pRg st="0" end="0"/>
                                            </p:txEl>
                                          </p:spTgt>
                                        </p:tgtEl>
                                        <p:attrNameLst>
                                          <p:attrName>ppt_x</p:attrName>
                                        </p:attrNameLst>
                                      </p:cBhvr>
                                      <p:tavLst>
                                        <p:tav tm="0">
                                          <p:val>
                                            <p:strVal val="1+#ppt_w/2"/>
                                          </p:val>
                                        </p:tav>
                                        <p:tav tm="100000">
                                          <p:val>
                                            <p:strVal val="#ppt_x"/>
                                          </p:val>
                                        </p:tav>
                                      </p:tavLst>
                                    </p:anim>
                                    <p:anim calcmode="lin" valueType="num">
                                      <p:cBhvr additive="base">
                                        <p:cTn id="49" dur="500" fill="hold"/>
                                        <p:tgtEl>
                                          <p:spTgt spid="45">
                                            <p:txEl>
                                              <p:pRg st="0" end="0"/>
                                            </p:txEl>
                                          </p:spTgt>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44">
                                            <p:txEl>
                                              <p:pRg st="0" end="0"/>
                                            </p:txEl>
                                          </p:spTgt>
                                        </p:tgtEl>
                                        <p:attrNameLst>
                                          <p:attrName>style.visibility</p:attrName>
                                        </p:attrNameLst>
                                      </p:cBhvr>
                                      <p:to>
                                        <p:strVal val="visible"/>
                                      </p:to>
                                    </p:set>
                                    <p:anim calcmode="lin" valueType="num">
                                      <p:cBhvr additive="base">
                                        <p:cTn id="52" dur="500" fill="hold"/>
                                        <p:tgtEl>
                                          <p:spTgt spid="44">
                                            <p:txEl>
                                              <p:pRg st="0" end="0"/>
                                            </p:txEl>
                                          </p:spTgt>
                                        </p:tgtEl>
                                        <p:attrNameLst>
                                          <p:attrName>ppt_x</p:attrName>
                                        </p:attrNameLst>
                                      </p:cBhvr>
                                      <p:tavLst>
                                        <p:tav tm="0">
                                          <p:val>
                                            <p:strVal val="1+#ppt_w/2"/>
                                          </p:val>
                                        </p:tav>
                                        <p:tav tm="100000">
                                          <p:val>
                                            <p:strVal val="#ppt_x"/>
                                          </p:val>
                                        </p:tav>
                                      </p:tavLst>
                                    </p:anim>
                                    <p:anim calcmode="lin" valueType="num">
                                      <p:cBhvr additive="base">
                                        <p:cTn id="53" dur="500" fill="hold"/>
                                        <p:tgtEl>
                                          <p:spTgt spid="44">
                                            <p:txEl>
                                              <p:pRg st="0" end="0"/>
                                            </p:txEl>
                                          </p:spTgt>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45">
                                            <p:txEl>
                                              <p:pRg st="0" end="0"/>
                                            </p:txEl>
                                          </p:spTgt>
                                        </p:tgtEl>
                                        <p:attrNameLst>
                                          <p:attrName>style.visibility</p:attrName>
                                        </p:attrNameLst>
                                      </p:cBhvr>
                                      <p:to>
                                        <p:strVal val="visible"/>
                                      </p:to>
                                    </p:set>
                                    <p:anim calcmode="lin" valueType="num">
                                      <p:cBhvr additive="base">
                                        <p:cTn id="56" dur="500" fill="hold"/>
                                        <p:tgtEl>
                                          <p:spTgt spid="45">
                                            <p:txEl>
                                              <p:pRg st="0" end="0"/>
                                            </p:txEl>
                                          </p:spTgt>
                                        </p:tgtEl>
                                        <p:attrNameLst>
                                          <p:attrName>ppt_x</p:attrName>
                                        </p:attrNameLst>
                                      </p:cBhvr>
                                      <p:tavLst>
                                        <p:tav tm="0">
                                          <p:val>
                                            <p:strVal val="1+#ppt_w/2"/>
                                          </p:val>
                                        </p:tav>
                                        <p:tav tm="100000">
                                          <p:val>
                                            <p:strVal val="#ppt_x"/>
                                          </p:val>
                                        </p:tav>
                                      </p:tavLst>
                                    </p:anim>
                                    <p:anim calcmode="lin" valueType="num">
                                      <p:cBhvr additive="base">
                                        <p:cTn id="57" dur="50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6323" grpId="0">
        <p:tmplLst>
          <p:tmpl>
            <p:tnLst>
              <p:par>
                <p:cTn presetID="22" presetClass="entr" presetSubtype="8" fill="hold" nodeType="afterEffect">
                  <p:stCondLst>
                    <p:cond delay="0"/>
                  </p:stCondLst>
                  <p:childTnLst>
                    <p:set>
                      <p:cBhvr>
                        <p:cTn dur="1" fill="hold">
                          <p:stCondLst>
                            <p:cond delay="0"/>
                          </p:stCondLst>
                        </p:cTn>
                        <p:tgtEl>
                          <p:spTgt spid="56323"/>
                        </p:tgtEl>
                        <p:attrNameLst>
                          <p:attrName>style.visibility</p:attrName>
                        </p:attrNameLst>
                      </p:cBhvr>
                      <p:to>
                        <p:strVal val="visible"/>
                      </p:to>
                    </p:set>
                    <p:animEffect transition="in" filter="wipe(left)">
                      <p:cBhvr>
                        <p:cTn dur="500"/>
                        <p:tgtEl>
                          <p:spTgt spid="56323"/>
                        </p:tgtEl>
                      </p:cBhvr>
                    </p:animEffect>
                  </p:childTnLst>
                </p:cTn>
              </p:par>
            </p:tnLst>
          </p:tmpl>
        </p:tmplLst>
      </p:bldP>
      <p:bldP spid="56325" grpId="0"/>
      <p:bldP spid="43" grpId="0" build="allAtOnce"/>
      <p:bldP spid="44" grpId="0" build="allAtOnce"/>
      <p:bldP spid="45" grpId="0" build="allAtOnce"/>
      <p:bldP spid="10" grpId="0"/>
    </p:bldLst>
  </p:timing>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ARK1">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66" name="Picture 65">
            <a:extLst>
              <a:ext uri="{FF2B5EF4-FFF2-40B4-BE49-F238E27FC236}">
                <a16:creationId xmlns:a16="http://schemas.microsoft.com/office/drawing/2014/main" id="{67F11124-82EC-4269-B097-AA13626176BE}"/>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11430" y="0"/>
            <a:ext cx="12192000" cy="6858000"/>
          </a:xfrm>
          <a:prstGeom prst="rect">
            <a:avLst/>
          </a:prstGeom>
        </p:spPr>
      </p:pic>
      <p:sp>
        <p:nvSpPr>
          <p:cNvPr id="34" name="Rectangle 38">
            <a:extLst>
              <a:ext uri="{FF2B5EF4-FFF2-40B4-BE49-F238E27FC236}">
                <a16:creationId xmlns:a16="http://schemas.microsoft.com/office/drawing/2014/main" id="{9C759BF4-95BD-4497-8F73-35566BC9CAF7}"/>
              </a:ext>
            </a:extLst>
          </p:cNvPr>
          <p:cNvSpPr/>
          <p:nvPr userDrawn="1"/>
        </p:nvSpPr>
        <p:spPr>
          <a:xfrm>
            <a:off x="-1" y="0"/>
            <a:ext cx="12225600" cy="6858000"/>
          </a:xfrm>
          <a:prstGeom prst="rect">
            <a:avLst/>
          </a:prstGeom>
          <a:solidFill>
            <a:srgbClr val="00324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lt1">
                  <a:alpha val="60000"/>
                </a:schemeClr>
              </a:solidFill>
            </a:endParaRPr>
          </a:p>
        </p:txBody>
      </p:sp>
      <p:grpSp>
        <p:nvGrpSpPr>
          <p:cNvPr id="4" name="Group 35" hidden="1">
            <a:extLst>
              <a:ext uri="{FF2B5EF4-FFF2-40B4-BE49-F238E27FC236}">
                <a16:creationId xmlns:a16="http://schemas.microsoft.com/office/drawing/2014/main" id="{F49FFC1C-3741-4844-8C3F-E4F557524424}"/>
              </a:ext>
            </a:extLst>
          </p:cNvPr>
          <p:cNvGrpSpPr/>
          <p:nvPr userDrawn="1"/>
        </p:nvGrpSpPr>
        <p:grpSpPr>
          <a:xfrm>
            <a:off x="-6583" y="-3"/>
            <a:ext cx="12302859" cy="6858003"/>
            <a:chOff x="-6566" y="-2"/>
            <a:chExt cx="12269309" cy="6858002"/>
          </a:xfrm>
        </p:grpSpPr>
        <p:sp>
          <p:nvSpPr>
            <p:cNvPr id="5" name="Rectangle 36">
              <a:extLst>
                <a:ext uri="{FF2B5EF4-FFF2-40B4-BE49-F238E27FC236}">
                  <a16:creationId xmlns:a16="http://schemas.microsoft.com/office/drawing/2014/main" id="{0BD74276-8ED2-4824-9998-0BAA3955CD95}"/>
                </a:ext>
              </a:extLst>
            </p:cNvPr>
            <p:cNvSpPr/>
            <p:nvPr userDrawn="1"/>
          </p:nvSpPr>
          <p:spPr>
            <a:xfrm>
              <a:off x="-6566" y="-2"/>
              <a:ext cx="12198565" cy="6858002"/>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02" dirty="0"/>
            </a:p>
          </p:txBody>
        </p:sp>
        <p:grpSp>
          <p:nvGrpSpPr>
            <p:cNvPr id="6" name="Group 37">
              <a:extLst>
                <a:ext uri="{FF2B5EF4-FFF2-40B4-BE49-F238E27FC236}">
                  <a16:creationId xmlns:a16="http://schemas.microsoft.com/office/drawing/2014/main" id="{978F2107-068F-4327-9136-6EB3073A4403}"/>
                </a:ext>
              </a:extLst>
            </p:cNvPr>
            <p:cNvGrpSpPr/>
            <p:nvPr userDrawn="1"/>
          </p:nvGrpSpPr>
          <p:grpSpPr>
            <a:xfrm>
              <a:off x="442260" y="3456849"/>
              <a:ext cx="11820483" cy="2970388"/>
              <a:chOff x="442260" y="3600153"/>
              <a:chExt cx="11820483" cy="2970388"/>
            </a:xfrm>
          </p:grpSpPr>
          <p:cxnSp>
            <p:nvCxnSpPr>
              <p:cNvPr id="7" name="Straight Connector 38">
                <a:extLst>
                  <a:ext uri="{FF2B5EF4-FFF2-40B4-BE49-F238E27FC236}">
                    <a16:creationId xmlns:a16="http://schemas.microsoft.com/office/drawing/2014/main" id="{B5909EFF-FFE7-4DCA-BB35-2930538F8575}"/>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8" name="Straight Connector 39">
                <a:extLst>
                  <a:ext uri="{FF2B5EF4-FFF2-40B4-BE49-F238E27FC236}">
                    <a16:creationId xmlns:a16="http://schemas.microsoft.com/office/drawing/2014/main" id="{BBF66BD5-8EBB-4321-AEA7-778A769BCD0F}"/>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9" name="Straight Connector 40">
                <a:extLst>
                  <a:ext uri="{FF2B5EF4-FFF2-40B4-BE49-F238E27FC236}">
                    <a16:creationId xmlns:a16="http://schemas.microsoft.com/office/drawing/2014/main" id="{B6105F55-6F73-4EAC-A6FE-341C1EDD082D}"/>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0" name="Straight Connector 41">
                <a:extLst>
                  <a:ext uri="{FF2B5EF4-FFF2-40B4-BE49-F238E27FC236}">
                    <a16:creationId xmlns:a16="http://schemas.microsoft.com/office/drawing/2014/main" id="{231C4A1D-0D18-4C45-8CD2-9B482D211697}"/>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42">
                <a:extLst>
                  <a:ext uri="{FF2B5EF4-FFF2-40B4-BE49-F238E27FC236}">
                    <a16:creationId xmlns:a16="http://schemas.microsoft.com/office/drawing/2014/main" id="{887B699A-26D9-4993-847C-C919922EE7EC}"/>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3">
                <a:extLst>
                  <a:ext uri="{FF2B5EF4-FFF2-40B4-BE49-F238E27FC236}">
                    <a16:creationId xmlns:a16="http://schemas.microsoft.com/office/drawing/2014/main" id="{2861B340-F5C1-4BA1-BA98-8D650473066B}"/>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4">
                <a:extLst>
                  <a:ext uri="{FF2B5EF4-FFF2-40B4-BE49-F238E27FC236}">
                    <a16:creationId xmlns:a16="http://schemas.microsoft.com/office/drawing/2014/main" id="{C3568F9F-131F-4452-A304-F5E5399BCD8C}"/>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5">
                <a:extLst>
                  <a:ext uri="{FF2B5EF4-FFF2-40B4-BE49-F238E27FC236}">
                    <a16:creationId xmlns:a16="http://schemas.microsoft.com/office/drawing/2014/main" id="{CF836D01-B716-45B7-86B0-7412F0310BC3}"/>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6">
                <a:extLst>
                  <a:ext uri="{FF2B5EF4-FFF2-40B4-BE49-F238E27FC236}">
                    <a16:creationId xmlns:a16="http://schemas.microsoft.com/office/drawing/2014/main" id="{456D7560-3022-407D-A56A-387D1CF7CBBE}"/>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7">
                <a:extLst>
                  <a:ext uri="{FF2B5EF4-FFF2-40B4-BE49-F238E27FC236}">
                    <a16:creationId xmlns:a16="http://schemas.microsoft.com/office/drawing/2014/main" id="{C7A0A529-063D-45DD-8385-C74DBDC59E7E}"/>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8">
                <a:extLst>
                  <a:ext uri="{FF2B5EF4-FFF2-40B4-BE49-F238E27FC236}">
                    <a16:creationId xmlns:a16="http://schemas.microsoft.com/office/drawing/2014/main" id="{A931E34D-B55F-40AD-83AF-7163B7D714F7}"/>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9">
                <a:extLst>
                  <a:ext uri="{FF2B5EF4-FFF2-40B4-BE49-F238E27FC236}">
                    <a16:creationId xmlns:a16="http://schemas.microsoft.com/office/drawing/2014/main" id="{85C0AB43-36CD-4E1C-BBD6-F6E40C7E2D07}"/>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50">
                <a:extLst>
                  <a:ext uri="{FF2B5EF4-FFF2-40B4-BE49-F238E27FC236}">
                    <a16:creationId xmlns:a16="http://schemas.microsoft.com/office/drawing/2014/main" id="{78CD91FC-28C9-4AC7-87D2-3236ADA79432}"/>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51">
                <a:extLst>
                  <a:ext uri="{FF2B5EF4-FFF2-40B4-BE49-F238E27FC236}">
                    <a16:creationId xmlns:a16="http://schemas.microsoft.com/office/drawing/2014/main" id="{43CC5094-48A5-4786-A10E-9CE8FDA8F34F}"/>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52">
                <a:extLst>
                  <a:ext uri="{FF2B5EF4-FFF2-40B4-BE49-F238E27FC236}">
                    <a16:creationId xmlns:a16="http://schemas.microsoft.com/office/drawing/2014/main" id="{B1CF75A4-9F1F-48F6-AFDA-C7897F2C1B55}"/>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3">
                <a:extLst>
                  <a:ext uri="{FF2B5EF4-FFF2-40B4-BE49-F238E27FC236}">
                    <a16:creationId xmlns:a16="http://schemas.microsoft.com/office/drawing/2014/main" id="{D8B3EC32-3BCC-4CF3-A8AB-D5695C387FB1}"/>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4">
                <a:extLst>
                  <a:ext uri="{FF2B5EF4-FFF2-40B4-BE49-F238E27FC236}">
                    <a16:creationId xmlns:a16="http://schemas.microsoft.com/office/drawing/2014/main" id="{646D2636-826F-4188-AECD-8E9F547C330E}"/>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5">
                <a:extLst>
                  <a:ext uri="{FF2B5EF4-FFF2-40B4-BE49-F238E27FC236}">
                    <a16:creationId xmlns:a16="http://schemas.microsoft.com/office/drawing/2014/main" id="{D5190618-4665-4F2E-8844-020AD30239F6}"/>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6">
                <a:extLst>
                  <a:ext uri="{FF2B5EF4-FFF2-40B4-BE49-F238E27FC236}">
                    <a16:creationId xmlns:a16="http://schemas.microsoft.com/office/drawing/2014/main" id="{E501E497-7672-440E-967B-911C1D6B4B10}"/>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7">
                <a:extLst>
                  <a:ext uri="{FF2B5EF4-FFF2-40B4-BE49-F238E27FC236}">
                    <a16:creationId xmlns:a16="http://schemas.microsoft.com/office/drawing/2014/main" id="{8A688C29-83E0-4CC9-A8C5-B6B30A57710C}"/>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8">
                <a:extLst>
                  <a:ext uri="{FF2B5EF4-FFF2-40B4-BE49-F238E27FC236}">
                    <a16:creationId xmlns:a16="http://schemas.microsoft.com/office/drawing/2014/main" id="{8D3348AE-2C08-472A-92E4-12BF79B738D1}"/>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9">
                <a:extLst>
                  <a:ext uri="{FF2B5EF4-FFF2-40B4-BE49-F238E27FC236}">
                    <a16:creationId xmlns:a16="http://schemas.microsoft.com/office/drawing/2014/main" id="{D93531AE-9D57-49CA-BC46-F7384685F786}"/>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60">
                <a:extLst>
                  <a:ext uri="{FF2B5EF4-FFF2-40B4-BE49-F238E27FC236}">
                    <a16:creationId xmlns:a16="http://schemas.microsoft.com/office/drawing/2014/main" id="{6130565B-76F2-434C-8896-54E337D6B462}"/>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61">
                <a:extLst>
                  <a:ext uri="{FF2B5EF4-FFF2-40B4-BE49-F238E27FC236}">
                    <a16:creationId xmlns:a16="http://schemas.microsoft.com/office/drawing/2014/main" id="{A0D45B84-40CC-46CF-ACE4-C3A1732817B3}"/>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gr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9600" y="882000"/>
            <a:ext cx="11764800"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pic>
        <p:nvPicPr>
          <p:cNvPr id="93" name="Picture 58">
            <a:extLst>
              <a:ext uri="{FF2B5EF4-FFF2-40B4-BE49-F238E27FC236}">
                <a16:creationId xmlns:a16="http://schemas.microsoft.com/office/drawing/2014/main" id="{FACF339E-D219-4088-BAC1-2C9C82F8139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sp>
        <p:nvSpPr>
          <p:cNvPr id="31" name="Text Box 38">
            <a:extLst>
              <a:ext uri="{FF2B5EF4-FFF2-40B4-BE49-F238E27FC236}">
                <a16:creationId xmlns:a16="http://schemas.microsoft.com/office/drawing/2014/main" id="{877F5B03-CBC3-47CB-9BB2-474A78C4A2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dirty="0">
              <a:solidFill>
                <a:srgbClr val="8197A6"/>
              </a:solidFill>
              <a:latin typeface="Arial" charset="0"/>
              <a:ea typeface="Arial" charset="0"/>
              <a:cs typeface="Arial" charset="0"/>
            </a:endParaRPr>
          </a:p>
        </p:txBody>
      </p:sp>
      <p:cxnSp>
        <p:nvCxnSpPr>
          <p:cNvPr id="62" name="Straight Connector 61">
            <a:extLst>
              <a:ext uri="{FF2B5EF4-FFF2-40B4-BE49-F238E27FC236}">
                <a16:creationId xmlns:a16="http://schemas.microsoft.com/office/drawing/2014/main" id="{29EE444F-6605-400F-BF7E-C6FB5D4308CE}"/>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D20DA465-76C5-4858-B030-FBB9CA538CD7}"/>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19" name="Picture 5">
            <a:extLst>
              <a:ext uri="{FF2B5EF4-FFF2-40B4-BE49-F238E27FC236}">
                <a16:creationId xmlns:a16="http://schemas.microsoft.com/office/drawing/2014/main" id="{F46AEE21-774A-4AB5-ADC4-A6979F397CFE}"/>
              </a:ext>
            </a:extLst>
          </p:cNvPr>
          <p:cNvPicPr>
            <a:picLocks/>
          </p:cNvPicPr>
          <p:nvPr userDrawn="1"/>
        </p:nvPicPr>
        <p:blipFill>
          <a:blip r:embed="rId5"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pic>
        <p:nvPicPr>
          <p:cNvPr id="65" name="Picture 64">
            <a:extLst>
              <a:ext uri="{FF2B5EF4-FFF2-40B4-BE49-F238E27FC236}">
                <a16:creationId xmlns:a16="http://schemas.microsoft.com/office/drawing/2014/main" id="{EBB965BA-5FAA-5543-9444-B14F3D19DD2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1" y="6454251"/>
            <a:ext cx="10159937" cy="430721"/>
          </a:xfrm>
          <a:prstGeom prst="rect">
            <a:avLst/>
          </a:prstGeom>
        </p:spPr>
      </p:pic>
    </p:spTree>
    <p:extLst>
      <p:ext uri="{BB962C8B-B14F-4D97-AF65-F5344CB8AC3E}">
        <p14:creationId xmlns:p14="http://schemas.microsoft.com/office/powerpoint/2010/main" val="312459978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LEAR1">
    <p:spTree>
      <p:nvGrpSpPr>
        <p:cNvPr id="1" name=""/>
        <p:cNvGrpSpPr/>
        <p:nvPr/>
      </p:nvGrpSpPr>
      <p:grpSpPr>
        <a:xfrm>
          <a:off x="0" y="0"/>
          <a:ext cx="0" cy="0"/>
          <a:chOff x="0" y="0"/>
          <a:chExt cx="0" cy="0"/>
        </a:xfrm>
      </p:grpSpPr>
      <p:sp>
        <p:nvSpPr>
          <p:cNvPr id="4" name="Rectangle 37">
            <a:extLst>
              <a:ext uri="{FF2B5EF4-FFF2-40B4-BE49-F238E27FC236}">
                <a16:creationId xmlns:a16="http://schemas.microsoft.com/office/drawing/2014/main" id="{DA6F988C-F9E9-488F-B04A-A6A5E348FB48}"/>
              </a:ext>
            </a:extLst>
          </p:cNvPr>
          <p:cNvSpPr/>
          <p:nvPr userDrawn="1"/>
        </p:nvSpPr>
        <p:spPr>
          <a:xfrm>
            <a:off x="0" y="0"/>
            <a:ext cx="12225338" cy="882193"/>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72" dirty="0"/>
          </a:p>
        </p:txBody>
      </p:sp>
      <p:sp>
        <p:nvSpPr>
          <p:cNvPr id="2" name="Titolo 1">
            <a:extLst>
              <a:ext uri="{FF2B5EF4-FFF2-40B4-BE49-F238E27FC236}">
                <a16:creationId xmlns:a16="http://schemas.microsoft.com/office/drawing/2014/main" id="{FB711613-D936-4B0D-87EB-6F0E6CE90865}"/>
              </a:ext>
            </a:extLst>
          </p:cNvPr>
          <p:cNvSpPr>
            <a:spLocks noGrp="1"/>
          </p:cNvSpPr>
          <p:nvPr>
            <p:ph type="title" hasCustomPrompt="1"/>
          </p:nvPr>
        </p:nvSpPr>
        <p:spPr/>
        <p:txBody>
          <a:bodyPr/>
          <a:lstStyle>
            <a:lvl1pPr algn="l">
              <a:defRPr>
                <a:solidFill>
                  <a:schemeClr val="bg1"/>
                </a:solidFill>
              </a:defRPr>
            </a:lvl1pPr>
          </a:lstStyle>
          <a:p>
            <a:r>
              <a:rPr lang="en-GB" altLang="en-US" noProof="0" dirty="0"/>
              <a:t>CLICK TO EDIT MASTER TITLE STYLE</a:t>
            </a:r>
            <a:endParaRPr lang="en-GB" noProof="0" dirty="0"/>
          </a:p>
        </p:txBody>
      </p:sp>
      <p:sp>
        <p:nvSpPr>
          <p:cNvPr id="7" name="Content Placeholder 2">
            <a:extLst>
              <a:ext uri="{FF2B5EF4-FFF2-40B4-BE49-F238E27FC236}">
                <a16:creationId xmlns:a16="http://schemas.microsoft.com/office/drawing/2014/main" id="{68D686FA-69F1-452F-8A03-7EBE0FAEF436}"/>
              </a:ext>
            </a:extLst>
          </p:cNvPr>
          <p:cNvSpPr>
            <a:spLocks noGrp="1"/>
          </p:cNvSpPr>
          <p:nvPr>
            <p:ph idx="1"/>
          </p:nvPr>
        </p:nvSpPr>
        <p:spPr>
          <a:xfrm>
            <a:off x="219600" y="882196"/>
            <a:ext cx="11764800" cy="5328000"/>
          </a:xfrm>
        </p:spPr>
        <p:txBody>
          <a:bodyPr/>
          <a:lstStyle>
            <a:lvl1pPr>
              <a:defRPr sz="1800"/>
            </a:lvl1pPr>
            <a:lvl2pPr>
              <a:defRPr sz="1800"/>
            </a:lvl2pPr>
            <a:lvl3pPr>
              <a:defRPr sz="1800"/>
            </a:lvl3pPr>
            <a:lvl4pPr>
              <a:defRPr sz="1800"/>
            </a:lvl4pPr>
            <a:lvl5pPr>
              <a:defRPr sz="18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pic>
        <p:nvPicPr>
          <p:cNvPr id="9" name="Picture 8">
            <a:extLst>
              <a:ext uri="{FF2B5EF4-FFF2-40B4-BE49-F238E27FC236}">
                <a16:creationId xmlns:a16="http://schemas.microsoft.com/office/drawing/2014/main" id="{2CB0AC2C-C495-9D4C-B412-174B5899FD6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cxnSp>
        <p:nvCxnSpPr>
          <p:cNvPr id="10" name="Straight Connector 9">
            <a:extLst>
              <a:ext uri="{FF2B5EF4-FFF2-40B4-BE49-F238E27FC236}">
                <a16:creationId xmlns:a16="http://schemas.microsoft.com/office/drawing/2014/main" id="{DFD03D16-060D-4760-9512-2863FE01A681}"/>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69731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LEAR2">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6" name="Rectangle 2">
            <a:extLst>
              <a:ext uri="{FF2B5EF4-FFF2-40B4-BE49-F238E27FC236}">
                <a16:creationId xmlns:a16="http://schemas.microsoft.com/office/drawing/2014/main" id="{0E7C54A7-24E4-4E66-907D-44DB138DAC0D}"/>
              </a:ext>
            </a:extLst>
          </p:cNvPr>
          <p:cNvSpPr>
            <a:spLocks noGrp="1" noChangeArrowheads="1"/>
          </p:cNvSpPr>
          <p:nvPr>
            <p:ph idx="1"/>
          </p:nvPr>
        </p:nvSpPr>
        <p:spPr bwMode="auto">
          <a:xfrm>
            <a:off x="218860" y="882193"/>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lvl1pPr>
            <a:lvl2pPr>
              <a:defRPr sz="1800"/>
            </a:lvl2pPr>
            <a:lvl3pPr>
              <a:defRPr sz="1800"/>
            </a:lvl3pPr>
            <a:lvl4pPr>
              <a:defRPr sz="1800"/>
            </a:lvl4pPr>
            <a:lvl5pPr>
              <a:defRPr sz="1800"/>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5" name="Straight Connector 4">
            <a:extLst>
              <a:ext uri="{FF2B5EF4-FFF2-40B4-BE49-F238E27FC236}">
                <a16:creationId xmlns:a16="http://schemas.microsoft.com/office/drawing/2014/main" id="{AA26AA14-B9DD-4FF8-8B2B-689FEBBACA1A}"/>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55185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LEAR3">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6" name="Rectangle 2">
            <a:extLst>
              <a:ext uri="{FF2B5EF4-FFF2-40B4-BE49-F238E27FC236}">
                <a16:creationId xmlns:a16="http://schemas.microsoft.com/office/drawing/2014/main" id="{0E7C54A7-24E4-4E66-907D-44DB138DAC0D}"/>
              </a:ext>
            </a:extLst>
          </p:cNvPr>
          <p:cNvSpPr>
            <a:spLocks noGrp="1" noChangeArrowheads="1"/>
          </p:cNvSpPr>
          <p:nvPr>
            <p:ph idx="1"/>
          </p:nvPr>
        </p:nvSpPr>
        <p:spPr bwMode="auto">
          <a:xfrm>
            <a:off x="219600" y="882193"/>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lvl1pPr>
            <a:lvl2pPr>
              <a:defRPr sz="1800"/>
            </a:lvl2pPr>
            <a:lvl3pPr>
              <a:defRPr sz="1800"/>
            </a:lvl3pPr>
            <a:lvl4pPr>
              <a:defRPr sz="1800"/>
            </a:lvl4pPr>
            <a:lvl5pPr>
              <a:defRPr sz="1800"/>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8" name="Straight Connector 7">
            <a:extLst>
              <a:ext uri="{FF2B5EF4-FFF2-40B4-BE49-F238E27FC236}">
                <a16:creationId xmlns:a16="http://schemas.microsoft.com/office/drawing/2014/main" id="{FDDE0A18-E398-40EE-9B5C-EFF1AB1879B0}"/>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54FC899-091E-48CC-B4A2-B442B733582F}"/>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73511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LEAR4">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solidFill>
                  <a:srgbClr val="003249"/>
                </a:solidFill>
              </a:defRPr>
            </a:lvl1pPr>
          </a:lstStyle>
          <a:p>
            <a:r>
              <a:rPr lang="en-GB" noProof="0" dirty="0"/>
              <a:t>CLICK TO EDIT MASTER TITLE STYLE</a:t>
            </a:r>
          </a:p>
        </p:txBody>
      </p:sp>
      <p:sp>
        <p:nvSpPr>
          <p:cNvPr id="9" name="Content Placeholder 2">
            <a:extLst>
              <a:ext uri="{FF2B5EF4-FFF2-40B4-BE49-F238E27FC236}">
                <a16:creationId xmlns:a16="http://schemas.microsoft.com/office/drawing/2014/main" id="{59A1B071-1AF1-4E5C-847C-81B99F1817C7}"/>
              </a:ext>
            </a:extLst>
          </p:cNvPr>
          <p:cNvSpPr>
            <a:spLocks noGrp="1"/>
          </p:cNvSpPr>
          <p:nvPr>
            <p:ph sz="half" idx="1"/>
          </p:nvPr>
        </p:nvSpPr>
        <p:spPr>
          <a:xfrm>
            <a:off x="218859" y="1673225"/>
            <a:ext cx="5804673" cy="4318000"/>
          </a:xfrm>
        </p:spPr>
        <p:txBody>
          <a:bodyPr/>
          <a:lstStyle>
            <a:lvl1pPr>
              <a:defRPr sz="1800"/>
            </a:lvl1pPr>
            <a:lvl2pPr>
              <a:defRPr sz="1800"/>
            </a:lvl2pPr>
            <a:lvl3pPr>
              <a:defRPr sz="1800"/>
            </a:lvl3pPr>
            <a:lvl4pPr>
              <a:defRPr sz="1800"/>
            </a:lvl4pPr>
            <a:lvl5pPr>
              <a:defRPr sz="1800"/>
            </a:lvl5pPr>
            <a:lvl6pPr>
              <a:defRPr sz="1302"/>
            </a:lvl6pPr>
            <a:lvl7pPr>
              <a:defRPr sz="1302"/>
            </a:lvl7pPr>
            <a:lvl8pPr>
              <a:defRPr sz="1302"/>
            </a:lvl8pPr>
            <a:lvl9pPr>
              <a:defRPr sz="1302"/>
            </a:lvl9pPr>
          </a:lstStyle>
          <a:p>
            <a:pPr lvl="0"/>
            <a:r>
              <a:rPr lang="en-US" noProof="0" dirty="0"/>
              <a:t>Click to edit </a:t>
            </a:r>
            <a:r>
              <a:rPr lang="en-GB" noProof="0" dirty="0"/>
              <a:t>Master</a:t>
            </a:r>
            <a:r>
              <a:rPr lang="en-US" noProof="0" dirty="0"/>
              <a:t> text styles</a:t>
            </a:r>
          </a:p>
          <a:p>
            <a:pPr lvl="1"/>
            <a:r>
              <a:rPr lang="en-GB" noProof="0" dirty="0"/>
              <a:t>Second</a:t>
            </a:r>
            <a:r>
              <a:rPr lang="en-US" noProof="0" dirty="0"/>
              <a:t> level</a:t>
            </a:r>
          </a:p>
          <a:p>
            <a:pPr lvl="2"/>
            <a:r>
              <a:rPr lang="en-US" noProof="0" dirty="0"/>
              <a:t>Third </a:t>
            </a:r>
            <a:r>
              <a:rPr lang="en-GB" noProof="0" dirty="0"/>
              <a:t>level</a:t>
            </a:r>
          </a:p>
          <a:p>
            <a:pPr lvl="3"/>
            <a:r>
              <a:rPr lang="en-GB" noProof="0" dirty="0"/>
              <a:t>Fourth</a:t>
            </a:r>
            <a:r>
              <a:rPr lang="en-US" noProof="0" dirty="0"/>
              <a:t> level</a:t>
            </a:r>
          </a:p>
          <a:p>
            <a:pPr lvl="4"/>
            <a:r>
              <a:rPr lang="en-GB" noProof="0" dirty="0"/>
              <a:t>Fifth</a:t>
            </a:r>
            <a:r>
              <a:rPr lang="en-US" noProof="0" dirty="0"/>
              <a:t> level</a:t>
            </a:r>
            <a:endParaRPr lang="en-GB" noProof="0" dirty="0"/>
          </a:p>
        </p:txBody>
      </p:sp>
      <p:sp>
        <p:nvSpPr>
          <p:cNvPr id="10" name="Content Placeholder 3">
            <a:extLst>
              <a:ext uri="{FF2B5EF4-FFF2-40B4-BE49-F238E27FC236}">
                <a16:creationId xmlns:a16="http://schemas.microsoft.com/office/drawing/2014/main" id="{1FECB638-90E0-45FF-9E57-2E1BEA99D056}"/>
              </a:ext>
            </a:extLst>
          </p:cNvPr>
          <p:cNvSpPr>
            <a:spLocks noGrp="1"/>
          </p:cNvSpPr>
          <p:nvPr>
            <p:ph sz="half" idx="2"/>
          </p:nvPr>
        </p:nvSpPr>
        <p:spPr>
          <a:xfrm>
            <a:off x="6227279" y="1673225"/>
            <a:ext cx="5762854" cy="4318000"/>
          </a:xfrm>
        </p:spPr>
        <p:txBody>
          <a:bodyPr/>
          <a:lstStyle>
            <a:lvl1pPr>
              <a:defRPr sz="1800"/>
            </a:lvl1pPr>
            <a:lvl2pPr>
              <a:defRPr sz="1800"/>
            </a:lvl2pPr>
            <a:lvl3pPr>
              <a:defRPr sz="1800"/>
            </a:lvl3pPr>
            <a:lvl4pPr>
              <a:defRPr sz="1800"/>
            </a:lvl4pPr>
            <a:lvl5pPr>
              <a:defRPr sz="1800"/>
            </a:lvl5pPr>
            <a:lvl6pPr>
              <a:defRPr sz="1302"/>
            </a:lvl6pPr>
            <a:lvl7pPr>
              <a:defRPr sz="1302"/>
            </a:lvl7pPr>
            <a:lvl8pPr>
              <a:defRPr sz="1302"/>
            </a:lvl8pPr>
            <a:lvl9pPr>
              <a:defRPr sz="1302"/>
            </a:lvl9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cxnSp>
        <p:nvCxnSpPr>
          <p:cNvPr id="8" name="Straight Connector 7">
            <a:extLst>
              <a:ext uri="{FF2B5EF4-FFF2-40B4-BE49-F238E27FC236}">
                <a16:creationId xmlns:a16="http://schemas.microsoft.com/office/drawing/2014/main" id="{8FE92DEE-E179-466F-A2E3-A937D4BD20BC}"/>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A69D56B-45C7-41CE-AF85-CFBD7346FBEF}"/>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29259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LEAR_COLOUR_BG1">
    <p:bg>
      <p:bgPr>
        <a:solidFill>
          <a:srgbClr val="E8E9E4"/>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6" name="Rectangle 2">
            <a:extLst>
              <a:ext uri="{FF2B5EF4-FFF2-40B4-BE49-F238E27FC236}">
                <a16:creationId xmlns:a16="http://schemas.microsoft.com/office/drawing/2014/main" id="{0E7C54A7-24E4-4E66-907D-44DB138DAC0D}"/>
              </a:ext>
            </a:extLst>
          </p:cNvPr>
          <p:cNvSpPr>
            <a:spLocks noGrp="1" noChangeArrowheads="1"/>
          </p:cNvSpPr>
          <p:nvPr>
            <p:ph idx="1"/>
          </p:nvPr>
        </p:nvSpPr>
        <p:spPr bwMode="auto">
          <a:xfrm>
            <a:off x="21960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lvl1pPr>
            <a:lvl2pPr>
              <a:defRPr sz="1800"/>
            </a:lvl2pPr>
            <a:lvl3pPr>
              <a:defRPr sz="1800"/>
            </a:lvl3pPr>
            <a:lvl4pPr>
              <a:defRPr sz="1800"/>
            </a:lvl4pPr>
            <a:lvl5pPr>
              <a:defRPr sz="1800"/>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8" name="Straight Connector 7">
            <a:extLst>
              <a:ext uri="{FF2B5EF4-FFF2-40B4-BE49-F238E27FC236}">
                <a16:creationId xmlns:a16="http://schemas.microsoft.com/office/drawing/2014/main" id="{DA993C77-CBED-4B2B-A114-59C4D8D6CE97}"/>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1B86A34-E450-424B-A07C-89D1870D3D25}"/>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55002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LEAR_COLOUR_BG2">
    <p:bg>
      <p:bgPr>
        <a:solidFill>
          <a:srgbClr val="76C8AE"/>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7" name="Rectangle 2">
            <a:extLst>
              <a:ext uri="{FF2B5EF4-FFF2-40B4-BE49-F238E27FC236}">
                <a16:creationId xmlns:a16="http://schemas.microsoft.com/office/drawing/2014/main" id="{8770F7F7-54D2-419E-ACE8-1E203802996C}"/>
              </a:ext>
            </a:extLst>
          </p:cNvPr>
          <p:cNvSpPr>
            <a:spLocks noGrp="1" noChangeArrowheads="1"/>
          </p:cNvSpPr>
          <p:nvPr>
            <p:ph idx="1"/>
          </p:nvPr>
        </p:nvSpPr>
        <p:spPr bwMode="auto">
          <a:xfrm>
            <a:off x="21886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800">
                <a:solidFill>
                  <a:srgbClr val="006762"/>
                </a:solidFill>
              </a:defRPr>
            </a:lvl1pPr>
            <a:lvl2pPr>
              <a:defRPr sz="1800">
                <a:solidFill>
                  <a:srgbClr val="006762"/>
                </a:solidFill>
              </a:defRPr>
            </a:lvl2pPr>
            <a:lvl3pPr>
              <a:defRPr sz="1800">
                <a:solidFill>
                  <a:srgbClr val="006762"/>
                </a:solidFill>
              </a:defRPr>
            </a:lvl3pPr>
            <a:lvl4pPr>
              <a:defRPr sz="1800">
                <a:solidFill>
                  <a:srgbClr val="006762"/>
                </a:solidFill>
              </a:defRPr>
            </a:lvl4pPr>
            <a:lvl5pPr>
              <a:defRPr sz="1800">
                <a:solidFill>
                  <a:srgbClr val="006762"/>
                </a:solidFill>
              </a:defRPr>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6" name="Straight Connector 5">
            <a:extLst>
              <a:ext uri="{FF2B5EF4-FFF2-40B4-BE49-F238E27FC236}">
                <a16:creationId xmlns:a16="http://schemas.microsoft.com/office/drawing/2014/main" id="{9CE16786-8A3C-4C82-B63C-69D03B24564C}"/>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128B05E-06E9-4FF8-9E34-30F8C9AD5155}"/>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81122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LEAR_COLOUR_BG3">
    <p:bg>
      <p:bgPr>
        <a:solidFill>
          <a:srgbClr val="F1666A"/>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7" name="Rectangle 2">
            <a:extLst>
              <a:ext uri="{FF2B5EF4-FFF2-40B4-BE49-F238E27FC236}">
                <a16:creationId xmlns:a16="http://schemas.microsoft.com/office/drawing/2014/main" id="{424FBA6A-9B37-4307-AF0B-2FB195B99602}"/>
              </a:ext>
            </a:extLst>
          </p:cNvPr>
          <p:cNvSpPr>
            <a:spLocks noGrp="1" noChangeArrowheads="1"/>
          </p:cNvSpPr>
          <p:nvPr>
            <p:ph idx="1"/>
          </p:nvPr>
        </p:nvSpPr>
        <p:spPr bwMode="auto">
          <a:xfrm>
            <a:off x="21886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800">
                <a:solidFill>
                  <a:srgbClr val="960136"/>
                </a:solidFill>
              </a:defRPr>
            </a:lvl1pPr>
            <a:lvl2pPr>
              <a:defRPr sz="1800">
                <a:solidFill>
                  <a:srgbClr val="960136"/>
                </a:solidFill>
              </a:defRPr>
            </a:lvl2pPr>
            <a:lvl3pPr>
              <a:defRPr sz="1800">
                <a:solidFill>
                  <a:srgbClr val="960136"/>
                </a:solidFill>
              </a:defRPr>
            </a:lvl3pPr>
            <a:lvl4pPr>
              <a:defRPr sz="1800">
                <a:solidFill>
                  <a:srgbClr val="960136"/>
                </a:solidFill>
              </a:defRPr>
            </a:lvl4pPr>
            <a:lvl5pPr>
              <a:defRPr sz="1800">
                <a:solidFill>
                  <a:srgbClr val="960136"/>
                </a:solidFill>
              </a:defRPr>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6" name="Straight Connector 5">
            <a:extLst>
              <a:ext uri="{FF2B5EF4-FFF2-40B4-BE49-F238E27FC236}">
                <a16:creationId xmlns:a16="http://schemas.microsoft.com/office/drawing/2014/main" id="{48935B88-E3A5-4B18-A1DA-E525414B3B33}"/>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19DC6253-9DAC-40B0-A41B-C4BC48EE2683}"/>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81446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LEAR_COLOUR_BG4">
    <p:bg>
      <p:bgPr>
        <a:solidFill>
          <a:srgbClr val="FFCC4E"/>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BAD5E32-67F7-433E-80AC-7E81CA1D6CAF}"/>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3" name="Content Placeholder 2">
            <a:extLst>
              <a:ext uri="{FF2B5EF4-FFF2-40B4-BE49-F238E27FC236}">
                <a16:creationId xmlns:a16="http://schemas.microsoft.com/office/drawing/2014/main" id="{C3B7504A-25CB-4BBC-AA4B-1A27FA922557}"/>
              </a:ext>
            </a:extLst>
          </p:cNvPr>
          <p:cNvSpPr>
            <a:spLocks noGrp="1" noChangeArrowheads="1"/>
          </p:cNvSpPr>
          <p:nvPr>
            <p:ph idx="1"/>
          </p:nvPr>
        </p:nvSpPr>
        <p:spPr bwMode="auto">
          <a:xfrm>
            <a:off x="218860" y="882192"/>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800">
                <a:solidFill>
                  <a:srgbClr val="A75534"/>
                </a:solidFill>
              </a:defRPr>
            </a:lvl1pPr>
            <a:lvl2pPr>
              <a:defRPr sz="1800">
                <a:solidFill>
                  <a:srgbClr val="A75534"/>
                </a:solidFill>
              </a:defRPr>
            </a:lvl2pPr>
            <a:lvl3pPr>
              <a:defRPr sz="1800">
                <a:solidFill>
                  <a:srgbClr val="A75534"/>
                </a:solidFill>
              </a:defRPr>
            </a:lvl3pPr>
            <a:lvl4pPr>
              <a:defRPr sz="1800">
                <a:solidFill>
                  <a:srgbClr val="A75534"/>
                </a:solidFill>
              </a:defRPr>
            </a:lvl4pPr>
            <a:lvl5pPr>
              <a:defRPr sz="1800">
                <a:solidFill>
                  <a:srgbClr val="A75534"/>
                </a:solidFill>
              </a:defRPr>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4" name="Straight Connector 3">
            <a:extLst>
              <a:ext uri="{FF2B5EF4-FFF2-40B4-BE49-F238E27FC236}">
                <a16:creationId xmlns:a16="http://schemas.microsoft.com/office/drawing/2014/main" id="{13C96752-03D4-47C1-AF65-AB9BE9940335}"/>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F99C38FE-3D95-4F29-9E13-19A29AD5EFC2}"/>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37691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LEAR_COLOUR_BG5">
    <p:bg>
      <p:bgPr>
        <a:solidFill>
          <a:srgbClr val="6DCFF6"/>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BAD5E32-67F7-433E-80AC-7E81CA1D6CAF}"/>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4" name="Rectangle 2">
            <a:extLst>
              <a:ext uri="{FF2B5EF4-FFF2-40B4-BE49-F238E27FC236}">
                <a16:creationId xmlns:a16="http://schemas.microsoft.com/office/drawing/2014/main" id="{BA34D9EA-0CED-4E85-B2F0-17341F16C1AB}"/>
              </a:ext>
            </a:extLst>
          </p:cNvPr>
          <p:cNvSpPr>
            <a:spLocks noGrp="1" noChangeArrowheads="1"/>
          </p:cNvSpPr>
          <p:nvPr>
            <p:ph idx="1"/>
          </p:nvPr>
        </p:nvSpPr>
        <p:spPr bwMode="auto">
          <a:xfrm>
            <a:off x="218860" y="882192"/>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800">
                <a:solidFill>
                  <a:srgbClr val="1E3378"/>
                </a:solidFill>
              </a:defRPr>
            </a:lvl1pPr>
            <a:lvl2pPr>
              <a:defRPr sz="1800">
                <a:solidFill>
                  <a:srgbClr val="1E3378"/>
                </a:solidFill>
              </a:defRPr>
            </a:lvl2pPr>
            <a:lvl3pPr>
              <a:defRPr sz="1800">
                <a:solidFill>
                  <a:srgbClr val="1E3378"/>
                </a:solidFill>
              </a:defRPr>
            </a:lvl3pPr>
            <a:lvl4pPr>
              <a:defRPr sz="1800">
                <a:solidFill>
                  <a:srgbClr val="1E3378"/>
                </a:solidFill>
              </a:defRPr>
            </a:lvl4pPr>
            <a:lvl5pPr>
              <a:defRPr sz="1800">
                <a:solidFill>
                  <a:srgbClr val="1E3378"/>
                </a:solidFill>
              </a:defRPr>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7" name="Straight Connector 6">
            <a:extLst>
              <a:ext uri="{FF2B5EF4-FFF2-40B4-BE49-F238E27FC236}">
                <a16:creationId xmlns:a16="http://schemas.microsoft.com/office/drawing/2014/main" id="{CF711926-946D-4031-95C0-4DF8DCFCC3F0}"/>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03F0612-5267-4585-B281-9C491C4E1A35}"/>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17368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ARK_CLOSING1">
    <p:bg>
      <p:bgPr>
        <a:solidFill>
          <a:srgbClr val="6DCFF6"/>
        </a:solidFill>
        <a:effectLst/>
      </p:bgPr>
    </p:bg>
    <p:spTree>
      <p:nvGrpSpPr>
        <p:cNvPr id="1" name=""/>
        <p:cNvGrpSpPr/>
        <p:nvPr/>
      </p:nvGrpSpPr>
      <p:grpSpPr>
        <a:xfrm>
          <a:off x="0" y="0"/>
          <a:ext cx="0" cy="0"/>
          <a:chOff x="0" y="0"/>
          <a:chExt cx="0" cy="0"/>
        </a:xfrm>
      </p:grpSpPr>
      <p:sp>
        <p:nvSpPr>
          <p:cNvPr id="3" name="Rettangolo 2">
            <a:extLst>
              <a:ext uri="{FF2B5EF4-FFF2-40B4-BE49-F238E27FC236}">
                <a16:creationId xmlns:a16="http://schemas.microsoft.com/office/drawing/2014/main" id="{49F9D6BA-4369-4A77-B906-1DB3998CAEE6}"/>
              </a:ext>
            </a:extLst>
          </p:cNvPr>
          <p:cNvSpPr/>
          <p:nvPr userDrawn="1"/>
        </p:nvSpPr>
        <p:spPr>
          <a:xfrm>
            <a:off x="-369664" y="0"/>
            <a:ext cx="1259500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9" name="Rectangle 8">
            <a:extLst>
              <a:ext uri="{FF2B5EF4-FFF2-40B4-BE49-F238E27FC236}">
                <a16:creationId xmlns:a16="http://schemas.microsoft.com/office/drawing/2014/main" id="{C1D3BEF3-BA94-4314-8B5C-E1B50DD15057}"/>
              </a:ext>
            </a:extLst>
          </p:cNvPr>
          <p:cNvSpPr/>
          <p:nvPr userDrawn="1"/>
        </p:nvSpPr>
        <p:spPr>
          <a:xfrm flipH="1">
            <a:off x="4699115" y="2011304"/>
            <a:ext cx="2827109" cy="2819035"/>
          </a:xfrm>
          <a:prstGeom prst="rect">
            <a:avLst/>
          </a:prstGeom>
          <a:solidFill>
            <a:schemeClr val="bg1"/>
          </a:solidFill>
          <a:ln w="9525">
            <a:solidFill>
              <a:srgbClr val="003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2" dirty="0"/>
          </a:p>
        </p:txBody>
      </p:sp>
      <p:sp>
        <p:nvSpPr>
          <p:cNvPr id="10" name="Subtitle 2">
            <a:extLst>
              <a:ext uri="{FF2B5EF4-FFF2-40B4-BE49-F238E27FC236}">
                <a16:creationId xmlns:a16="http://schemas.microsoft.com/office/drawing/2014/main" id="{39F16787-8A53-41D0-B7DB-805E3E72C17B}"/>
              </a:ext>
            </a:extLst>
          </p:cNvPr>
          <p:cNvSpPr txBox="1">
            <a:spLocks/>
          </p:cNvSpPr>
          <p:nvPr userDrawn="1"/>
        </p:nvSpPr>
        <p:spPr>
          <a:xfrm>
            <a:off x="4699115" y="4524207"/>
            <a:ext cx="2820471" cy="314495"/>
          </a:xfrm>
          <a:prstGeom prst="rect">
            <a:avLst/>
          </a:prstGeom>
        </p:spPr>
        <p:txBody>
          <a:bodyPr vert="horz" lIns="66151" tIns="33076" rIns="66151" bIns="33076" rtlCol="0">
            <a:norm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endParaRPr lang="en-GB" sz="1013" dirty="0">
              <a:solidFill>
                <a:srgbClr val="8197A6"/>
              </a:solidFill>
              <a:latin typeface="Arial" charset="0"/>
              <a:ea typeface="Arial" charset="0"/>
              <a:cs typeface="Arial" charset="0"/>
            </a:endParaRPr>
          </a:p>
        </p:txBody>
      </p:sp>
      <p:sp>
        <p:nvSpPr>
          <p:cNvPr id="11" name="Text Placeholder 2">
            <a:extLst>
              <a:ext uri="{FF2B5EF4-FFF2-40B4-BE49-F238E27FC236}">
                <a16:creationId xmlns:a16="http://schemas.microsoft.com/office/drawing/2014/main" id="{C7BEF393-6511-46BA-9E6C-1CDE034CBF68}"/>
              </a:ext>
            </a:extLst>
          </p:cNvPr>
          <p:cNvSpPr>
            <a:spLocks noGrp="1"/>
          </p:cNvSpPr>
          <p:nvPr>
            <p:ph type="body" idx="14"/>
          </p:nvPr>
        </p:nvSpPr>
        <p:spPr>
          <a:xfrm>
            <a:off x="4699115" y="2041527"/>
            <a:ext cx="2827111" cy="2359024"/>
          </a:xfrm>
          <a:prstGeom prst="rect">
            <a:avLst/>
          </a:prstGeom>
        </p:spPr>
        <p:txBody>
          <a:bodyPr anchor="t">
            <a:normAutofit/>
          </a:bodyPr>
          <a:lstStyle>
            <a:lvl1pPr marL="0" indent="0" algn="l">
              <a:buNone/>
              <a:defRPr sz="2140" b="0" baseline="0">
                <a:solidFill>
                  <a:srgbClr val="003249"/>
                </a:solidFill>
                <a:latin typeface="Arial" charset="0"/>
                <a:ea typeface="Arial" charset="0"/>
                <a:cs typeface="Arial" charset="0"/>
              </a:defRPr>
            </a:lvl1pPr>
            <a:lvl2pPr marL="330738" indent="0">
              <a:buNone/>
              <a:defRPr sz="1447" b="1"/>
            </a:lvl2pPr>
            <a:lvl3pPr marL="661477" indent="0">
              <a:buNone/>
              <a:defRPr sz="1302" b="1"/>
            </a:lvl3pPr>
            <a:lvl4pPr marL="992215" indent="0">
              <a:buNone/>
              <a:defRPr sz="1157" b="1"/>
            </a:lvl4pPr>
            <a:lvl5pPr marL="1322954" indent="0">
              <a:buNone/>
              <a:defRPr sz="1157" b="1"/>
            </a:lvl5pPr>
            <a:lvl6pPr marL="1653692" indent="0">
              <a:buNone/>
              <a:defRPr sz="1157" b="1"/>
            </a:lvl6pPr>
            <a:lvl7pPr marL="1984431" indent="0">
              <a:buNone/>
              <a:defRPr sz="1157" b="1"/>
            </a:lvl7pPr>
            <a:lvl8pPr marL="2315169" indent="0">
              <a:buNone/>
              <a:defRPr sz="1157" b="1"/>
            </a:lvl8pPr>
            <a:lvl9pPr marL="2645908" indent="0">
              <a:buNone/>
              <a:defRPr sz="1157" b="1"/>
            </a:lvl9pPr>
          </a:lstStyle>
          <a:p>
            <a:pPr lvl="0"/>
            <a:r>
              <a:rPr lang="en-GB" noProof="0" dirty="0"/>
              <a:t>Click to edit Master text styles</a:t>
            </a:r>
          </a:p>
        </p:txBody>
      </p:sp>
      <p:sp>
        <p:nvSpPr>
          <p:cNvPr id="12" name="Subtitle 2">
            <a:extLst>
              <a:ext uri="{FF2B5EF4-FFF2-40B4-BE49-F238E27FC236}">
                <a16:creationId xmlns:a16="http://schemas.microsoft.com/office/drawing/2014/main" id="{142739B0-932D-4E43-A871-586E86D63CDA}"/>
              </a:ext>
            </a:extLst>
          </p:cNvPr>
          <p:cNvSpPr txBox="1">
            <a:spLocks/>
          </p:cNvSpPr>
          <p:nvPr userDrawn="1"/>
        </p:nvSpPr>
        <p:spPr>
          <a:xfrm>
            <a:off x="4699115" y="1740025"/>
            <a:ext cx="2827111" cy="261521"/>
          </a:xfrm>
          <a:prstGeom prst="rect">
            <a:avLst/>
          </a:prstGeom>
        </p:spPr>
        <p:txBody>
          <a:bodyPr vert="horz" lIns="66151" tIns="33076" rIns="66151" bIns="33076" rtlCol="0">
            <a:no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r>
              <a:rPr lang="en-GB" sz="796" dirty="0">
                <a:solidFill>
                  <a:srgbClr val="8197A6"/>
                </a:solidFill>
                <a:latin typeface="Arial" charset="0"/>
                <a:ea typeface="Arial" charset="0"/>
                <a:cs typeface="Arial" charset="0"/>
              </a:rPr>
              <a:t>Produced by</a:t>
            </a:r>
            <a:endParaRPr lang="en-US" sz="796" dirty="0">
              <a:solidFill>
                <a:srgbClr val="8197A6"/>
              </a:solidFill>
              <a:latin typeface="Arial" charset="0"/>
              <a:ea typeface="Arial" charset="0"/>
              <a:cs typeface="Arial" charset="0"/>
            </a:endParaRPr>
          </a:p>
        </p:txBody>
      </p:sp>
      <p:sp>
        <p:nvSpPr>
          <p:cNvPr id="13" name="Text Placeholder 2">
            <a:extLst>
              <a:ext uri="{FF2B5EF4-FFF2-40B4-BE49-F238E27FC236}">
                <a16:creationId xmlns:a16="http://schemas.microsoft.com/office/drawing/2014/main" id="{495EE1E9-8C9C-4791-ADEC-8A6CB2EB49B2}"/>
              </a:ext>
            </a:extLst>
          </p:cNvPr>
          <p:cNvSpPr>
            <a:spLocks noGrp="1"/>
          </p:cNvSpPr>
          <p:nvPr>
            <p:ph type="body" idx="15" hasCustomPrompt="1"/>
          </p:nvPr>
        </p:nvSpPr>
        <p:spPr>
          <a:xfrm>
            <a:off x="4699115" y="4406774"/>
            <a:ext cx="2827111" cy="423565"/>
          </a:xfrm>
          <a:prstGeom prst="rect">
            <a:avLst/>
          </a:prstGeom>
        </p:spPr>
        <p:txBody>
          <a:bodyPr anchor="ctr">
            <a:noAutofit/>
          </a:bodyPr>
          <a:lstStyle>
            <a:lvl1pPr marL="0" indent="0" algn="l">
              <a:buNone/>
              <a:defRPr sz="1500" b="0" baseline="0">
                <a:solidFill>
                  <a:srgbClr val="003249"/>
                </a:solidFill>
                <a:latin typeface="Arial" charset="0"/>
                <a:ea typeface="Arial" charset="0"/>
                <a:cs typeface="Arial" charset="0"/>
              </a:defRPr>
            </a:lvl1pPr>
            <a:lvl2pPr marL="330738" indent="0">
              <a:buNone/>
              <a:defRPr sz="1447" b="1"/>
            </a:lvl2pPr>
            <a:lvl3pPr marL="661477" indent="0">
              <a:buNone/>
              <a:defRPr sz="1302" b="1"/>
            </a:lvl3pPr>
            <a:lvl4pPr marL="992215" indent="0">
              <a:buNone/>
              <a:defRPr sz="1157" b="1"/>
            </a:lvl4pPr>
            <a:lvl5pPr marL="1322954" indent="0">
              <a:buNone/>
              <a:defRPr sz="1157" b="1"/>
            </a:lvl5pPr>
            <a:lvl6pPr marL="1653692" indent="0">
              <a:buNone/>
              <a:defRPr sz="1157" b="1"/>
            </a:lvl6pPr>
            <a:lvl7pPr marL="1984431" indent="0">
              <a:buNone/>
              <a:defRPr sz="1157" b="1"/>
            </a:lvl7pPr>
            <a:lvl8pPr marL="2315169" indent="0">
              <a:buNone/>
              <a:defRPr sz="1157" b="1"/>
            </a:lvl8pPr>
            <a:lvl9pPr marL="2645908" indent="0">
              <a:buNone/>
              <a:defRPr sz="1157" b="1"/>
            </a:lvl9pPr>
          </a:lstStyle>
          <a:p>
            <a:pPr lvl="0"/>
            <a:r>
              <a:rPr lang="en-GB" noProof="0" dirty="0"/>
              <a:t>Click to edit Master text styles</a:t>
            </a:r>
          </a:p>
        </p:txBody>
      </p:sp>
    </p:spTree>
    <p:extLst>
      <p:ext uri="{BB962C8B-B14F-4D97-AF65-F5344CB8AC3E}">
        <p14:creationId xmlns:p14="http://schemas.microsoft.com/office/powerpoint/2010/main" val="2535740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ARK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0103AB9D-4033-450F-9AFB-12010B6E635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33" y="0"/>
            <a:ext cx="12192000" cy="6858000"/>
          </a:xfrm>
          <a:prstGeom prst="rect">
            <a:avLst/>
          </a:prstGeom>
        </p:spPr>
      </p:pic>
      <p:sp>
        <p:nvSpPr>
          <p:cNvPr id="34" name="Rectangle 38">
            <a:extLst>
              <a:ext uri="{FF2B5EF4-FFF2-40B4-BE49-F238E27FC236}">
                <a16:creationId xmlns:a16="http://schemas.microsoft.com/office/drawing/2014/main" id="{9C759BF4-95BD-4497-8F73-35566BC9CAF7}"/>
              </a:ext>
            </a:extLst>
          </p:cNvPr>
          <p:cNvSpPr/>
          <p:nvPr userDrawn="1"/>
        </p:nvSpPr>
        <p:spPr>
          <a:xfrm>
            <a:off x="-2" y="0"/>
            <a:ext cx="12225339" cy="6858000"/>
          </a:xfrm>
          <a:prstGeom prst="rect">
            <a:avLst/>
          </a:prstGeom>
          <a:solidFill>
            <a:srgbClr val="00324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chemeClr val="lt1">
                  <a:alpha val="60000"/>
                </a:schemeClr>
              </a:solidFill>
            </a:endParaRPr>
          </a:p>
        </p:txBody>
      </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p>
            <a:r>
              <a:rPr lang="en-GB" altLang="en-US" noProof="0" dirty="0"/>
              <a:t>CLICK TO EDIT MASTER TITLE STYLE</a:t>
            </a:r>
            <a:endParaRPr lang="en-GB" noProof="0" dirty="0"/>
          </a:p>
        </p:txBody>
      </p:sp>
      <p:pic>
        <p:nvPicPr>
          <p:cNvPr id="32" name="Picture 58">
            <a:extLst>
              <a:ext uri="{FF2B5EF4-FFF2-40B4-BE49-F238E27FC236}">
                <a16:creationId xmlns:a16="http://schemas.microsoft.com/office/drawing/2014/main" id="{A9766FEA-5C39-42C1-9AEE-A80D8B6D13B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9600" y="882000"/>
            <a:ext cx="11795828"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Text Box 38">
            <a:extLst>
              <a:ext uri="{FF2B5EF4-FFF2-40B4-BE49-F238E27FC236}">
                <a16:creationId xmlns:a16="http://schemas.microsoft.com/office/drawing/2014/main" id="{CC8E513C-B257-4001-A64F-C4F555784E6F}"/>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dirty="0">
              <a:solidFill>
                <a:srgbClr val="8197A6"/>
              </a:solidFill>
              <a:latin typeface="Arial" charset="0"/>
              <a:ea typeface="Arial" charset="0"/>
              <a:cs typeface="Arial" charset="0"/>
            </a:endParaRPr>
          </a:p>
        </p:txBody>
      </p:sp>
      <p:cxnSp>
        <p:nvCxnSpPr>
          <p:cNvPr id="36" name="Straight Connector 35">
            <a:extLst>
              <a:ext uri="{FF2B5EF4-FFF2-40B4-BE49-F238E27FC236}">
                <a16:creationId xmlns:a16="http://schemas.microsoft.com/office/drawing/2014/main" id="{275813CB-4394-43D3-A6B9-ACE26136B241}"/>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325E3871-9DD3-4380-BBB0-9E0A8BFDF550}"/>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63" name="Picture 5">
            <a:extLst>
              <a:ext uri="{FF2B5EF4-FFF2-40B4-BE49-F238E27FC236}">
                <a16:creationId xmlns:a16="http://schemas.microsoft.com/office/drawing/2014/main" id="{663393E8-7604-477C-92ED-F503CA6D7EE9}"/>
              </a:ext>
            </a:extLst>
          </p:cNvPr>
          <p:cNvPicPr>
            <a:picLocks/>
          </p:cNvPicPr>
          <p:nvPr userDrawn="1"/>
        </p:nvPicPr>
        <p:blipFill>
          <a:blip r:embed="rId5"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pic>
        <p:nvPicPr>
          <p:cNvPr id="38" name="Picture 37">
            <a:extLst>
              <a:ext uri="{FF2B5EF4-FFF2-40B4-BE49-F238E27FC236}">
                <a16:creationId xmlns:a16="http://schemas.microsoft.com/office/drawing/2014/main" id="{EBB965BA-5FAA-5543-9444-B14F3D19DD2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1" y="6457664"/>
            <a:ext cx="10159937" cy="430721"/>
          </a:xfrm>
          <a:prstGeom prst="rect">
            <a:avLst/>
          </a:prstGeom>
        </p:spPr>
      </p:pic>
    </p:spTree>
    <p:extLst>
      <p:ext uri="{BB962C8B-B14F-4D97-AF65-F5344CB8AC3E}">
        <p14:creationId xmlns:p14="http://schemas.microsoft.com/office/powerpoint/2010/main" val="8387154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DARK1">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66" name="Picture 65">
            <a:extLst>
              <a:ext uri="{FF2B5EF4-FFF2-40B4-BE49-F238E27FC236}">
                <a16:creationId xmlns:a16="http://schemas.microsoft.com/office/drawing/2014/main" id="{67F11124-82EC-4269-B097-AA13626176BE}"/>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11430" y="0"/>
            <a:ext cx="12192000" cy="6858000"/>
          </a:xfrm>
          <a:prstGeom prst="rect">
            <a:avLst/>
          </a:prstGeom>
        </p:spPr>
      </p:pic>
      <p:sp>
        <p:nvSpPr>
          <p:cNvPr id="34" name="Rectangle 38">
            <a:extLst>
              <a:ext uri="{FF2B5EF4-FFF2-40B4-BE49-F238E27FC236}">
                <a16:creationId xmlns:a16="http://schemas.microsoft.com/office/drawing/2014/main" id="{9C759BF4-95BD-4497-8F73-35566BC9CAF7}"/>
              </a:ext>
            </a:extLst>
          </p:cNvPr>
          <p:cNvSpPr/>
          <p:nvPr userDrawn="1"/>
        </p:nvSpPr>
        <p:spPr>
          <a:xfrm>
            <a:off x="-1" y="0"/>
            <a:ext cx="12225600" cy="6858000"/>
          </a:xfrm>
          <a:prstGeom prst="rect">
            <a:avLst/>
          </a:prstGeom>
          <a:solidFill>
            <a:srgbClr val="00324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lt1">
                  <a:alpha val="60000"/>
                </a:schemeClr>
              </a:solidFill>
            </a:endParaRPr>
          </a:p>
        </p:txBody>
      </p:sp>
      <p:grpSp>
        <p:nvGrpSpPr>
          <p:cNvPr id="4" name="Group 35" hidden="1">
            <a:extLst>
              <a:ext uri="{FF2B5EF4-FFF2-40B4-BE49-F238E27FC236}">
                <a16:creationId xmlns:a16="http://schemas.microsoft.com/office/drawing/2014/main" id="{F49FFC1C-3741-4844-8C3F-E4F557524424}"/>
              </a:ext>
            </a:extLst>
          </p:cNvPr>
          <p:cNvGrpSpPr/>
          <p:nvPr userDrawn="1"/>
        </p:nvGrpSpPr>
        <p:grpSpPr>
          <a:xfrm>
            <a:off x="-6583" y="-3"/>
            <a:ext cx="12302859" cy="6858003"/>
            <a:chOff x="-6566" y="-2"/>
            <a:chExt cx="12269309" cy="6858002"/>
          </a:xfrm>
        </p:grpSpPr>
        <p:sp>
          <p:nvSpPr>
            <p:cNvPr id="5" name="Rectangle 36">
              <a:extLst>
                <a:ext uri="{FF2B5EF4-FFF2-40B4-BE49-F238E27FC236}">
                  <a16:creationId xmlns:a16="http://schemas.microsoft.com/office/drawing/2014/main" id="{0BD74276-8ED2-4824-9998-0BAA3955CD95}"/>
                </a:ext>
              </a:extLst>
            </p:cNvPr>
            <p:cNvSpPr/>
            <p:nvPr userDrawn="1"/>
          </p:nvSpPr>
          <p:spPr>
            <a:xfrm>
              <a:off x="-6566" y="-2"/>
              <a:ext cx="12198565" cy="6858002"/>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02" dirty="0"/>
            </a:p>
          </p:txBody>
        </p:sp>
        <p:grpSp>
          <p:nvGrpSpPr>
            <p:cNvPr id="6" name="Group 37">
              <a:extLst>
                <a:ext uri="{FF2B5EF4-FFF2-40B4-BE49-F238E27FC236}">
                  <a16:creationId xmlns:a16="http://schemas.microsoft.com/office/drawing/2014/main" id="{978F2107-068F-4327-9136-6EB3073A4403}"/>
                </a:ext>
              </a:extLst>
            </p:cNvPr>
            <p:cNvGrpSpPr/>
            <p:nvPr userDrawn="1"/>
          </p:nvGrpSpPr>
          <p:grpSpPr>
            <a:xfrm>
              <a:off x="442260" y="3456849"/>
              <a:ext cx="11820483" cy="2970388"/>
              <a:chOff x="442260" y="3600153"/>
              <a:chExt cx="11820483" cy="2970388"/>
            </a:xfrm>
          </p:grpSpPr>
          <p:cxnSp>
            <p:nvCxnSpPr>
              <p:cNvPr id="7" name="Straight Connector 38">
                <a:extLst>
                  <a:ext uri="{FF2B5EF4-FFF2-40B4-BE49-F238E27FC236}">
                    <a16:creationId xmlns:a16="http://schemas.microsoft.com/office/drawing/2014/main" id="{B5909EFF-FFE7-4DCA-BB35-2930538F8575}"/>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8" name="Straight Connector 39">
                <a:extLst>
                  <a:ext uri="{FF2B5EF4-FFF2-40B4-BE49-F238E27FC236}">
                    <a16:creationId xmlns:a16="http://schemas.microsoft.com/office/drawing/2014/main" id="{BBF66BD5-8EBB-4321-AEA7-778A769BCD0F}"/>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9" name="Straight Connector 40">
                <a:extLst>
                  <a:ext uri="{FF2B5EF4-FFF2-40B4-BE49-F238E27FC236}">
                    <a16:creationId xmlns:a16="http://schemas.microsoft.com/office/drawing/2014/main" id="{B6105F55-6F73-4EAC-A6FE-341C1EDD082D}"/>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0" name="Straight Connector 41">
                <a:extLst>
                  <a:ext uri="{FF2B5EF4-FFF2-40B4-BE49-F238E27FC236}">
                    <a16:creationId xmlns:a16="http://schemas.microsoft.com/office/drawing/2014/main" id="{231C4A1D-0D18-4C45-8CD2-9B482D211697}"/>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42">
                <a:extLst>
                  <a:ext uri="{FF2B5EF4-FFF2-40B4-BE49-F238E27FC236}">
                    <a16:creationId xmlns:a16="http://schemas.microsoft.com/office/drawing/2014/main" id="{887B699A-26D9-4993-847C-C919922EE7EC}"/>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3">
                <a:extLst>
                  <a:ext uri="{FF2B5EF4-FFF2-40B4-BE49-F238E27FC236}">
                    <a16:creationId xmlns:a16="http://schemas.microsoft.com/office/drawing/2014/main" id="{2861B340-F5C1-4BA1-BA98-8D650473066B}"/>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4">
                <a:extLst>
                  <a:ext uri="{FF2B5EF4-FFF2-40B4-BE49-F238E27FC236}">
                    <a16:creationId xmlns:a16="http://schemas.microsoft.com/office/drawing/2014/main" id="{C3568F9F-131F-4452-A304-F5E5399BCD8C}"/>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5">
                <a:extLst>
                  <a:ext uri="{FF2B5EF4-FFF2-40B4-BE49-F238E27FC236}">
                    <a16:creationId xmlns:a16="http://schemas.microsoft.com/office/drawing/2014/main" id="{CF836D01-B716-45B7-86B0-7412F0310BC3}"/>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6">
                <a:extLst>
                  <a:ext uri="{FF2B5EF4-FFF2-40B4-BE49-F238E27FC236}">
                    <a16:creationId xmlns:a16="http://schemas.microsoft.com/office/drawing/2014/main" id="{456D7560-3022-407D-A56A-387D1CF7CBBE}"/>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7">
                <a:extLst>
                  <a:ext uri="{FF2B5EF4-FFF2-40B4-BE49-F238E27FC236}">
                    <a16:creationId xmlns:a16="http://schemas.microsoft.com/office/drawing/2014/main" id="{C7A0A529-063D-45DD-8385-C74DBDC59E7E}"/>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8">
                <a:extLst>
                  <a:ext uri="{FF2B5EF4-FFF2-40B4-BE49-F238E27FC236}">
                    <a16:creationId xmlns:a16="http://schemas.microsoft.com/office/drawing/2014/main" id="{A931E34D-B55F-40AD-83AF-7163B7D714F7}"/>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9">
                <a:extLst>
                  <a:ext uri="{FF2B5EF4-FFF2-40B4-BE49-F238E27FC236}">
                    <a16:creationId xmlns:a16="http://schemas.microsoft.com/office/drawing/2014/main" id="{85C0AB43-36CD-4E1C-BBD6-F6E40C7E2D07}"/>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50">
                <a:extLst>
                  <a:ext uri="{FF2B5EF4-FFF2-40B4-BE49-F238E27FC236}">
                    <a16:creationId xmlns:a16="http://schemas.microsoft.com/office/drawing/2014/main" id="{78CD91FC-28C9-4AC7-87D2-3236ADA79432}"/>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51">
                <a:extLst>
                  <a:ext uri="{FF2B5EF4-FFF2-40B4-BE49-F238E27FC236}">
                    <a16:creationId xmlns:a16="http://schemas.microsoft.com/office/drawing/2014/main" id="{43CC5094-48A5-4786-A10E-9CE8FDA8F34F}"/>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52">
                <a:extLst>
                  <a:ext uri="{FF2B5EF4-FFF2-40B4-BE49-F238E27FC236}">
                    <a16:creationId xmlns:a16="http://schemas.microsoft.com/office/drawing/2014/main" id="{B1CF75A4-9F1F-48F6-AFDA-C7897F2C1B55}"/>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3">
                <a:extLst>
                  <a:ext uri="{FF2B5EF4-FFF2-40B4-BE49-F238E27FC236}">
                    <a16:creationId xmlns:a16="http://schemas.microsoft.com/office/drawing/2014/main" id="{D8B3EC32-3BCC-4CF3-A8AB-D5695C387FB1}"/>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4">
                <a:extLst>
                  <a:ext uri="{FF2B5EF4-FFF2-40B4-BE49-F238E27FC236}">
                    <a16:creationId xmlns:a16="http://schemas.microsoft.com/office/drawing/2014/main" id="{646D2636-826F-4188-AECD-8E9F547C330E}"/>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5">
                <a:extLst>
                  <a:ext uri="{FF2B5EF4-FFF2-40B4-BE49-F238E27FC236}">
                    <a16:creationId xmlns:a16="http://schemas.microsoft.com/office/drawing/2014/main" id="{D5190618-4665-4F2E-8844-020AD30239F6}"/>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6">
                <a:extLst>
                  <a:ext uri="{FF2B5EF4-FFF2-40B4-BE49-F238E27FC236}">
                    <a16:creationId xmlns:a16="http://schemas.microsoft.com/office/drawing/2014/main" id="{E501E497-7672-440E-967B-911C1D6B4B10}"/>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7">
                <a:extLst>
                  <a:ext uri="{FF2B5EF4-FFF2-40B4-BE49-F238E27FC236}">
                    <a16:creationId xmlns:a16="http://schemas.microsoft.com/office/drawing/2014/main" id="{8A688C29-83E0-4CC9-A8C5-B6B30A57710C}"/>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8">
                <a:extLst>
                  <a:ext uri="{FF2B5EF4-FFF2-40B4-BE49-F238E27FC236}">
                    <a16:creationId xmlns:a16="http://schemas.microsoft.com/office/drawing/2014/main" id="{8D3348AE-2C08-472A-92E4-12BF79B738D1}"/>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9">
                <a:extLst>
                  <a:ext uri="{FF2B5EF4-FFF2-40B4-BE49-F238E27FC236}">
                    <a16:creationId xmlns:a16="http://schemas.microsoft.com/office/drawing/2014/main" id="{D93531AE-9D57-49CA-BC46-F7384685F786}"/>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60">
                <a:extLst>
                  <a:ext uri="{FF2B5EF4-FFF2-40B4-BE49-F238E27FC236}">
                    <a16:creationId xmlns:a16="http://schemas.microsoft.com/office/drawing/2014/main" id="{6130565B-76F2-434C-8896-54E337D6B462}"/>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61">
                <a:extLst>
                  <a:ext uri="{FF2B5EF4-FFF2-40B4-BE49-F238E27FC236}">
                    <a16:creationId xmlns:a16="http://schemas.microsoft.com/office/drawing/2014/main" id="{A0D45B84-40CC-46CF-ACE4-C3A1732817B3}"/>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gr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lvl1pPr>
              <a:defRPr>
                <a:solidFill>
                  <a:schemeClr val="bg1"/>
                </a:solidFill>
              </a:defRPr>
            </a:lvl1p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9600" y="882000"/>
            <a:ext cx="11764800" cy="5328000"/>
          </a:xfrm>
        </p:spPr>
        <p:txBody>
          <a:bodyPr/>
          <a:lstStyle>
            <a:lvl1pPr>
              <a:defRPr sz="1800"/>
            </a:lvl1pPr>
            <a:lvl2pPr>
              <a:defRPr sz="1800"/>
            </a:lvl2pPr>
            <a:lvl3pPr>
              <a:defRPr sz="1800"/>
            </a:lvl3pPr>
            <a:lvl4pPr>
              <a:defRPr sz="1800"/>
            </a:lvl4pPr>
            <a:lvl5pPr>
              <a:defRPr sz="1800"/>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pic>
        <p:nvPicPr>
          <p:cNvPr id="93" name="Picture 58">
            <a:extLst>
              <a:ext uri="{FF2B5EF4-FFF2-40B4-BE49-F238E27FC236}">
                <a16:creationId xmlns:a16="http://schemas.microsoft.com/office/drawing/2014/main" id="{FACF339E-D219-4088-BAC1-2C9C82F8139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sp>
        <p:nvSpPr>
          <p:cNvPr id="31" name="Text Box 38">
            <a:extLst>
              <a:ext uri="{FF2B5EF4-FFF2-40B4-BE49-F238E27FC236}">
                <a16:creationId xmlns:a16="http://schemas.microsoft.com/office/drawing/2014/main" id="{877F5B03-CBC3-47CB-9BB2-474A78C4A2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dirty="0">
              <a:solidFill>
                <a:srgbClr val="8197A6"/>
              </a:solidFill>
              <a:latin typeface="Arial" charset="0"/>
              <a:ea typeface="Arial" charset="0"/>
              <a:cs typeface="Arial" charset="0"/>
            </a:endParaRPr>
          </a:p>
        </p:txBody>
      </p:sp>
      <p:cxnSp>
        <p:nvCxnSpPr>
          <p:cNvPr id="62" name="Straight Connector 61">
            <a:extLst>
              <a:ext uri="{FF2B5EF4-FFF2-40B4-BE49-F238E27FC236}">
                <a16:creationId xmlns:a16="http://schemas.microsoft.com/office/drawing/2014/main" id="{29EE444F-6605-400F-BF7E-C6FB5D4308CE}"/>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D20DA465-76C5-4858-B030-FBB9CA538CD7}"/>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19" name="Picture 5">
            <a:extLst>
              <a:ext uri="{FF2B5EF4-FFF2-40B4-BE49-F238E27FC236}">
                <a16:creationId xmlns:a16="http://schemas.microsoft.com/office/drawing/2014/main" id="{F46AEE21-774A-4AB5-ADC4-A6979F397CFE}"/>
              </a:ext>
            </a:extLst>
          </p:cNvPr>
          <p:cNvPicPr>
            <a:picLocks/>
          </p:cNvPicPr>
          <p:nvPr userDrawn="1"/>
        </p:nvPicPr>
        <p:blipFill>
          <a:blip r:embed="rId5"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pic>
        <p:nvPicPr>
          <p:cNvPr id="33" name="Picture 45">
            <a:extLst>
              <a:ext uri="{FF2B5EF4-FFF2-40B4-BE49-F238E27FC236}">
                <a16:creationId xmlns:a16="http://schemas.microsoft.com/office/drawing/2014/main" id="{9241A6E2-EB8B-B0D1-AEA8-F4D0C76141E2}"/>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1" y="6457664"/>
            <a:ext cx="10159937" cy="430721"/>
          </a:xfrm>
          <a:prstGeom prst="rect">
            <a:avLst/>
          </a:prstGeom>
        </p:spPr>
      </p:pic>
    </p:spTree>
    <p:extLst>
      <p:ext uri="{BB962C8B-B14F-4D97-AF65-F5344CB8AC3E}">
        <p14:creationId xmlns:p14="http://schemas.microsoft.com/office/powerpoint/2010/main" val="2860509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1500" fill="hold"/>
                                        <p:tgtEl>
                                          <p:spTgt spid="33"/>
                                        </p:tgtEl>
                                        <p:attrNameLst>
                                          <p:attrName>ppt_x</p:attrName>
                                        </p:attrNameLst>
                                      </p:cBhvr>
                                      <p:tavLst>
                                        <p:tav tm="0">
                                          <p:val>
                                            <p:strVal val="0-#ppt_w/2"/>
                                          </p:val>
                                        </p:tav>
                                        <p:tav tm="100000">
                                          <p:val>
                                            <p:strVal val="#ppt_x"/>
                                          </p:val>
                                        </p:tav>
                                      </p:tavLst>
                                    </p:anim>
                                    <p:anim calcmode="lin" valueType="num">
                                      <p:cBhvr additive="base">
                                        <p:cTn id="8" dur="1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F73144F-B6DA-43DE-8986-0AB5D2CDA49C}"/>
              </a:ext>
            </a:extLst>
          </p:cNvPr>
          <p:cNvSpPr>
            <a:spLocks noGrp="1"/>
          </p:cNvSpPr>
          <p:nvPr>
            <p:ph type="title" hasCustomPrompt="1"/>
          </p:nvPr>
        </p:nvSpPr>
        <p:spPr>
          <a:xfrm>
            <a:off x="216000" y="154800"/>
            <a:ext cx="10108800" cy="565200"/>
          </a:xfrm>
        </p:spPr>
        <p:txBody>
          <a:bodyPr/>
          <a:lstStyle>
            <a:lvl1pPr algn="l">
              <a:defRPr sz="3000"/>
            </a:lvl1pPr>
          </a:lstStyle>
          <a:p>
            <a:r>
              <a:rPr lang="en-GB" noProof="0" dirty="0"/>
              <a:t>CLICK TO EDIT MASTER TITLE STYLE</a:t>
            </a:r>
          </a:p>
        </p:txBody>
      </p:sp>
      <p:sp>
        <p:nvSpPr>
          <p:cNvPr id="4" name="Rectangle 2">
            <a:extLst>
              <a:ext uri="{FF2B5EF4-FFF2-40B4-BE49-F238E27FC236}">
                <a16:creationId xmlns:a16="http://schemas.microsoft.com/office/drawing/2014/main" id="{B4E70818-9563-4F06-956D-FEFEF006586A}"/>
              </a:ext>
            </a:extLst>
          </p:cNvPr>
          <p:cNvSpPr>
            <a:spLocks noGrp="1" noChangeArrowheads="1"/>
          </p:cNvSpPr>
          <p:nvPr>
            <p:ph idx="1"/>
          </p:nvPr>
        </p:nvSpPr>
        <p:spPr bwMode="auto">
          <a:xfrm>
            <a:off x="218262"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lvl1pPr>
            <a:lvl2pPr>
              <a:defRPr sz="1800"/>
            </a:lvl2pPr>
            <a:lvl3pPr>
              <a:defRPr sz="1800"/>
            </a:lvl3pPr>
            <a:lvl4pPr>
              <a:defRPr sz="1800"/>
            </a:lvl4pPr>
            <a:lvl5pPr>
              <a:defRPr sz="1800"/>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6" name="Straight Connector 5">
            <a:extLst>
              <a:ext uri="{FF2B5EF4-FFF2-40B4-BE49-F238E27FC236}">
                <a16:creationId xmlns:a16="http://schemas.microsoft.com/office/drawing/2014/main" id="{861AD377-1350-4EFA-894B-5CEA5EA7AA40}"/>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0652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ARK BG">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DA398890-117D-44A3-97A3-567CB60E6D43}"/>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10633" y="-1"/>
            <a:ext cx="12191999" cy="6858001"/>
          </a:xfrm>
          <a:prstGeom prst="rect">
            <a:avLst/>
          </a:prstGeom>
        </p:spPr>
      </p:pic>
      <p:sp>
        <p:nvSpPr>
          <p:cNvPr id="34" name="Rectangle 38">
            <a:extLst>
              <a:ext uri="{FF2B5EF4-FFF2-40B4-BE49-F238E27FC236}">
                <a16:creationId xmlns:a16="http://schemas.microsoft.com/office/drawing/2014/main" id="{9C759BF4-95BD-4497-8F73-35566BC9CAF7}"/>
              </a:ext>
            </a:extLst>
          </p:cNvPr>
          <p:cNvSpPr/>
          <p:nvPr userDrawn="1"/>
        </p:nvSpPr>
        <p:spPr>
          <a:xfrm>
            <a:off x="-1" y="0"/>
            <a:ext cx="12222000" cy="6858000"/>
          </a:xfrm>
          <a:prstGeom prst="rect">
            <a:avLst/>
          </a:prstGeom>
          <a:solidFill>
            <a:srgbClr val="00324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chemeClr val="lt1">
                  <a:alpha val="60000"/>
                </a:schemeClr>
              </a:solidFill>
            </a:endParaRPr>
          </a:p>
        </p:txBody>
      </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9600" y="882000"/>
            <a:ext cx="11764800"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pic>
        <p:nvPicPr>
          <p:cNvPr id="32" name="Picture 58">
            <a:extLst>
              <a:ext uri="{FF2B5EF4-FFF2-40B4-BE49-F238E27FC236}">
                <a16:creationId xmlns:a16="http://schemas.microsoft.com/office/drawing/2014/main" id="{A9766FEA-5C39-42C1-9AEE-A80D8B6D13B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sp>
        <p:nvSpPr>
          <p:cNvPr id="5" name="Text Box 38">
            <a:extLst>
              <a:ext uri="{FF2B5EF4-FFF2-40B4-BE49-F238E27FC236}">
                <a16:creationId xmlns:a16="http://schemas.microsoft.com/office/drawing/2014/main" id="{7EAA3B37-8161-430C-A74C-2E26E270DE0A}"/>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dirty="0">
              <a:solidFill>
                <a:srgbClr val="8197A6"/>
              </a:solidFill>
              <a:latin typeface="Arial" charset="0"/>
              <a:ea typeface="Arial" charset="0"/>
              <a:cs typeface="Arial" charset="0"/>
            </a:endParaRPr>
          </a:p>
        </p:txBody>
      </p:sp>
      <p:cxnSp>
        <p:nvCxnSpPr>
          <p:cNvPr id="36" name="Straight Connector 35">
            <a:extLst>
              <a:ext uri="{FF2B5EF4-FFF2-40B4-BE49-F238E27FC236}">
                <a16:creationId xmlns:a16="http://schemas.microsoft.com/office/drawing/2014/main" id="{E5880B0D-A6A8-4687-98E2-A96E60FA37A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49C1B0E-6D53-4CDD-9145-B0B42CF57C06}"/>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64" name="Picture 5">
            <a:extLst>
              <a:ext uri="{FF2B5EF4-FFF2-40B4-BE49-F238E27FC236}">
                <a16:creationId xmlns:a16="http://schemas.microsoft.com/office/drawing/2014/main" id="{AFACDF93-324D-4973-8C62-633313B491BB}"/>
              </a:ext>
            </a:extLst>
          </p:cNvPr>
          <p:cNvPicPr>
            <a:picLocks/>
          </p:cNvPicPr>
          <p:nvPr userDrawn="1"/>
        </p:nvPicPr>
        <p:blipFill>
          <a:blip r:embed="rId5"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pic>
        <p:nvPicPr>
          <p:cNvPr id="39" name="Picture 38">
            <a:extLst>
              <a:ext uri="{FF2B5EF4-FFF2-40B4-BE49-F238E27FC236}">
                <a16:creationId xmlns:a16="http://schemas.microsoft.com/office/drawing/2014/main" id="{EBB965BA-5FAA-5543-9444-B14F3D19DD2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1" y="6457664"/>
            <a:ext cx="10159937" cy="430721"/>
          </a:xfrm>
          <a:prstGeom prst="rect">
            <a:avLst/>
          </a:prstGeom>
        </p:spPr>
      </p:pic>
    </p:spTree>
    <p:extLst>
      <p:ext uri="{BB962C8B-B14F-4D97-AF65-F5344CB8AC3E}">
        <p14:creationId xmlns:p14="http://schemas.microsoft.com/office/powerpoint/2010/main" val="1027659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ARK3">
    <p:spTree>
      <p:nvGrpSpPr>
        <p:cNvPr id="1" name=""/>
        <p:cNvGrpSpPr/>
        <p:nvPr/>
      </p:nvGrpSpPr>
      <p:grpSpPr>
        <a:xfrm>
          <a:off x="0" y="0"/>
          <a:ext cx="0" cy="0"/>
          <a:chOff x="0" y="0"/>
          <a:chExt cx="0" cy="0"/>
        </a:xfrm>
      </p:grpSpPr>
      <p:grpSp>
        <p:nvGrpSpPr>
          <p:cNvPr id="6" name="Group 37" hidden="1">
            <a:extLst>
              <a:ext uri="{FF2B5EF4-FFF2-40B4-BE49-F238E27FC236}">
                <a16:creationId xmlns:a16="http://schemas.microsoft.com/office/drawing/2014/main" id="{978F2107-068F-4327-9136-6EB3073A4403}"/>
              </a:ext>
            </a:extLst>
          </p:cNvPr>
          <p:cNvGrpSpPr/>
          <p:nvPr userDrawn="1"/>
        </p:nvGrpSpPr>
        <p:grpSpPr>
          <a:xfrm>
            <a:off x="443470" y="3456849"/>
            <a:ext cx="11852806" cy="2970388"/>
            <a:chOff x="442260" y="3600153"/>
            <a:chExt cx="11820483" cy="2970388"/>
          </a:xfrm>
        </p:grpSpPr>
        <p:cxnSp>
          <p:nvCxnSpPr>
            <p:cNvPr id="7" name="Straight Connector 38">
              <a:extLst>
                <a:ext uri="{FF2B5EF4-FFF2-40B4-BE49-F238E27FC236}">
                  <a16:creationId xmlns:a16="http://schemas.microsoft.com/office/drawing/2014/main" id="{B5909EFF-FFE7-4DCA-BB35-2930538F8575}"/>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8" name="Straight Connector 39">
              <a:extLst>
                <a:ext uri="{FF2B5EF4-FFF2-40B4-BE49-F238E27FC236}">
                  <a16:creationId xmlns:a16="http://schemas.microsoft.com/office/drawing/2014/main" id="{BBF66BD5-8EBB-4321-AEA7-778A769BCD0F}"/>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9" name="Straight Connector 40">
              <a:extLst>
                <a:ext uri="{FF2B5EF4-FFF2-40B4-BE49-F238E27FC236}">
                  <a16:creationId xmlns:a16="http://schemas.microsoft.com/office/drawing/2014/main" id="{B6105F55-6F73-4EAC-A6FE-341C1EDD082D}"/>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0" name="Straight Connector 41">
              <a:extLst>
                <a:ext uri="{FF2B5EF4-FFF2-40B4-BE49-F238E27FC236}">
                  <a16:creationId xmlns:a16="http://schemas.microsoft.com/office/drawing/2014/main" id="{231C4A1D-0D18-4C45-8CD2-9B482D211697}"/>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42">
              <a:extLst>
                <a:ext uri="{FF2B5EF4-FFF2-40B4-BE49-F238E27FC236}">
                  <a16:creationId xmlns:a16="http://schemas.microsoft.com/office/drawing/2014/main" id="{887B699A-26D9-4993-847C-C919922EE7EC}"/>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3">
              <a:extLst>
                <a:ext uri="{FF2B5EF4-FFF2-40B4-BE49-F238E27FC236}">
                  <a16:creationId xmlns:a16="http://schemas.microsoft.com/office/drawing/2014/main" id="{2861B340-F5C1-4BA1-BA98-8D650473066B}"/>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4">
              <a:extLst>
                <a:ext uri="{FF2B5EF4-FFF2-40B4-BE49-F238E27FC236}">
                  <a16:creationId xmlns:a16="http://schemas.microsoft.com/office/drawing/2014/main" id="{C3568F9F-131F-4452-A304-F5E5399BCD8C}"/>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5">
              <a:extLst>
                <a:ext uri="{FF2B5EF4-FFF2-40B4-BE49-F238E27FC236}">
                  <a16:creationId xmlns:a16="http://schemas.microsoft.com/office/drawing/2014/main" id="{CF836D01-B716-45B7-86B0-7412F0310BC3}"/>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6">
              <a:extLst>
                <a:ext uri="{FF2B5EF4-FFF2-40B4-BE49-F238E27FC236}">
                  <a16:creationId xmlns:a16="http://schemas.microsoft.com/office/drawing/2014/main" id="{456D7560-3022-407D-A56A-387D1CF7CBBE}"/>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7">
              <a:extLst>
                <a:ext uri="{FF2B5EF4-FFF2-40B4-BE49-F238E27FC236}">
                  <a16:creationId xmlns:a16="http://schemas.microsoft.com/office/drawing/2014/main" id="{C7A0A529-063D-45DD-8385-C74DBDC59E7E}"/>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8">
              <a:extLst>
                <a:ext uri="{FF2B5EF4-FFF2-40B4-BE49-F238E27FC236}">
                  <a16:creationId xmlns:a16="http://schemas.microsoft.com/office/drawing/2014/main" id="{A931E34D-B55F-40AD-83AF-7163B7D714F7}"/>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9">
              <a:extLst>
                <a:ext uri="{FF2B5EF4-FFF2-40B4-BE49-F238E27FC236}">
                  <a16:creationId xmlns:a16="http://schemas.microsoft.com/office/drawing/2014/main" id="{85C0AB43-36CD-4E1C-BBD6-F6E40C7E2D07}"/>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50">
              <a:extLst>
                <a:ext uri="{FF2B5EF4-FFF2-40B4-BE49-F238E27FC236}">
                  <a16:creationId xmlns:a16="http://schemas.microsoft.com/office/drawing/2014/main" id="{78CD91FC-28C9-4AC7-87D2-3236ADA79432}"/>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51">
              <a:extLst>
                <a:ext uri="{FF2B5EF4-FFF2-40B4-BE49-F238E27FC236}">
                  <a16:creationId xmlns:a16="http://schemas.microsoft.com/office/drawing/2014/main" id="{43CC5094-48A5-4786-A10E-9CE8FDA8F34F}"/>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52">
              <a:extLst>
                <a:ext uri="{FF2B5EF4-FFF2-40B4-BE49-F238E27FC236}">
                  <a16:creationId xmlns:a16="http://schemas.microsoft.com/office/drawing/2014/main" id="{B1CF75A4-9F1F-48F6-AFDA-C7897F2C1B55}"/>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3">
              <a:extLst>
                <a:ext uri="{FF2B5EF4-FFF2-40B4-BE49-F238E27FC236}">
                  <a16:creationId xmlns:a16="http://schemas.microsoft.com/office/drawing/2014/main" id="{D8B3EC32-3BCC-4CF3-A8AB-D5695C387FB1}"/>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4">
              <a:extLst>
                <a:ext uri="{FF2B5EF4-FFF2-40B4-BE49-F238E27FC236}">
                  <a16:creationId xmlns:a16="http://schemas.microsoft.com/office/drawing/2014/main" id="{646D2636-826F-4188-AECD-8E9F547C330E}"/>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5">
              <a:extLst>
                <a:ext uri="{FF2B5EF4-FFF2-40B4-BE49-F238E27FC236}">
                  <a16:creationId xmlns:a16="http://schemas.microsoft.com/office/drawing/2014/main" id="{D5190618-4665-4F2E-8844-020AD30239F6}"/>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6">
              <a:extLst>
                <a:ext uri="{FF2B5EF4-FFF2-40B4-BE49-F238E27FC236}">
                  <a16:creationId xmlns:a16="http://schemas.microsoft.com/office/drawing/2014/main" id="{E501E497-7672-440E-967B-911C1D6B4B10}"/>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7">
              <a:extLst>
                <a:ext uri="{FF2B5EF4-FFF2-40B4-BE49-F238E27FC236}">
                  <a16:creationId xmlns:a16="http://schemas.microsoft.com/office/drawing/2014/main" id="{8A688C29-83E0-4CC9-A8C5-B6B30A57710C}"/>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8">
              <a:extLst>
                <a:ext uri="{FF2B5EF4-FFF2-40B4-BE49-F238E27FC236}">
                  <a16:creationId xmlns:a16="http://schemas.microsoft.com/office/drawing/2014/main" id="{8D3348AE-2C08-472A-92E4-12BF79B738D1}"/>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9">
              <a:extLst>
                <a:ext uri="{FF2B5EF4-FFF2-40B4-BE49-F238E27FC236}">
                  <a16:creationId xmlns:a16="http://schemas.microsoft.com/office/drawing/2014/main" id="{D93531AE-9D57-49CA-BC46-F7384685F786}"/>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60">
              <a:extLst>
                <a:ext uri="{FF2B5EF4-FFF2-40B4-BE49-F238E27FC236}">
                  <a16:creationId xmlns:a16="http://schemas.microsoft.com/office/drawing/2014/main" id="{6130565B-76F2-434C-8896-54E337D6B462}"/>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61">
              <a:extLst>
                <a:ext uri="{FF2B5EF4-FFF2-40B4-BE49-F238E27FC236}">
                  <a16:creationId xmlns:a16="http://schemas.microsoft.com/office/drawing/2014/main" id="{A0D45B84-40CC-46CF-ACE4-C3A1732817B3}"/>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9600" y="882000"/>
            <a:ext cx="11764800"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cxnSp>
        <p:nvCxnSpPr>
          <p:cNvPr id="31" name="Straight Connector 30">
            <a:extLst>
              <a:ext uri="{FF2B5EF4-FFF2-40B4-BE49-F238E27FC236}">
                <a16:creationId xmlns:a16="http://schemas.microsoft.com/office/drawing/2014/main" id="{D47A283E-2E94-448F-92E5-2474B2498001}"/>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5278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ARK4">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3D3CCAE-5E68-40B7-96F4-1867CB3C210D}"/>
              </a:ext>
            </a:extLst>
          </p:cNvPr>
          <p:cNvSpPr>
            <a:spLocks noGrp="1"/>
          </p:cNvSpPr>
          <p:nvPr>
            <p:ph type="title" hasCustomPrompt="1"/>
          </p:nvPr>
        </p:nvSpPr>
        <p:spPr/>
        <p:txBody>
          <a:bodyPr/>
          <a:lstStyle/>
          <a:p>
            <a:r>
              <a:rPr lang="en-GB" altLang="en-US" noProof="0" dirty="0"/>
              <a:t>CLICK TO EDIT MASTER TITLE STYLE</a:t>
            </a:r>
            <a:endParaRPr lang="en-GB" noProof="0" dirty="0"/>
          </a:p>
        </p:txBody>
      </p:sp>
      <p:graphicFrame>
        <p:nvGraphicFramePr>
          <p:cNvPr id="3" name="Chart 62">
            <a:extLst>
              <a:ext uri="{FF2B5EF4-FFF2-40B4-BE49-F238E27FC236}">
                <a16:creationId xmlns:a16="http://schemas.microsoft.com/office/drawing/2014/main" id="{F74DFCCB-83DE-47F4-9FF3-8FAEE5BF92D8}"/>
              </a:ext>
            </a:extLst>
          </p:cNvPr>
          <p:cNvGraphicFramePr/>
          <p:nvPr userDrawn="1"/>
        </p:nvGraphicFramePr>
        <p:xfrm>
          <a:off x="279036" y="1321782"/>
          <a:ext cx="11656060" cy="462389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62">
            <a:extLst>
              <a:ext uri="{FF2B5EF4-FFF2-40B4-BE49-F238E27FC236}">
                <a16:creationId xmlns:a16="http://schemas.microsoft.com/office/drawing/2014/main" id="{1D3688BC-A29F-4FC4-A11A-398FE4188E1F}"/>
              </a:ext>
            </a:extLst>
          </p:cNvPr>
          <p:cNvGraphicFramePr/>
          <p:nvPr userDrawn="1">
            <p:extLst>
              <p:ext uri="{D42A27DB-BD31-4B8C-83A1-F6EECF244321}">
                <p14:modId xmlns:p14="http://schemas.microsoft.com/office/powerpoint/2010/main" val="1776204199"/>
              </p:ext>
            </p:extLst>
          </p:nvPr>
        </p:nvGraphicFramePr>
        <p:xfrm>
          <a:off x="278274" y="1348840"/>
          <a:ext cx="11624275" cy="4718559"/>
        </p:xfrm>
        <a:graphic>
          <a:graphicData uri="http://schemas.openxmlformats.org/drawingml/2006/chart">
            <c:chart xmlns:c="http://schemas.openxmlformats.org/drawingml/2006/chart" xmlns:r="http://schemas.openxmlformats.org/officeDocument/2006/relationships" r:id="rId3"/>
          </a:graphicData>
        </a:graphic>
      </p:graphicFrame>
      <p:cxnSp>
        <p:nvCxnSpPr>
          <p:cNvPr id="8" name="Straight Connector 7">
            <a:extLst>
              <a:ext uri="{FF2B5EF4-FFF2-40B4-BE49-F238E27FC236}">
                <a16:creationId xmlns:a16="http://schemas.microsoft.com/office/drawing/2014/main" id="{2D8F5593-453E-4297-89C3-AF572A2F008F}"/>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5189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repeatCount="0" fill="hold" grpId="0" nodeType="afterEffect">
                                  <p:stCondLst>
                                    <p:cond delay="0"/>
                                  </p:stCondLst>
                                  <p:childTnLst>
                                    <p:set>
                                      <p:cBhvr>
                                        <p:cTn id="6"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7" dur="300"/>
                                        <p:tgtEl>
                                          <p:spTgt spid="3">
                                            <p:graphicEl>
                                              <a:chart seriesIdx="-3" categoryIdx="-3" bldStep="gridLegend"/>
                                            </p:graphicEl>
                                          </p:spTgt>
                                        </p:tgtEl>
                                      </p:cBhvr>
                                    </p:animEffect>
                                  </p:childTnLst>
                                </p:cTn>
                              </p:par>
                            </p:childTnLst>
                          </p:cTn>
                        </p:par>
                        <p:par>
                          <p:cTn id="8" fill="hold">
                            <p:stCondLst>
                              <p:cond delay="300"/>
                            </p:stCondLst>
                            <p:childTnLst>
                              <p:par>
                                <p:cTn id="9" presetID="22" presetClass="entr" presetSubtype="4" repeatCount="0" fill="hold" grpId="0" nodeType="afterEffect">
                                  <p:stCondLst>
                                    <p:cond delay="0"/>
                                  </p:stCondLst>
                                  <p:childTnLst>
                                    <p:set>
                                      <p:cBhvr>
                                        <p:cTn id="10"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down)">
                                      <p:cBhvr>
                                        <p:cTn id="11" dur="300"/>
                                        <p:tgtEl>
                                          <p:spTgt spid="6">
                                            <p:graphicEl>
                                              <a:chart seriesIdx="-3" categoryIdx="-3" bldStep="gridLegend"/>
                                            </p:graphicEl>
                                          </p:spTgt>
                                        </p:tgtEl>
                                      </p:cBhvr>
                                    </p:animEffect>
                                  </p:childTnLst>
                                </p:cTn>
                              </p:par>
                            </p:childTnLst>
                          </p:cTn>
                        </p:par>
                        <p:par>
                          <p:cTn id="12" fill="hold">
                            <p:stCondLst>
                              <p:cond delay="600"/>
                            </p:stCondLst>
                            <p:childTnLst>
                              <p:par>
                                <p:cTn id="13" presetID="22" presetClass="entr" presetSubtype="4" repeatCount="0" fill="hold" grpId="0" nodeType="afterEffect">
                                  <p:stCondLst>
                                    <p:cond delay="0"/>
                                  </p:stCondLst>
                                  <p:childTnLst>
                                    <p:set>
                                      <p:cBhvr>
                                        <p:cTn id="14"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down)">
                                      <p:cBhvr>
                                        <p:cTn id="15" dur="300"/>
                                        <p:tgtEl>
                                          <p:spTgt spid="6">
                                            <p:graphicEl>
                                              <a:chart seriesIdx="-4" categoryIdx="0" bldStep="category"/>
                                            </p:graphicEl>
                                          </p:spTgt>
                                        </p:tgtEl>
                                      </p:cBhvr>
                                    </p:animEffect>
                                  </p:childTnLst>
                                </p:cTn>
                              </p:par>
                            </p:childTnLst>
                          </p:cTn>
                        </p:par>
                        <p:par>
                          <p:cTn id="16" fill="hold">
                            <p:stCondLst>
                              <p:cond delay="900"/>
                            </p:stCondLst>
                            <p:childTnLst>
                              <p:par>
                                <p:cTn id="17" presetID="22" presetClass="entr" presetSubtype="4" repeatCount="0" fill="hold" grpId="0" nodeType="afterEffect">
                                  <p:stCondLst>
                                    <p:cond delay="0"/>
                                  </p:stCondLst>
                                  <p:childTnLst>
                                    <p:set>
                                      <p:cBhvr>
                                        <p:cTn id="18"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down)">
                                      <p:cBhvr>
                                        <p:cTn id="19" dur="300"/>
                                        <p:tgtEl>
                                          <p:spTgt spid="6">
                                            <p:graphicEl>
                                              <a:chart seriesIdx="-4" categoryIdx="1" bldStep="category"/>
                                            </p:graphicEl>
                                          </p:spTgt>
                                        </p:tgtEl>
                                      </p:cBhvr>
                                    </p:animEffect>
                                  </p:childTnLst>
                                </p:cTn>
                              </p:par>
                            </p:childTnLst>
                          </p:cTn>
                        </p:par>
                        <p:par>
                          <p:cTn id="20" fill="hold">
                            <p:stCondLst>
                              <p:cond delay="1200"/>
                            </p:stCondLst>
                            <p:childTnLst>
                              <p:par>
                                <p:cTn id="21" presetID="22" presetClass="entr" presetSubtype="4" repeatCount="0" fill="hold" grpId="0" nodeType="afterEffect">
                                  <p:stCondLst>
                                    <p:cond delay="0"/>
                                  </p:stCondLst>
                                  <p:childTnLst>
                                    <p:set>
                                      <p:cBhvr>
                                        <p:cTn id="22"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down)">
                                      <p:cBhvr>
                                        <p:cTn id="23" dur="300"/>
                                        <p:tgtEl>
                                          <p:spTgt spid="6">
                                            <p:graphicEl>
                                              <a:chart seriesIdx="-4" categoryIdx="2" bldStep="category"/>
                                            </p:graphicEl>
                                          </p:spTgt>
                                        </p:tgtEl>
                                      </p:cBhvr>
                                    </p:animEffect>
                                  </p:childTnLst>
                                </p:cTn>
                              </p:par>
                            </p:childTnLst>
                          </p:cTn>
                        </p:par>
                        <p:par>
                          <p:cTn id="24" fill="hold">
                            <p:stCondLst>
                              <p:cond delay="1500"/>
                            </p:stCondLst>
                            <p:childTnLst>
                              <p:par>
                                <p:cTn id="25" presetID="22" presetClass="entr" presetSubtype="4" repeatCount="0" fill="hold" grpId="0" nodeType="afterEffect">
                                  <p:stCondLst>
                                    <p:cond delay="0"/>
                                  </p:stCondLst>
                                  <p:childTnLst>
                                    <p:set>
                                      <p:cBhvr>
                                        <p:cTn id="26"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down)">
                                      <p:cBhvr>
                                        <p:cTn id="27" dur="300"/>
                                        <p:tgtEl>
                                          <p:spTgt spid="6">
                                            <p:graphicEl>
                                              <a:chart seriesIdx="-4" categoryIdx="3" bldStep="category"/>
                                            </p:graphicEl>
                                          </p:spTgt>
                                        </p:tgtEl>
                                      </p:cBhvr>
                                    </p:animEffect>
                                  </p:childTnLst>
                                </p:cTn>
                              </p:par>
                            </p:childTnLst>
                          </p:cTn>
                        </p:par>
                        <p:par>
                          <p:cTn id="28" fill="hold">
                            <p:stCondLst>
                              <p:cond delay="1800"/>
                            </p:stCondLst>
                            <p:childTnLst>
                              <p:par>
                                <p:cTn id="29" presetID="22" presetClass="entr" presetSubtype="4" repeatCount="0" fill="hold" grpId="0" nodeType="afterEffect">
                                  <p:stCondLst>
                                    <p:cond delay="0"/>
                                  </p:stCondLst>
                                  <p:childTnLst>
                                    <p:set>
                                      <p:cBhvr>
                                        <p:cTn id="30" dur="1" fill="hold">
                                          <p:stCondLst>
                                            <p:cond delay="0"/>
                                          </p:stCondLst>
                                        </p:cTn>
                                        <p:tgtEl>
                                          <p:spTgt spid="6">
                                            <p:graphicEl>
                                              <a:chart seriesIdx="-4" categoryIdx="4" bldStep="category"/>
                                            </p:graphicEl>
                                          </p:spTgt>
                                        </p:tgtEl>
                                        <p:attrNameLst>
                                          <p:attrName>style.visibility</p:attrName>
                                        </p:attrNameLst>
                                      </p:cBhvr>
                                      <p:to>
                                        <p:strVal val="visible"/>
                                      </p:to>
                                    </p:set>
                                    <p:animEffect transition="in" filter="wipe(down)">
                                      <p:cBhvr>
                                        <p:cTn id="31" dur="300"/>
                                        <p:tgtEl>
                                          <p:spTgt spid="6">
                                            <p:graphicEl>
                                              <a:chart seriesIdx="-4" categoryIdx="4" bldStep="category"/>
                                            </p:graphicEl>
                                          </p:spTgt>
                                        </p:tgtEl>
                                      </p:cBhvr>
                                    </p:animEffect>
                                  </p:childTnLst>
                                </p:cTn>
                              </p:par>
                            </p:childTnLst>
                          </p:cTn>
                        </p:par>
                        <p:par>
                          <p:cTn id="32" fill="hold">
                            <p:stCondLst>
                              <p:cond delay="2100"/>
                            </p:stCondLst>
                            <p:childTnLst>
                              <p:par>
                                <p:cTn id="33" presetID="22" presetClass="entr" presetSubtype="4" repeatCount="0" fill="hold" grpId="0" nodeType="afterEffect">
                                  <p:stCondLst>
                                    <p:cond delay="0"/>
                                  </p:stCondLst>
                                  <p:childTnLst>
                                    <p:set>
                                      <p:cBhvr>
                                        <p:cTn id="34" dur="1" fill="hold">
                                          <p:stCondLst>
                                            <p:cond delay="0"/>
                                          </p:stCondLst>
                                        </p:cTn>
                                        <p:tgtEl>
                                          <p:spTgt spid="6">
                                            <p:graphicEl>
                                              <a:chart seriesIdx="-4" categoryIdx="5" bldStep="category"/>
                                            </p:graphicEl>
                                          </p:spTgt>
                                        </p:tgtEl>
                                        <p:attrNameLst>
                                          <p:attrName>style.visibility</p:attrName>
                                        </p:attrNameLst>
                                      </p:cBhvr>
                                      <p:to>
                                        <p:strVal val="visible"/>
                                      </p:to>
                                    </p:set>
                                    <p:animEffect transition="in" filter="wipe(down)">
                                      <p:cBhvr>
                                        <p:cTn id="35" dur="300"/>
                                        <p:tgtEl>
                                          <p:spTgt spid="6">
                                            <p:graphicEl>
                                              <a:chart seriesIdx="-4" categoryIdx="5" bldStep="category"/>
                                            </p:graphicEl>
                                          </p:spTgt>
                                        </p:tgtEl>
                                      </p:cBhvr>
                                    </p:animEffect>
                                  </p:childTnLst>
                                </p:cTn>
                              </p:par>
                            </p:childTnLst>
                          </p:cTn>
                        </p:par>
                        <p:par>
                          <p:cTn id="36" fill="hold">
                            <p:stCondLst>
                              <p:cond delay="2400"/>
                            </p:stCondLst>
                            <p:childTnLst>
                              <p:par>
                                <p:cTn id="37" presetID="22" presetClass="entr" presetSubtype="4" repeatCount="0" fill="hold" grpId="0" nodeType="afterEffect">
                                  <p:stCondLst>
                                    <p:cond delay="0"/>
                                  </p:stCondLst>
                                  <p:childTnLst>
                                    <p:set>
                                      <p:cBhvr>
                                        <p:cTn id="38" dur="1" fill="hold">
                                          <p:stCondLst>
                                            <p:cond delay="0"/>
                                          </p:stCondLst>
                                        </p:cTn>
                                        <p:tgtEl>
                                          <p:spTgt spid="6">
                                            <p:graphicEl>
                                              <a:chart seriesIdx="-4" categoryIdx="6" bldStep="category"/>
                                            </p:graphicEl>
                                          </p:spTgt>
                                        </p:tgtEl>
                                        <p:attrNameLst>
                                          <p:attrName>style.visibility</p:attrName>
                                        </p:attrNameLst>
                                      </p:cBhvr>
                                      <p:to>
                                        <p:strVal val="visible"/>
                                      </p:to>
                                    </p:set>
                                    <p:animEffect transition="in" filter="wipe(down)">
                                      <p:cBhvr>
                                        <p:cTn id="39" dur="300"/>
                                        <p:tgtEl>
                                          <p:spTgt spid="6">
                                            <p:graphicEl>
                                              <a:chart seriesIdx="-4" categoryIdx="6" bldStep="category"/>
                                            </p:graphicEl>
                                          </p:spTgt>
                                        </p:tgtEl>
                                      </p:cBhvr>
                                    </p:animEffect>
                                  </p:childTnLst>
                                </p:cTn>
                              </p:par>
                            </p:childTnLst>
                          </p:cTn>
                        </p:par>
                        <p:par>
                          <p:cTn id="40" fill="hold">
                            <p:stCondLst>
                              <p:cond delay="2700"/>
                            </p:stCondLst>
                            <p:childTnLst>
                              <p:par>
                                <p:cTn id="41" presetID="22" presetClass="entr" presetSubtype="4" repeatCount="0" fill="hold" grpId="0" nodeType="afterEffect">
                                  <p:stCondLst>
                                    <p:cond delay="0"/>
                                  </p:stCondLst>
                                  <p:childTnLst>
                                    <p:set>
                                      <p:cBhvr>
                                        <p:cTn id="42" dur="1" fill="hold">
                                          <p:stCondLst>
                                            <p:cond delay="0"/>
                                          </p:stCondLst>
                                        </p:cTn>
                                        <p:tgtEl>
                                          <p:spTgt spid="6">
                                            <p:graphicEl>
                                              <a:chart seriesIdx="-4" categoryIdx="7" bldStep="category"/>
                                            </p:graphicEl>
                                          </p:spTgt>
                                        </p:tgtEl>
                                        <p:attrNameLst>
                                          <p:attrName>style.visibility</p:attrName>
                                        </p:attrNameLst>
                                      </p:cBhvr>
                                      <p:to>
                                        <p:strVal val="visible"/>
                                      </p:to>
                                    </p:set>
                                    <p:animEffect transition="in" filter="wipe(down)">
                                      <p:cBhvr>
                                        <p:cTn id="43" dur="300"/>
                                        <p:tgtEl>
                                          <p:spTgt spid="6">
                                            <p:graphicEl>
                                              <a:chart seriesIdx="-4" categoryIdx="7" bldStep="category"/>
                                            </p:graphicEl>
                                          </p:spTgt>
                                        </p:tgtEl>
                                      </p:cBhvr>
                                    </p:animEffect>
                                  </p:childTnLst>
                                </p:cTn>
                              </p:par>
                            </p:childTnLst>
                          </p:cTn>
                        </p:par>
                        <p:par>
                          <p:cTn id="44" fill="hold">
                            <p:stCondLst>
                              <p:cond delay="3000"/>
                            </p:stCondLst>
                            <p:childTnLst>
                              <p:par>
                                <p:cTn id="45" presetID="22" presetClass="entr" presetSubtype="4" repeatCount="0" fill="hold" grpId="0" nodeType="afterEffect">
                                  <p:stCondLst>
                                    <p:cond delay="0"/>
                                  </p:stCondLst>
                                  <p:childTnLst>
                                    <p:set>
                                      <p:cBhvr>
                                        <p:cTn id="46" dur="1" fill="hold">
                                          <p:stCondLst>
                                            <p:cond delay="0"/>
                                          </p:stCondLst>
                                        </p:cTn>
                                        <p:tgtEl>
                                          <p:spTgt spid="6">
                                            <p:graphicEl>
                                              <a:chart seriesIdx="-4" categoryIdx="8" bldStep="category"/>
                                            </p:graphicEl>
                                          </p:spTgt>
                                        </p:tgtEl>
                                        <p:attrNameLst>
                                          <p:attrName>style.visibility</p:attrName>
                                        </p:attrNameLst>
                                      </p:cBhvr>
                                      <p:to>
                                        <p:strVal val="visible"/>
                                      </p:to>
                                    </p:set>
                                    <p:animEffect transition="in" filter="wipe(down)">
                                      <p:cBhvr>
                                        <p:cTn id="47" dur="300"/>
                                        <p:tgtEl>
                                          <p:spTgt spid="6">
                                            <p:graphicEl>
                                              <a:chart seriesIdx="-4" categoryIdx="8" bldStep="category"/>
                                            </p:graphicEl>
                                          </p:spTgt>
                                        </p:tgtEl>
                                      </p:cBhvr>
                                    </p:animEffect>
                                  </p:childTnLst>
                                </p:cTn>
                              </p:par>
                            </p:childTnLst>
                          </p:cTn>
                        </p:par>
                        <p:par>
                          <p:cTn id="48" fill="hold">
                            <p:stCondLst>
                              <p:cond delay="3300"/>
                            </p:stCondLst>
                            <p:childTnLst>
                              <p:par>
                                <p:cTn id="49" presetID="22" presetClass="entr" presetSubtype="4" repeatCount="0" fill="hold" grpId="0" nodeType="afterEffect">
                                  <p:stCondLst>
                                    <p:cond delay="0"/>
                                  </p:stCondLst>
                                  <p:childTnLst>
                                    <p:set>
                                      <p:cBhvr>
                                        <p:cTn id="50" dur="1" fill="hold">
                                          <p:stCondLst>
                                            <p:cond delay="0"/>
                                          </p:stCondLst>
                                        </p:cTn>
                                        <p:tgtEl>
                                          <p:spTgt spid="6">
                                            <p:graphicEl>
                                              <a:chart seriesIdx="-4" categoryIdx="9" bldStep="category"/>
                                            </p:graphicEl>
                                          </p:spTgt>
                                        </p:tgtEl>
                                        <p:attrNameLst>
                                          <p:attrName>style.visibility</p:attrName>
                                        </p:attrNameLst>
                                      </p:cBhvr>
                                      <p:to>
                                        <p:strVal val="visible"/>
                                      </p:to>
                                    </p:set>
                                    <p:animEffect transition="in" filter="wipe(down)">
                                      <p:cBhvr>
                                        <p:cTn id="51" dur="300"/>
                                        <p:tgtEl>
                                          <p:spTgt spid="6">
                                            <p:graphicEl>
                                              <a:chart seriesIdx="-4" categoryIdx="9" bldStep="category"/>
                                            </p:graphicEl>
                                          </p:spTgt>
                                        </p:tgtEl>
                                      </p:cBhvr>
                                    </p:animEffect>
                                  </p:childTnLst>
                                </p:cTn>
                              </p:par>
                            </p:childTnLst>
                          </p:cTn>
                        </p:par>
                        <p:par>
                          <p:cTn id="52" fill="hold">
                            <p:stCondLst>
                              <p:cond delay="3600"/>
                            </p:stCondLst>
                            <p:childTnLst>
                              <p:par>
                                <p:cTn id="53" presetID="22" presetClass="entr" presetSubtype="4" repeatCount="0" fill="hold" grpId="0" nodeType="afterEffect">
                                  <p:stCondLst>
                                    <p:cond delay="0"/>
                                  </p:stCondLst>
                                  <p:childTnLst>
                                    <p:set>
                                      <p:cBhvr>
                                        <p:cTn id="54" dur="1" fill="hold">
                                          <p:stCondLst>
                                            <p:cond delay="0"/>
                                          </p:stCondLst>
                                        </p:cTn>
                                        <p:tgtEl>
                                          <p:spTgt spid="6">
                                            <p:graphicEl>
                                              <a:chart seriesIdx="-4" categoryIdx="10" bldStep="category"/>
                                            </p:graphicEl>
                                          </p:spTgt>
                                        </p:tgtEl>
                                        <p:attrNameLst>
                                          <p:attrName>style.visibility</p:attrName>
                                        </p:attrNameLst>
                                      </p:cBhvr>
                                      <p:to>
                                        <p:strVal val="visible"/>
                                      </p:to>
                                    </p:set>
                                    <p:animEffect transition="in" filter="wipe(down)">
                                      <p:cBhvr>
                                        <p:cTn id="55" dur="300"/>
                                        <p:tgtEl>
                                          <p:spTgt spid="6">
                                            <p:graphicEl>
                                              <a:chart seriesIdx="-4" categoryIdx="10" bldStep="category"/>
                                            </p:graphicEl>
                                          </p:spTgt>
                                        </p:tgtEl>
                                      </p:cBhvr>
                                    </p:animEffect>
                                  </p:childTnLst>
                                </p:cTn>
                              </p:par>
                            </p:childTnLst>
                          </p:cTn>
                        </p:par>
                        <p:par>
                          <p:cTn id="56" fill="hold">
                            <p:stCondLst>
                              <p:cond delay="3900"/>
                            </p:stCondLst>
                            <p:childTnLst>
                              <p:par>
                                <p:cTn id="57" presetID="22" presetClass="entr" presetSubtype="4" repeatCount="0" fill="hold" grpId="0" nodeType="afterEffect">
                                  <p:stCondLst>
                                    <p:cond delay="0"/>
                                  </p:stCondLst>
                                  <p:childTnLst>
                                    <p:set>
                                      <p:cBhvr>
                                        <p:cTn id="58" dur="1" fill="hold">
                                          <p:stCondLst>
                                            <p:cond delay="0"/>
                                          </p:stCondLst>
                                        </p:cTn>
                                        <p:tgtEl>
                                          <p:spTgt spid="6">
                                            <p:graphicEl>
                                              <a:chart seriesIdx="-4" categoryIdx="11" bldStep="category"/>
                                            </p:graphicEl>
                                          </p:spTgt>
                                        </p:tgtEl>
                                        <p:attrNameLst>
                                          <p:attrName>style.visibility</p:attrName>
                                        </p:attrNameLst>
                                      </p:cBhvr>
                                      <p:to>
                                        <p:strVal val="visible"/>
                                      </p:to>
                                    </p:set>
                                    <p:animEffect transition="in" filter="wipe(down)">
                                      <p:cBhvr>
                                        <p:cTn id="59" dur="300"/>
                                        <p:tgtEl>
                                          <p:spTgt spid="6">
                                            <p:graphicEl>
                                              <a:chart seriesIdx="-4" categoryIdx="11" bldStep="category"/>
                                            </p:graphicEl>
                                          </p:spTgt>
                                        </p:tgtEl>
                                      </p:cBhvr>
                                    </p:animEffect>
                                  </p:childTnLst>
                                </p:cTn>
                              </p:par>
                            </p:childTnLst>
                          </p:cTn>
                        </p:par>
                        <p:par>
                          <p:cTn id="60" fill="hold">
                            <p:stCondLst>
                              <p:cond delay="4200"/>
                            </p:stCondLst>
                            <p:childTnLst>
                              <p:par>
                                <p:cTn id="61" presetID="22" presetClass="entr" presetSubtype="4" repeatCount="0" fill="hold" grpId="0" nodeType="afterEffect">
                                  <p:stCondLst>
                                    <p:cond delay="0"/>
                                  </p:stCondLst>
                                  <p:childTnLst>
                                    <p:set>
                                      <p:cBhvr>
                                        <p:cTn id="62" dur="1" fill="hold">
                                          <p:stCondLst>
                                            <p:cond delay="0"/>
                                          </p:stCondLst>
                                        </p:cTn>
                                        <p:tgtEl>
                                          <p:spTgt spid="6">
                                            <p:graphicEl>
                                              <a:chart seriesIdx="-4" categoryIdx="12" bldStep="category"/>
                                            </p:graphicEl>
                                          </p:spTgt>
                                        </p:tgtEl>
                                        <p:attrNameLst>
                                          <p:attrName>style.visibility</p:attrName>
                                        </p:attrNameLst>
                                      </p:cBhvr>
                                      <p:to>
                                        <p:strVal val="visible"/>
                                      </p:to>
                                    </p:set>
                                    <p:animEffect transition="in" filter="wipe(down)">
                                      <p:cBhvr>
                                        <p:cTn id="63" dur="300"/>
                                        <p:tgtEl>
                                          <p:spTgt spid="6">
                                            <p:graphicEl>
                                              <a:chart seriesIdx="-4" categoryIdx="12" bldStep="category"/>
                                            </p:graphicEl>
                                          </p:spTgt>
                                        </p:tgtEl>
                                      </p:cBhvr>
                                    </p:animEffect>
                                  </p:childTnLst>
                                </p:cTn>
                              </p:par>
                            </p:childTnLst>
                          </p:cTn>
                        </p:par>
                        <p:par>
                          <p:cTn id="64" fill="hold">
                            <p:stCondLst>
                              <p:cond delay="4500"/>
                            </p:stCondLst>
                            <p:childTnLst>
                              <p:par>
                                <p:cTn id="65" presetID="22" presetClass="entr" presetSubtype="4" repeatCount="0" fill="hold" grpId="0" nodeType="afterEffect">
                                  <p:stCondLst>
                                    <p:cond delay="0"/>
                                  </p:stCondLst>
                                  <p:childTnLst>
                                    <p:set>
                                      <p:cBhvr>
                                        <p:cTn id="66" dur="1" fill="hold">
                                          <p:stCondLst>
                                            <p:cond delay="0"/>
                                          </p:stCondLst>
                                        </p:cTn>
                                        <p:tgtEl>
                                          <p:spTgt spid="6">
                                            <p:graphicEl>
                                              <a:chart seriesIdx="-4" categoryIdx="13" bldStep="category"/>
                                            </p:graphicEl>
                                          </p:spTgt>
                                        </p:tgtEl>
                                        <p:attrNameLst>
                                          <p:attrName>style.visibility</p:attrName>
                                        </p:attrNameLst>
                                      </p:cBhvr>
                                      <p:to>
                                        <p:strVal val="visible"/>
                                      </p:to>
                                    </p:set>
                                    <p:animEffect transition="in" filter="wipe(down)">
                                      <p:cBhvr>
                                        <p:cTn id="67" dur="300"/>
                                        <p:tgtEl>
                                          <p:spTgt spid="6">
                                            <p:graphicEl>
                                              <a:chart seriesIdx="-4" categoryIdx="13" bldStep="category"/>
                                            </p:graphicEl>
                                          </p:spTgt>
                                        </p:tgtEl>
                                      </p:cBhvr>
                                    </p:animEffect>
                                  </p:childTnLst>
                                </p:cTn>
                              </p:par>
                            </p:childTnLst>
                          </p:cTn>
                        </p:par>
                        <p:par>
                          <p:cTn id="68" fill="hold">
                            <p:stCondLst>
                              <p:cond delay="4800"/>
                            </p:stCondLst>
                            <p:childTnLst>
                              <p:par>
                                <p:cTn id="69" presetID="22" presetClass="entr" presetSubtype="4" repeatCount="0" fill="hold" grpId="0" nodeType="afterEffect">
                                  <p:stCondLst>
                                    <p:cond delay="0"/>
                                  </p:stCondLst>
                                  <p:childTnLst>
                                    <p:set>
                                      <p:cBhvr>
                                        <p:cTn id="70" dur="1" fill="hold">
                                          <p:stCondLst>
                                            <p:cond delay="0"/>
                                          </p:stCondLst>
                                        </p:cTn>
                                        <p:tgtEl>
                                          <p:spTgt spid="6">
                                            <p:graphicEl>
                                              <a:chart seriesIdx="-4" categoryIdx="14" bldStep="category"/>
                                            </p:graphicEl>
                                          </p:spTgt>
                                        </p:tgtEl>
                                        <p:attrNameLst>
                                          <p:attrName>style.visibility</p:attrName>
                                        </p:attrNameLst>
                                      </p:cBhvr>
                                      <p:to>
                                        <p:strVal val="visible"/>
                                      </p:to>
                                    </p:set>
                                    <p:animEffect transition="in" filter="wipe(down)">
                                      <p:cBhvr>
                                        <p:cTn id="71" dur="300"/>
                                        <p:tgtEl>
                                          <p:spTgt spid="6">
                                            <p:graphicEl>
                                              <a:chart seriesIdx="-4" categoryIdx="14" bldStep="category"/>
                                            </p:graphicEl>
                                          </p:spTgt>
                                        </p:tgtEl>
                                      </p:cBhvr>
                                    </p:animEffect>
                                  </p:childTnLst>
                                </p:cTn>
                              </p:par>
                            </p:childTnLst>
                          </p:cTn>
                        </p:par>
                        <p:par>
                          <p:cTn id="72" fill="hold">
                            <p:stCondLst>
                              <p:cond delay="5100"/>
                            </p:stCondLst>
                            <p:childTnLst>
                              <p:par>
                                <p:cTn id="73" presetID="22" presetClass="entr" presetSubtype="4" repeatCount="0" fill="hold" grpId="0" nodeType="afterEffect">
                                  <p:stCondLst>
                                    <p:cond delay="0"/>
                                  </p:stCondLst>
                                  <p:childTnLst>
                                    <p:set>
                                      <p:cBhvr>
                                        <p:cTn id="74" dur="1" fill="hold">
                                          <p:stCondLst>
                                            <p:cond delay="0"/>
                                          </p:stCondLst>
                                        </p:cTn>
                                        <p:tgtEl>
                                          <p:spTgt spid="6">
                                            <p:graphicEl>
                                              <a:chart seriesIdx="-4" categoryIdx="15" bldStep="category"/>
                                            </p:graphicEl>
                                          </p:spTgt>
                                        </p:tgtEl>
                                        <p:attrNameLst>
                                          <p:attrName>style.visibility</p:attrName>
                                        </p:attrNameLst>
                                      </p:cBhvr>
                                      <p:to>
                                        <p:strVal val="visible"/>
                                      </p:to>
                                    </p:set>
                                    <p:animEffect transition="in" filter="wipe(down)">
                                      <p:cBhvr>
                                        <p:cTn id="75" dur="300"/>
                                        <p:tgtEl>
                                          <p:spTgt spid="6">
                                            <p:graphicEl>
                                              <a:chart seriesIdx="-4" categoryIdx="15" bldStep="category"/>
                                            </p:graphicEl>
                                          </p:spTgt>
                                        </p:tgtEl>
                                      </p:cBhvr>
                                    </p:animEffect>
                                  </p:childTnLst>
                                </p:cTn>
                              </p:par>
                            </p:childTnLst>
                          </p:cTn>
                        </p:par>
                        <p:par>
                          <p:cTn id="76" fill="hold">
                            <p:stCondLst>
                              <p:cond delay="5400"/>
                            </p:stCondLst>
                            <p:childTnLst>
                              <p:par>
                                <p:cTn id="77" presetID="22" presetClass="entr" presetSubtype="4" repeatCount="0" fill="hold" grpId="0" nodeType="afterEffect">
                                  <p:stCondLst>
                                    <p:cond delay="0"/>
                                  </p:stCondLst>
                                  <p:childTnLst>
                                    <p:set>
                                      <p:cBhvr>
                                        <p:cTn id="78" dur="1" fill="hold">
                                          <p:stCondLst>
                                            <p:cond delay="0"/>
                                          </p:stCondLst>
                                        </p:cTn>
                                        <p:tgtEl>
                                          <p:spTgt spid="6">
                                            <p:graphicEl>
                                              <a:chart seriesIdx="-4" categoryIdx="16" bldStep="category"/>
                                            </p:graphicEl>
                                          </p:spTgt>
                                        </p:tgtEl>
                                        <p:attrNameLst>
                                          <p:attrName>style.visibility</p:attrName>
                                        </p:attrNameLst>
                                      </p:cBhvr>
                                      <p:to>
                                        <p:strVal val="visible"/>
                                      </p:to>
                                    </p:set>
                                    <p:animEffect transition="in" filter="wipe(down)">
                                      <p:cBhvr>
                                        <p:cTn id="79" dur="300"/>
                                        <p:tgtEl>
                                          <p:spTgt spid="6">
                                            <p:graphicEl>
                                              <a:chart seriesIdx="-4" categoryIdx="16" bldStep="category"/>
                                            </p:graphicEl>
                                          </p:spTgt>
                                        </p:tgtEl>
                                      </p:cBhvr>
                                    </p:animEffect>
                                  </p:childTnLst>
                                </p:cTn>
                              </p:par>
                            </p:childTnLst>
                          </p:cTn>
                        </p:par>
                        <p:par>
                          <p:cTn id="80" fill="hold">
                            <p:stCondLst>
                              <p:cond delay="5700"/>
                            </p:stCondLst>
                            <p:childTnLst>
                              <p:par>
                                <p:cTn id="81" presetID="22" presetClass="entr" presetSubtype="4" repeatCount="0" fill="hold" grpId="0" nodeType="afterEffect">
                                  <p:stCondLst>
                                    <p:cond delay="0"/>
                                  </p:stCondLst>
                                  <p:childTnLst>
                                    <p:set>
                                      <p:cBhvr>
                                        <p:cTn id="82" dur="1" fill="hold">
                                          <p:stCondLst>
                                            <p:cond delay="0"/>
                                          </p:stCondLst>
                                        </p:cTn>
                                        <p:tgtEl>
                                          <p:spTgt spid="6">
                                            <p:graphicEl>
                                              <a:chart seriesIdx="-4" categoryIdx="17" bldStep="category"/>
                                            </p:graphicEl>
                                          </p:spTgt>
                                        </p:tgtEl>
                                        <p:attrNameLst>
                                          <p:attrName>style.visibility</p:attrName>
                                        </p:attrNameLst>
                                      </p:cBhvr>
                                      <p:to>
                                        <p:strVal val="visible"/>
                                      </p:to>
                                    </p:set>
                                    <p:animEffect transition="in" filter="wipe(down)">
                                      <p:cBhvr>
                                        <p:cTn id="83" dur="300"/>
                                        <p:tgtEl>
                                          <p:spTgt spid="6">
                                            <p:graphicEl>
                                              <a:chart seriesIdx="-4" categoryIdx="17" bldStep="category"/>
                                            </p:graphicEl>
                                          </p:spTgt>
                                        </p:tgtEl>
                                      </p:cBhvr>
                                    </p:animEffect>
                                  </p:childTnLst>
                                </p:cTn>
                              </p:par>
                            </p:childTnLst>
                          </p:cTn>
                        </p:par>
                        <p:par>
                          <p:cTn id="84" fill="hold">
                            <p:stCondLst>
                              <p:cond delay="6000"/>
                            </p:stCondLst>
                            <p:childTnLst>
                              <p:par>
                                <p:cTn id="85" presetID="22" presetClass="entr" presetSubtype="4" repeatCount="0" fill="hold" grpId="0" nodeType="afterEffect">
                                  <p:stCondLst>
                                    <p:cond delay="0"/>
                                  </p:stCondLst>
                                  <p:childTnLst>
                                    <p:set>
                                      <p:cBhvr>
                                        <p:cTn id="86" dur="1" fill="hold">
                                          <p:stCondLst>
                                            <p:cond delay="0"/>
                                          </p:stCondLst>
                                        </p:cTn>
                                        <p:tgtEl>
                                          <p:spTgt spid="6">
                                            <p:graphicEl>
                                              <a:chart seriesIdx="-4" categoryIdx="18" bldStep="category"/>
                                            </p:graphicEl>
                                          </p:spTgt>
                                        </p:tgtEl>
                                        <p:attrNameLst>
                                          <p:attrName>style.visibility</p:attrName>
                                        </p:attrNameLst>
                                      </p:cBhvr>
                                      <p:to>
                                        <p:strVal val="visible"/>
                                      </p:to>
                                    </p:set>
                                    <p:animEffect transition="in" filter="wipe(down)">
                                      <p:cBhvr>
                                        <p:cTn id="87" dur="300"/>
                                        <p:tgtEl>
                                          <p:spTgt spid="6">
                                            <p:graphicEl>
                                              <a:chart seriesIdx="-4" categoryIdx="18" bldStep="category"/>
                                            </p:graphicEl>
                                          </p:spTgt>
                                        </p:tgtEl>
                                      </p:cBhvr>
                                    </p:animEffect>
                                  </p:childTnLst>
                                </p:cTn>
                              </p:par>
                            </p:childTnLst>
                          </p:cTn>
                        </p:par>
                        <p:par>
                          <p:cTn id="88" fill="hold">
                            <p:stCondLst>
                              <p:cond delay="6300"/>
                            </p:stCondLst>
                            <p:childTnLst>
                              <p:par>
                                <p:cTn id="89" presetID="22" presetClass="entr" presetSubtype="4" repeatCount="0" fill="hold" grpId="0" nodeType="afterEffect">
                                  <p:stCondLst>
                                    <p:cond delay="0"/>
                                  </p:stCondLst>
                                  <p:childTnLst>
                                    <p:set>
                                      <p:cBhvr>
                                        <p:cTn id="90" dur="1" fill="hold">
                                          <p:stCondLst>
                                            <p:cond delay="0"/>
                                          </p:stCondLst>
                                        </p:cTn>
                                        <p:tgtEl>
                                          <p:spTgt spid="6">
                                            <p:graphicEl>
                                              <a:chart seriesIdx="-4" categoryIdx="19" bldStep="category"/>
                                            </p:graphicEl>
                                          </p:spTgt>
                                        </p:tgtEl>
                                        <p:attrNameLst>
                                          <p:attrName>style.visibility</p:attrName>
                                        </p:attrNameLst>
                                      </p:cBhvr>
                                      <p:to>
                                        <p:strVal val="visible"/>
                                      </p:to>
                                    </p:set>
                                    <p:animEffect transition="in" filter="wipe(down)">
                                      <p:cBhvr>
                                        <p:cTn id="91" dur="300"/>
                                        <p:tgtEl>
                                          <p:spTgt spid="6">
                                            <p:graphicEl>
                                              <a:chart seriesIdx="-4" categoryIdx="19" bldStep="category"/>
                                            </p:graphicEl>
                                          </p:spTgt>
                                        </p:tgtEl>
                                      </p:cBhvr>
                                    </p:animEffect>
                                  </p:childTnLst>
                                </p:cTn>
                              </p:par>
                            </p:childTnLst>
                          </p:cTn>
                        </p:par>
                        <p:par>
                          <p:cTn id="92" fill="hold">
                            <p:stCondLst>
                              <p:cond delay="6600"/>
                            </p:stCondLst>
                            <p:childTnLst>
                              <p:par>
                                <p:cTn id="93" presetID="22" presetClass="entr" presetSubtype="4" repeatCount="0" fill="hold" grpId="0" nodeType="afterEffect">
                                  <p:stCondLst>
                                    <p:cond delay="0"/>
                                  </p:stCondLst>
                                  <p:childTnLst>
                                    <p:set>
                                      <p:cBhvr>
                                        <p:cTn id="94" dur="1" fill="hold">
                                          <p:stCondLst>
                                            <p:cond delay="0"/>
                                          </p:stCondLst>
                                        </p:cTn>
                                        <p:tgtEl>
                                          <p:spTgt spid="6">
                                            <p:graphicEl>
                                              <a:chart seriesIdx="-4" categoryIdx="20" bldStep="category"/>
                                            </p:graphicEl>
                                          </p:spTgt>
                                        </p:tgtEl>
                                        <p:attrNameLst>
                                          <p:attrName>style.visibility</p:attrName>
                                        </p:attrNameLst>
                                      </p:cBhvr>
                                      <p:to>
                                        <p:strVal val="visible"/>
                                      </p:to>
                                    </p:set>
                                    <p:animEffect transition="in" filter="wipe(down)">
                                      <p:cBhvr>
                                        <p:cTn id="95" dur="300"/>
                                        <p:tgtEl>
                                          <p:spTgt spid="6">
                                            <p:graphicEl>
                                              <a:chart seriesIdx="-4" categoryIdx="20" bldStep="category"/>
                                            </p:graphicEl>
                                          </p:spTgt>
                                        </p:tgtEl>
                                      </p:cBhvr>
                                    </p:animEffect>
                                  </p:childTnLst>
                                </p:cTn>
                              </p:par>
                            </p:childTnLst>
                          </p:cTn>
                        </p:par>
                        <p:par>
                          <p:cTn id="96" fill="hold">
                            <p:stCondLst>
                              <p:cond delay="6900"/>
                            </p:stCondLst>
                            <p:childTnLst>
                              <p:par>
                                <p:cTn id="97" presetID="22" presetClass="entr" presetSubtype="4" repeatCount="0" fill="hold" grpId="0" nodeType="afterEffect">
                                  <p:stCondLst>
                                    <p:cond delay="0"/>
                                  </p:stCondLst>
                                  <p:childTnLst>
                                    <p:set>
                                      <p:cBhvr>
                                        <p:cTn id="98" dur="1" fill="hold">
                                          <p:stCondLst>
                                            <p:cond delay="0"/>
                                          </p:stCondLst>
                                        </p:cTn>
                                        <p:tgtEl>
                                          <p:spTgt spid="6">
                                            <p:graphicEl>
                                              <a:chart seriesIdx="-4" categoryIdx="21" bldStep="category"/>
                                            </p:graphicEl>
                                          </p:spTgt>
                                        </p:tgtEl>
                                        <p:attrNameLst>
                                          <p:attrName>style.visibility</p:attrName>
                                        </p:attrNameLst>
                                      </p:cBhvr>
                                      <p:to>
                                        <p:strVal val="visible"/>
                                      </p:to>
                                    </p:set>
                                    <p:animEffect transition="in" filter="wipe(down)">
                                      <p:cBhvr>
                                        <p:cTn id="99" dur="300"/>
                                        <p:tgtEl>
                                          <p:spTgt spid="6">
                                            <p:graphicEl>
                                              <a:chart seriesIdx="-4" categoryIdx="21" bldStep="category"/>
                                            </p:graphicEl>
                                          </p:spTgt>
                                        </p:tgtEl>
                                      </p:cBhvr>
                                    </p:animEffect>
                                  </p:childTnLst>
                                </p:cTn>
                              </p:par>
                            </p:childTnLst>
                          </p:cTn>
                        </p:par>
                        <p:par>
                          <p:cTn id="100" fill="hold">
                            <p:stCondLst>
                              <p:cond delay="7200"/>
                            </p:stCondLst>
                            <p:childTnLst>
                              <p:par>
                                <p:cTn id="101" presetID="22" presetClass="entr" presetSubtype="4" repeatCount="0" fill="hold" grpId="0" nodeType="afterEffect">
                                  <p:stCondLst>
                                    <p:cond delay="0"/>
                                  </p:stCondLst>
                                  <p:childTnLst>
                                    <p:set>
                                      <p:cBhvr>
                                        <p:cTn id="102" dur="1" fill="hold">
                                          <p:stCondLst>
                                            <p:cond delay="0"/>
                                          </p:stCondLst>
                                        </p:cTn>
                                        <p:tgtEl>
                                          <p:spTgt spid="6">
                                            <p:graphicEl>
                                              <a:chart seriesIdx="-4" categoryIdx="22" bldStep="category"/>
                                            </p:graphicEl>
                                          </p:spTgt>
                                        </p:tgtEl>
                                        <p:attrNameLst>
                                          <p:attrName>style.visibility</p:attrName>
                                        </p:attrNameLst>
                                      </p:cBhvr>
                                      <p:to>
                                        <p:strVal val="visible"/>
                                      </p:to>
                                    </p:set>
                                    <p:animEffect transition="in" filter="wipe(down)">
                                      <p:cBhvr>
                                        <p:cTn id="103" dur="300"/>
                                        <p:tgtEl>
                                          <p:spTgt spid="6">
                                            <p:graphicEl>
                                              <a:chart seriesIdx="-4" categoryIdx="22" bldStep="category"/>
                                            </p:graphicEl>
                                          </p:spTgt>
                                        </p:tgtEl>
                                      </p:cBhvr>
                                    </p:animEffect>
                                  </p:childTnLst>
                                </p:cTn>
                              </p:par>
                            </p:childTnLst>
                          </p:cTn>
                        </p:par>
                        <p:par>
                          <p:cTn id="104" fill="hold">
                            <p:stCondLst>
                              <p:cond delay="7500"/>
                            </p:stCondLst>
                            <p:childTnLst>
                              <p:par>
                                <p:cTn id="105" presetID="22" presetClass="entr" presetSubtype="4" repeatCount="0" fill="hold" grpId="0" nodeType="afterEffect">
                                  <p:stCondLst>
                                    <p:cond delay="0"/>
                                  </p:stCondLst>
                                  <p:childTnLst>
                                    <p:set>
                                      <p:cBhvr>
                                        <p:cTn id="106" dur="1" fill="hold">
                                          <p:stCondLst>
                                            <p:cond delay="0"/>
                                          </p:stCondLst>
                                        </p:cTn>
                                        <p:tgtEl>
                                          <p:spTgt spid="6">
                                            <p:graphicEl>
                                              <a:chart seriesIdx="-4" categoryIdx="23" bldStep="category"/>
                                            </p:graphicEl>
                                          </p:spTgt>
                                        </p:tgtEl>
                                        <p:attrNameLst>
                                          <p:attrName>style.visibility</p:attrName>
                                        </p:attrNameLst>
                                      </p:cBhvr>
                                      <p:to>
                                        <p:strVal val="visible"/>
                                      </p:to>
                                    </p:set>
                                    <p:animEffect transition="in" filter="wipe(down)">
                                      <p:cBhvr>
                                        <p:cTn id="107" dur="300"/>
                                        <p:tgtEl>
                                          <p:spTgt spid="6">
                                            <p:graphicEl>
                                              <a:chart seriesIdx="-4" categoryIdx="23"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Chart bld="category"/>
        </p:bldSub>
      </p:bldGraphic>
      <p:bldGraphic spid="6" grpId="0">
        <p:bldSub>
          <a:bldChart bld="category"/>
        </p:bldSub>
      </p:bldGraphic>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ARK5">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A1B31BE-8F00-4FD0-B83D-49F14B7AACC4}"/>
              </a:ext>
            </a:extLst>
          </p:cNvPr>
          <p:cNvSpPr>
            <a:spLocks noGrp="1"/>
          </p:cNvSpPr>
          <p:nvPr>
            <p:ph type="title" hasCustomPrompt="1"/>
          </p:nvPr>
        </p:nvSpPr>
        <p:spPr/>
        <p:txBody>
          <a:bodyPr/>
          <a:lstStyle/>
          <a:p>
            <a:r>
              <a:rPr lang="en-GB" altLang="en-US" noProof="0" dirty="0"/>
              <a:t>CLICK TO EDIT MASTER TITLE STYLE</a:t>
            </a:r>
            <a:endParaRPr lang="en-GB" noProof="0" dirty="0"/>
          </a:p>
        </p:txBody>
      </p:sp>
      <p:graphicFrame>
        <p:nvGraphicFramePr>
          <p:cNvPr id="3" name="Chart 62">
            <a:extLst>
              <a:ext uri="{FF2B5EF4-FFF2-40B4-BE49-F238E27FC236}">
                <a16:creationId xmlns:a16="http://schemas.microsoft.com/office/drawing/2014/main" id="{ACF06B11-18F4-4720-A183-165C1FB85F61}"/>
              </a:ext>
            </a:extLst>
          </p:cNvPr>
          <p:cNvGraphicFramePr/>
          <p:nvPr userDrawn="1">
            <p:extLst>
              <p:ext uri="{D42A27DB-BD31-4B8C-83A1-F6EECF244321}">
                <p14:modId xmlns:p14="http://schemas.microsoft.com/office/powerpoint/2010/main" val="1737926873"/>
              </p:ext>
            </p:extLst>
          </p:nvPr>
        </p:nvGraphicFramePr>
        <p:xfrm>
          <a:off x="279036" y="1219353"/>
          <a:ext cx="11656060" cy="4735687"/>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0805BBD0-4E77-4901-8F9B-5C34F6E0468A}"/>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0128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repeatCount="0" fill="hold" grpId="0" nodeType="afterEffect">
                                  <p:stCondLst>
                                    <p:cond delay="0"/>
                                  </p:stCondLst>
                                  <p:childTnLst>
                                    <p:set>
                                      <p:cBhvr>
                                        <p:cTn id="6"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7" dur="300"/>
                                        <p:tgtEl>
                                          <p:spTgt spid="3">
                                            <p:graphicEl>
                                              <a:chart seriesIdx="-3" categoryIdx="-3" bldStep="gridLegend"/>
                                            </p:graphicEl>
                                          </p:spTgt>
                                        </p:tgtEl>
                                      </p:cBhvr>
                                    </p:animEffect>
                                  </p:childTnLst>
                                </p:cTn>
                              </p:par>
                            </p:childTnLst>
                          </p:cTn>
                        </p:par>
                        <p:par>
                          <p:cTn id="8" fill="hold">
                            <p:stCondLst>
                              <p:cond delay="300"/>
                            </p:stCondLst>
                            <p:childTnLst>
                              <p:par>
                                <p:cTn id="9" presetID="22" presetClass="entr" presetSubtype="4" repeatCount="0" fill="hold" grpId="0" nodeType="afterEffect">
                                  <p:stCondLst>
                                    <p:cond delay="0"/>
                                  </p:stCondLst>
                                  <p:childTnLst>
                                    <p:set>
                                      <p:cBhvr>
                                        <p:cTn id="10"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11" dur="300"/>
                                        <p:tgtEl>
                                          <p:spTgt spid="3">
                                            <p:graphicEl>
                                              <a:chart seriesIdx="-4" categoryIdx="0" bldStep="category"/>
                                            </p:graphicEl>
                                          </p:spTgt>
                                        </p:tgtEl>
                                      </p:cBhvr>
                                    </p:animEffect>
                                  </p:childTnLst>
                                </p:cTn>
                              </p:par>
                            </p:childTnLst>
                          </p:cTn>
                        </p:par>
                        <p:par>
                          <p:cTn id="12" fill="hold">
                            <p:stCondLst>
                              <p:cond delay="600"/>
                            </p:stCondLst>
                            <p:childTnLst>
                              <p:par>
                                <p:cTn id="13" presetID="22" presetClass="entr" presetSubtype="4" repeatCount="0" fill="hold" grpId="0" nodeType="afterEffect">
                                  <p:stCondLst>
                                    <p:cond delay="0"/>
                                  </p:stCondLst>
                                  <p:childTnLst>
                                    <p:set>
                                      <p:cBhvr>
                                        <p:cTn id="14"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15" dur="300"/>
                                        <p:tgtEl>
                                          <p:spTgt spid="3">
                                            <p:graphicEl>
                                              <a:chart seriesIdx="-4" categoryIdx="1" bldStep="category"/>
                                            </p:graphicEl>
                                          </p:spTgt>
                                        </p:tgtEl>
                                      </p:cBhvr>
                                    </p:animEffect>
                                  </p:childTnLst>
                                </p:cTn>
                              </p:par>
                            </p:childTnLst>
                          </p:cTn>
                        </p:par>
                        <p:par>
                          <p:cTn id="16" fill="hold">
                            <p:stCondLst>
                              <p:cond delay="900"/>
                            </p:stCondLst>
                            <p:childTnLst>
                              <p:par>
                                <p:cTn id="17" presetID="22" presetClass="entr" presetSubtype="4" repeatCount="0" fill="hold" grpId="0" nodeType="afterEffect">
                                  <p:stCondLst>
                                    <p:cond delay="0"/>
                                  </p:stCondLst>
                                  <p:childTnLst>
                                    <p:set>
                                      <p:cBhvr>
                                        <p:cTn id="18"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19" dur="300"/>
                                        <p:tgtEl>
                                          <p:spTgt spid="3">
                                            <p:graphicEl>
                                              <a:chart seriesIdx="-4" categoryIdx="2" bldStep="category"/>
                                            </p:graphicEl>
                                          </p:spTgt>
                                        </p:tgtEl>
                                      </p:cBhvr>
                                    </p:animEffect>
                                  </p:childTnLst>
                                </p:cTn>
                              </p:par>
                            </p:childTnLst>
                          </p:cTn>
                        </p:par>
                        <p:par>
                          <p:cTn id="20" fill="hold">
                            <p:stCondLst>
                              <p:cond delay="1200"/>
                            </p:stCondLst>
                            <p:childTnLst>
                              <p:par>
                                <p:cTn id="21" presetID="22" presetClass="entr" presetSubtype="4" repeatCount="0" fill="hold" grpId="0" nodeType="afterEffect">
                                  <p:stCondLst>
                                    <p:cond delay="0"/>
                                  </p:stCondLst>
                                  <p:childTnLst>
                                    <p:set>
                                      <p:cBhvr>
                                        <p:cTn id="22"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23" dur="300"/>
                                        <p:tgtEl>
                                          <p:spTgt spid="3">
                                            <p:graphicEl>
                                              <a:chart seriesIdx="-4" categoryIdx="3" bldStep="category"/>
                                            </p:graphicEl>
                                          </p:spTgt>
                                        </p:tgtEl>
                                      </p:cBhvr>
                                    </p:animEffect>
                                  </p:childTnLst>
                                </p:cTn>
                              </p:par>
                            </p:childTnLst>
                          </p:cTn>
                        </p:par>
                        <p:par>
                          <p:cTn id="24" fill="hold">
                            <p:stCondLst>
                              <p:cond delay="1500"/>
                            </p:stCondLst>
                            <p:childTnLst>
                              <p:par>
                                <p:cTn id="25" presetID="22" presetClass="entr" presetSubtype="4" repeatCount="0" fill="hold" grpId="0" nodeType="afterEffect">
                                  <p:stCondLst>
                                    <p:cond delay="0"/>
                                  </p:stCondLst>
                                  <p:childTnLst>
                                    <p:set>
                                      <p:cBhvr>
                                        <p:cTn id="26"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27" dur="300"/>
                                        <p:tgtEl>
                                          <p:spTgt spid="3">
                                            <p:graphicEl>
                                              <a:chart seriesIdx="-4" categoryIdx="4" bldStep="category"/>
                                            </p:graphicEl>
                                          </p:spTgt>
                                        </p:tgtEl>
                                      </p:cBhvr>
                                    </p:animEffect>
                                  </p:childTnLst>
                                </p:cTn>
                              </p:par>
                            </p:childTnLst>
                          </p:cTn>
                        </p:par>
                        <p:par>
                          <p:cTn id="28" fill="hold">
                            <p:stCondLst>
                              <p:cond delay="1800"/>
                            </p:stCondLst>
                            <p:childTnLst>
                              <p:par>
                                <p:cTn id="29" presetID="22" presetClass="entr" presetSubtype="4" repeatCount="0" fill="hold" grpId="0" nodeType="afterEffect">
                                  <p:stCondLst>
                                    <p:cond delay="0"/>
                                  </p:stCondLst>
                                  <p:childTnLst>
                                    <p:set>
                                      <p:cBhvr>
                                        <p:cTn id="30"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31" dur="300"/>
                                        <p:tgtEl>
                                          <p:spTgt spid="3">
                                            <p:graphicEl>
                                              <a:chart seriesIdx="-4" categoryIdx="5" bldStep="category"/>
                                            </p:graphicEl>
                                          </p:spTgt>
                                        </p:tgtEl>
                                      </p:cBhvr>
                                    </p:animEffect>
                                  </p:childTnLst>
                                </p:cTn>
                              </p:par>
                            </p:childTnLst>
                          </p:cTn>
                        </p:par>
                        <p:par>
                          <p:cTn id="32" fill="hold">
                            <p:stCondLst>
                              <p:cond delay="2100"/>
                            </p:stCondLst>
                            <p:childTnLst>
                              <p:par>
                                <p:cTn id="33" presetID="22" presetClass="entr" presetSubtype="4" repeatCount="0" fill="hold" grpId="0" nodeType="afterEffect">
                                  <p:stCondLst>
                                    <p:cond delay="0"/>
                                  </p:stCondLst>
                                  <p:childTnLst>
                                    <p:set>
                                      <p:cBhvr>
                                        <p:cTn id="34"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35" dur="300"/>
                                        <p:tgtEl>
                                          <p:spTgt spid="3">
                                            <p:graphicEl>
                                              <a:chart seriesIdx="-4" categoryIdx="6" bldStep="category"/>
                                            </p:graphicEl>
                                          </p:spTgt>
                                        </p:tgtEl>
                                      </p:cBhvr>
                                    </p:animEffect>
                                  </p:childTnLst>
                                </p:cTn>
                              </p:par>
                            </p:childTnLst>
                          </p:cTn>
                        </p:par>
                        <p:par>
                          <p:cTn id="36" fill="hold">
                            <p:stCondLst>
                              <p:cond delay="2400"/>
                            </p:stCondLst>
                            <p:childTnLst>
                              <p:par>
                                <p:cTn id="37" presetID="22" presetClass="entr" presetSubtype="4" repeatCount="0" fill="hold" grpId="0" nodeType="afterEffect">
                                  <p:stCondLst>
                                    <p:cond delay="0"/>
                                  </p:stCondLst>
                                  <p:childTnLst>
                                    <p:set>
                                      <p:cBhvr>
                                        <p:cTn id="38"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39" dur="300"/>
                                        <p:tgtEl>
                                          <p:spTgt spid="3">
                                            <p:graphicEl>
                                              <a:chart seriesIdx="-4" categoryIdx="7" bldStep="category"/>
                                            </p:graphicEl>
                                          </p:spTgt>
                                        </p:tgtEl>
                                      </p:cBhvr>
                                    </p:animEffect>
                                  </p:childTnLst>
                                </p:cTn>
                              </p:par>
                            </p:childTnLst>
                          </p:cTn>
                        </p:par>
                        <p:par>
                          <p:cTn id="40" fill="hold">
                            <p:stCondLst>
                              <p:cond delay="2700"/>
                            </p:stCondLst>
                            <p:childTnLst>
                              <p:par>
                                <p:cTn id="41" presetID="22" presetClass="entr" presetSubtype="4" repeatCount="0" fill="hold" grpId="0" nodeType="afterEffect">
                                  <p:stCondLst>
                                    <p:cond delay="0"/>
                                  </p:stCondLst>
                                  <p:childTnLst>
                                    <p:set>
                                      <p:cBhvr>
                                        <p:cTn id="42"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43" dur="300"/>
                                        <p:tgtEl>
                                          <p:spTgt spid="3">
                                            <p:graphicEl>
                                              <a:chart seriesIdx="-4" categoryIdx="8" bldStep="category"/>
                                            </p:graphicEl>
                                          </p:spTgt>
                                        </p:tgtEl>
                                      </p:cBhvr>
                                    </p:animEffect>
                                  </p:childTnLst>
                                </p:cTn>
                              </p:par>
                            </p:childTnLst>
                          </p:cTn>
                        </p:par>
                        <p:par>
                          <p:cTn id="44" fill="hold">
                            <p:stCondLst>
                              <p:cond delay="3000"/>
                            </p:stCondLst>
                            <p:childTnLst>
                              <p:par>
                                <p:cTn id="45" presetID="22" presetClass="entr" presetSubtype="4" repeatCount="0" fill="hold" grpId="0" nodeType="afterEffect">
                                  <p:stCondLst>
                                    <p:cond delay="0"/>
                                  </p:stCondLst>
                                  <p:childTnLst>
                                    <p:set>
                                      <p:cBhvr>
                                        <p:cTn id="46"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47" dur="300"/>
                                        <p:tgtEl>
                                          <p:spTgt spid="3">
                                            <p:graphicEl>
                                              <a:chart seriesIdx="-4" categoryIdx="9" bldStep="category"/>
                                            </p:graphicEl>
                                          </p:spTgt>
                                        </p:tgtEl>
                                      </p:cBhvr>
                                    </p:animEffect>
                                  </p:childTnLst>
                                </p:cTn>
                              </p:par>
                            </p:childTnLst>
                          </p:cTn>
                        </p:par>
                        <p:par>
                          <p:cTn id="48" fill="hold">
                            <p:stCondLst>
                              <p:cond delay="3300"/>
                            </p:stCondLst>
                            <p:childTnLst>
                              <p:par>
                                <p:cTn id="49" presetID="22" presetClass="entr" presetSubtype="4" repeatCount="0" fill="hold" grpId="0" nodeType="afterEffect">
                                  <p:stCondLst>
                                    <p:cond delay="0"/>
                                  </p:stCondLst>
                                  <p:childTnLst>
                                    <p:set>
                                      <p:cBhvr>
                                        <p:cTn id="50"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51" dur="300"/>
                                        <p:tgtEl>
                                          <p:spTgt spid="3">
                                            <p:graphicEl>
                                              <a:chart seriesIdx="-4" categoryIdx="10" bldStep="category"/>
                                            </p:graphicEl>
                                          </p:spTgt>
                                        </p:tgtEl>
                                      </p:cBhvr>
                                    </p:animEffect>
                                  </p:childTnLst>
                                </p:cTn>
                              </p:par>
                            </p:childTnLst>
                          </p:cTn>
                        </p:par>
                        <p:par>
                          <p:cTn id="52" fill="hold">
                            <p:stCondLst>
                              <p:cond delay="3600"/>
                            </p:stCondLst>
                            <p:childTnLst>
                              <p:par>
                                <p:cTn id="53" presetID="22" presetClass="entr" presetSubtype="4" repeatCount="0" fill="hold" grpId="0" nodeType="afterEffect">
                                  <p:stCondLst>
                                    <p:cond delay="0"/>
                                  </p:stCondLst>
                                  <p:childTnLst>
                                    <p:set>
                                      <p:cBhvr>
                                        <p:cTn id="54"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55" dur="300"/>
                                        <p:tgtEl>
                                          <p:spTgt spid="3">
                                            <p:graphicEl>
                                              <a:chart seriesIdx="-4" categoryIdx="11" bldStep="category"/>
                                            </p:graphicEl>
                                          </p:spTgt>
                                        </p:tgtEl>
                                      </p:cBhvr>
                                    </p:animEffect>
                                  </p:childTnLst>
                                </p:cTn>
                              </p:par>
                            </p:childTnLst>
                          </p:cTn>
                        </p:par>
                        <p:par>
                          <p:cTn id="56" fill="hold">
                            <p:stCondLst>
                              <p:cond delay="3900"/>
                            </p:stCondLst>
                            <p:childTnLst>
                              <p:par>
                                <p:cTn id="57" presetID="22" presetClass="entr" presetSubtype="4" repeatCount="0" fill="hold" grpId="0" nodeType="afterEffect">
                                  <p:stCondLst>
                                    <p:cond delay="0"/>
                                  </p:stCondLst>
                                  <p:childTnLst>
                                    <p:set>
                                      <p:cBhvr>
                                        <p:cTn id="58" dur="1" fill="hold">
                                          <p:stCondLst>
                                            <p:cond delay="0"/>
                                          </p:stCondLst>
                                        </p:cTn>
                                        <p:tgtEl>
                                          <p:spTgt spid="3">
                                            <p:graphicEl>
                                              <a:chart seriesIdx="-4" categoryIdx="12" bldStep="category"/>
                                            </p:graphicEl>
                                          </p:spTgt>
                                        </p:tgtEl>
                                        <p:attrNameLst>
                                          <p:attrName>style.visibility</p:attrName>
                                        </p:attrNameLst>
                                      </p:cBhvr>
                                      <p:to>
                                        <p:strVal val="visible"/>
                                      </p:to>
                                    </p:set>
                                    <p:animEffect transition="in" filter="wipe(down)">
                                      <p:cBhvr>
                                        <p:cTn id="59" dur="300"/>
                                        <p:tgtEl>
                                          <p:spTgt spid="3">
                                            <p:graphicEl>
                                              <a:chart seriesIdx="-4" categoryIdx="12" bldStep="category"/>
                                            </p:graphicEl>
                                          </p:spTgt>
                                        </p:tgtEl>
                                      </p:cBhvr>
                                    </p:animEffect>
                                  </p:childTnLst>
                                </p:cTn>
                              </p:par>
                            </p:childTnLst>
                          </p:cTn>
                        </p:par>
                        <p:par>
                          <p:cTn id="60" fill="hold">
                            <p:stCondLst>
                              <p:cond delay="4200"/>
                            </p:stCondLst>
                            <p:childTnLst>
                              <p:par>
                                <p:cTn id="61" presetID="22" presetClass="entr" presetSubtype="4" repeatCount="0" fill="hold" grpId="0" nodeType="afterEffect">
                                  <p:stCondLst>
                                    <p:cond delay="0"/>
                                  </p:stCondLst>
                                  <p:childTnLst>
                                    <p:set>
                                      <p:cBhvr>
                                        <p:cTn id="62" dur="1" fill="hold">
                                          <p:stCondLst>
                                            <p:cond delay="0"/>
                                          </p:stCondLst>
                                        </p:cTn>
                                        <p:tgtEl>
                                          <p:spTgt spid="3">
                                            <p:graphicEl>
                                              <a:chart seriesIdx="-4" categoryIdx="13" bldStep="category"/>
                                            </p:graphicEl>
                                          </p:spTgt>
                                        </p:tgtEl>
                                        <p:attrNameLst>
                                          <p:attrName>style.visibility</p:attrName>
                                        </p:attrNameLst>
                                      </p:cBhvr>
                                      <p:to>
                                        <p:strVal val="visible"/>
                                      </p:to>
                                    </p:set>
                                    <p:animEffect transition="in" filter="wipe(down)">
                                      <p:cBhvr>
                                        <p:cTn id="63" dur="300"/>
                                        <p:tgtEl>
                                          <p:spTgt spid="3">
                                            <p:graphicEl>
                                              <a:chart seriesIdx="-4" categoryIdx="13" bldStep="category"/>
                                            </p:graphicEl>
                                          </p:spTgt>
                                        </p:tgtEl>
                                      </p:cBhvr>
                                    </p:animEffect>
                                  </p:childTnLst>
                                </p:cTn>
                              </p:par>
                            </p:childTnLst>
                          </p:cTn>
                        </p:par>
                        <p:par>
                          <p:cTn id="64" fill="hold">
                            <p:stCondLst>
                              <p:cond delay="4500"/>
                            </p:stCondLst>
                            <p:childTnLst>
                              <p:par>
                                <p:cTn id="65" presetID="22" presetClass="entr" presetSubtype="4" repeatCount="0" fill="hold" grpId="0" nodeType="afterEffect">
                                  <p:stCondLst>
                                    <p:cond delay="0"/>
                                  </p:stCondLst>
                                  <p:childTnLst>
                                    <p:set>
                                      <p:cBhvr>
                                        <p:cTn id="66" dur="1" fill="hold">
                                          <p:stCondLst>
                                            <p:cond delay="0"/>
                                          </p:stCondLst>
                                        </p:cTn>
                                        <p:tgtEl>
                                          <p:spTgt spid="3">
                                            <p:graphicEl>
                                              <a:chart seriesIdx="-4" categoryIdx="14" bldStep="category"/>
                                            </p:graphicEl>
                                          </p:spTgt>
                                        </p:tgtEl>
                                        <p:attrNameLst>
                                          <p:attrName>style.visibility</p:attrName>
                                        </p:attrNameLst>
                                      </p:cBhvr>
                                      <p:to>
                                        <p:strVal val="visible"/>
                                      </p:to>
                                    </p:set>
                                    <p:animEffect transition="in" filter="wipe(down)">
                                      <p:cBhvr>
                                        <p:cTn id="67" dur="300"/>
                                        <p:tgtEl>
                                          <p:spTgt spid="3">
                                            <p:graphicEl>
                                              <a:chart seriesIdx="-4" categoryIdx="14" bldStep="category"/>
                                            </p:graphicEl>
                                          </p:spTgt>
                                        </p:tgtEl>
                                      </p:cBhvr>
                                    </p:animEffect>
                                  </p:childTnLst>
                                </p:cTn>
                              </p:par>
                            </p:childTnLst>
                          </p:cTn>
                        </p:par>
                        <p:par>
                          <p:cTn id="68" fill="hold">
                            <p:stCondLst>
                              <p:cond delay="4800"/>
                            </p:stCondLst>
                            <p:childTnLst>
                              <p:par>
                                <p:cTn id="69" presetID="22" presetClass="entr" presetSubtype="4" repeatCount="0" fill="hold" grpId="0" nodeType="afterEffect">
                                  <p:stCondLst>
                                    <p:cond delay="0"/>
                                  </p:stCondLst>
                                  <p:childTnLst>
                                    <p:set>
                                      <p:cBhvr>
                                        <p:cTn id="70" dur="1" fill="hold">
                                          <p:stCondLst>
                                            <p:cond delay="0"/>
                                          </p:stCondLst>
                                        </p:cTn>
                                        <p:tgtEl>
                                          <p:spTgt spid="3">
                                            <p:graphicEl>
                                              <a:chart seriesIdx="-4" categoryIdx="15" bldStep="category"/>
                                            </p:graphicEl>
                                          </p:spTgt>
                                        </p:tgtEl>
                                        <p:attrNameLst>
                                          <p:attrName>style.visibility</p:attrName>
                                        </p:attrNameLst>
                                      </p:cBhvr>
                                      <p:to>
                                        <p:strVal val="visible"/>
                                      </p:to>
                                    </p:set>
                                    <p:animEffect transition="in" filter="wipe(down)">
                                      <p:cBhvr>
                                        <p:cTn id="71" dur="300"/>
                                        <p:tgtEl>
                                          <p:spTgt spid="3">
                                            <p:graphicEl>
                                              <a:chart seriesIdx="-4" categoryIdx="15" bldStep="category"/>
                                            </p:graphicEl>
                                          </p:spTgt>
                                        </p:tgtEl>
                                      </p:cBhvr>
                                    </p:animEffect>
                                  </p:childTnLst>
                                </p:cTn>
                              </p:par>
                            </p:childTnLst>
                          </p:cTn>
                        </p:par>
                        <p:par>
                          <p:cTn id="72" fill="hold">
                            <p:stCondLst>
                              <p:cond delay="5100"/>
                            </p:stCondLst>
                            <p:childTnLst>
                              <p:par>
                                <p:cTn id="73" presetID="22" presetClass="entr" presetSubtype="4" repeatCount="0" fill="hold" grpId="0" nodeType="afterEffect">
                                  <p:stCondLst>
                                    <p:cond delay="0"/>
                                  </p:stCondLst>
                                  <p:childTnLst>
                                    <p:set>
                                      <p:cBhvr>
                                        <p:cTn id="74" dur="1" fill="hold">
                                          <p:stCondLst>
                                            <p:cond delay="0"/>
                                          </p:stCondLst>
                                        </p:cTn>
                                        <p:tgtEl>
                                          <p:spTgt spid="3">
                                            <p:graphicEl>
                                              <a:chart seriesIdx="-4" categoryIdx="16" bldStep="category"/>
                                            </p:graphicEl>
                                          </p:spTgt>
                                        </p:tgtEl>
                                        <p:attrNameLst>
                                          <p:attrName>style.visibility</p:attrName>
                                        </p:attrNameLst>
                                      </p:cBhvr>
                                      <p:to>
                                        <p:strVal val="visible"/>
                                      </p:to>
                                    </p:set>
                                    <p:animEffect transition="in" filter="wipe(down)">
                                      <p:cBhvr>
                                        <p:cTn id="75" dur="300"/>
                                        <p:tgtEl>
                                          <p:spTgt spid="3">
                                            <p:graphicEl>
                                              <a:chart seriesIdx="-4" categoryIdx="16" bldStep="category"/>
                                            </p:graphicEl>
                                          </p:spTgt>
                                        </p:tgtEl>
                                      </p:cBhvr>
                                    </p:animEffect>
                                  </p:childTnLst>
                                </p:cTn>
                              </p:par>
                            </p:childTnLst>
                          </p:cTn>
                        </p:par>
                        <p:par>
                          <p:cTn id="76" fill="hold">
                            <p:stCondLst>
                              <p:cond delay="5400"/>
                            </p:stCondLst>
                            <p:childTnLst>
                              <p:par>
                                <p:cTn id="77" presetID="22" presetClass="entr" presetSubtype="4" repeatCount="0" fill="hold" grpId="0" nodeType="afterEffect">
                                  <p:stCondLst>
                                    <p:cond delay="0"/>
                                  </p:stCondLst>
                                  <p:childTnLst>
                                    <p:set>
                                      <p:cBhvr>
                                        <p:cTn id="78" dur="1" fill="hold">
                                          <p:stCondLst>
                                            <p:cond delay="0"/>
                                          </p:stCondLst>
                                        </p:cTn>
                                        <p:tgtEl>
                                          <p:spTgt spid="3">
                                            <p:graphicEl>
                                              <a:chart seriesIdx="-4" categoryIdx="17" bldStep="category"/>
                                            </p:graphicEl>
                                          </p:spTgt>
                                        </p:tgtEl>
                                        <p:attrNameLst>
                                          <p:attrName>style.visibility</p:attrName>
                                        </p:attrNameLst>
                                      </p:cBhvr>
                                      <p:to>
                                        <p:strVal val="visible"/>
                                      </p:to>
                                    </p:set>
                                    <p:animEffect transition="in" filter="wipe(down)">
                                      <p:cBhvr>
                                        <p:cTn id="79" dur="300"/>
                                        <p:tgtEl>
                                          <p:spTgt spid="3">
                                            <p:graphicEl>
                                              <a:chart seriesIdx="-4" categoryIdx="17" bldStep="category"/>
                                            </p:graphicEl>
                                          </p:spTgt>
                                        </p:tgtEl>
                                      </p:cBhvr>
                                    </p:animEffect>
                                  </p:childTnLst>
                                </p:cTn>
                              </p:par>
                            </p:childTnLst>
                          </p:cTn>
                        </p:par>
                        <p:par>
                          <p:cTn id="80" fill="hold">
                            <p:stCondLst>
                              <p:cond delay="5700"/>
                            </p:stCondLst>
                            <p:childTnLst>
                              <p:par>
                                <p:cTn id="81" presetID="22" presetClass="entr" presetSubtype="4" repeatCount="0" fill="hold" grpId="0" nodeType="afterEffect">
                                  <p:stCondLst>
                                    <p:cond delay="0"/>
                                  </p:stCondLst>
                                  <p:childTnLst>
                                    <p:set>
                                      <p:cBhvr>
                                        <p:cTn id="82" dur="1" fill="hold">
                                          <p:stCondLst>
                                            <p:cond delay="0"/>
                                          </p:stCondLst>
                                        </p:cTn>
                                        <p:tgtEl>
                                          <p:spTgt spid="3">
                                            <p:graphicEl>
                                              <a:chart seriesIdx="-4" categoryIdx="18" bldStep="category"/>
                                            </p:graphicEl>
                                          </p:spTgt>
                                        </p:tgtEl>
                                        <p:attrNameLst>
                                          <p:attrName>style.visibility</p:attrName>
                                        </p:attrNameLst>
                                      </p:cBhvr>
                                      <p:to>
                                        <p:strVal val="visible"/>
                                      </p:to>
                                    </p:set>
                                    <p:animEffect transition="in" filter="wipe(down)">
                                      <p:cBhvr>
                                        <p:cTn id="83" dur="300"/>
                                        <p:tgtEl>
                                          <p:spTgt spid="3">
                                            <p:graphicEl>
                                              <a:chart seriesIdx="-4" categoryIdx="18" bldStep="category"/>
                                            </p:graphicEl>
                                          </p:spTgt>
                                        </p:tgtEl>
                                      </p:cBhvr>
                                    </p:animEffect>
                                  </p:childTnLst>
                                </p:cTn>
                              </p:par>
                            </p:childTnLst>
                          </p:cTn>
                        </p:par>
                        <p:par>
                          <p:cTn id="84" fill="hold">
                            <p:stCondLst>
                              <p:cond delay="6000"/>
                            </p:stCondLst>
                            <p:childTnLst>
                              <p:par>
                                <p:cTn id="85" presetID="22" presetClass="entr" presetSubtype="4" repeatCount="0" fill="hold" grpId="0" nodeType="afterEffect">
                                  <p:stCondLst>
                                    <p:cond delay="0"/>
                                  </p:stCondLst>
                                  <p:childTnLst>
                                    <p:set>
                                      <p:cBhvr>
                                        <p:cTn id="86" dur="1" fill="hold">
                                          <p:stCondLst>
                                            <p:cond delay="0"/>
                                          </p:stCondLst>
                                        </p:cTn>
                                        <p:tgtEl>
                                          <p:spTgt spid="3">
                                            <p:graphicEl>
                                              <a:chart seriesIdx="-4" categoryIdx="19" bldStep="category"/>
                                            </p:graphicEl>
                                          </p:spTgt>
                                        </p:tgtEl>
                                        <p:attrNameLst>
                                          <p:attrName>style.visibility</p:attrName>
                                        </p:attrNameLst>
                                      </p:cBhvr>
                                      <p:to>
                                        <p:strVal val="visible"/>
                                      </p:to>
                                    </p:set>
                                    <p:animEffect transition="in" filter="wipe(down)">
                                      <p:cBhvr>
                                        <p:cTn id="87" dur="300"/>
                                        <p:tgtEl>
                                          <p:spTgt spid="3">
                                            <p:graphicEl>
                                              <a:chart seriesIdx="-4" categoryIdx="19" bldStep="category"/>
                                            </p:graphicEl>
                                          </p:spTgt>
                                        </p:tgtEl>
                                      </p:cBhvr>
                                    </p:animEffect>
                                  </p:childTnLst>
                                </p:cTn>
                              </p:par>
                            </p:childTnLst>
                          </p:cTn>
                        </p:par>
                        <p:par>
                          <p:cTn id="88" fill="hold">
                            <p:stCondLst>
                              <p:cond delay="6300"/>
                            </p:stCondLst>
                            <p:childTnLst>
                              <p:par>
                                <p:cTn id="89" presetID="22" presetClass="entr" presetSubtype="4" repeatCount="0" fill="hold" grpId="0" nodeType="afterEffect">
                                  <p:stCondLst>
                                    <p:cond delay="0"/>
                                  </p:stCondLst>
                                  <p:childTnLst>
                                    <p:set>
                                      <p:cBhvr>
                                        <p:cTn id="90" dur="1" fill="hold">
                                          <p:stCondLst>
                                            <p:cond delay="0"/>
                                          </p:stCondLst>
                                        </p:cTn>
                                        <p:tgtEl>
                                          <p:spTgt spid="3">
                                            <p:graphicEl>
                                              <a:chart seriesIdx="-4" categoryIdx="20" bldStep="category"/>
                                            </p:graphicEl>
                                          </p:spTgt>
                                        </p:tgtEl>
                                        <p:attrNameLst>
                                          <p:attrName>style.visibility</p:attrName>
                                        </p:attrNameLst>
                                      </p:cBhvr>
                                      <p:to>
                                        <p:strVal val="visible"/>
                                      </p:to>
                                    </p:set>
                                    <p:animEffect transition="in" filter="wipe(down)">
                                      <p:cBhvr>
                                        <p:cTn id="91" dur="300"/>
                                        <p:tgtEl>
                                          <p:spTgt spid="3">
                                            <p:graphicEl>
                                              <a:chart seriesIdx="-4" categoryIdx="20" bldStep="category"/>
                                            </p:graphicEl>
                                          </p:spTgt>
                                        </p:tgtEl>
                                      </p:cBhvr>
                                    </p:animEffect>
                                  </p:childTnLst>
                                </p:cTn>
                              </p:par>
                            </p:childTnLst>
                          </p:cTn>
                        </p:par>
                        <p:par>
                          <p:cTn id="92" fill="hold">
                            <p:stCondLst>
                              <p:cond delay="6600"/>
                            </p:stCondLst>
                            <p:childTnLst>
                              <p:par>
                                <p:cTn id="93" presetID="22" presetClass="entr" presetSubtype="4" repeatCount="0" fill="hold" grpId="0" nodeType="afterEffect">
                                  <p:stCondLst>
                                    <p:cond delay="0"/>
                                  </p:stCondLst>
                                  <p:childTnLst>
                                    <p:set>
                                      <p:cBhvr>
                                        <p:cTn id="94" dur="1" fill="hold">
                                          <p:stCondLst>
                                            <p:cond delay="0"/>
                                          </p:stCondLst>
                                        </p:cTn>
                                        <p:tgtEl>
                                          <p:spTgt spid="3">
                                            <p:graphicEl>
                                              <a:chart seriesIdx="-4" categoryIdx="21" bldStep="category"/>
                                            </p:graphicEl>
                                          </p:spTgt>
                                        </p:tgtEl>
                                        <p:attrNameLst>
                                          <p:attrName>style.visibility</p:attrName>
                                        </p:attrNameLst>
                                      </p:cBhvr>
                                      <p:to>
                                        <p:strVal val="visible"/>
                                      </p:to>
                                    </p:set>
                                    <p:animEffect transition="in" filter="wipe(down)">
                                      <p:cBhvr>
                                        <p:cTn id="95" dur="300"/>
                                        <p:tgtEl>
                                          <p:spTgt spid="3">
                                            <p:graphicEl>
                                              <a:chart seriesIdx="-4" categoryIdx="21" bldStep="category"/>
                                            </p:graphicEl>
                                          </p:spTgt>
                                        </p:tgtEl>
                                      </p:cBhvr>
                                    </p:animEffect>
                                  </p:childTnLst>
                                </p:cTn>
                              </p:par>
                            </p:childTnLst>
                          </p:cTn>
                        </p:par>
                        <p:par>
                          <p:cTn id="96" fill="hold">
                            <p:stCondLst>
                              <p:cond delay="6900"/>
                            </p:stCondLst>
                            <p:childTnLst>
                              <p:par>
                                <p:cTn id="97" presetID="22" presetClass="entr" presetSubtype="4" repeatCount="0" fill="hold" grpId="0" nodeType="afterEffect">
                                  <p:stCondLst>
                                    <p:cond delay="0"/>
                                  </p:stCondLst>
                                  <p:childTnLst>
                                    <p:set>
                                      <p:cBhvr>
                                        <p:cTn id="98" dur="1" fill="hold">
                                          <p:stCondLst>
                                            <p:cond delay="0"/>
                                          </p:stCondLst>
                                        </p:cTn>
                                        <p:tgtEl>
                                          <p:spTgt spid="3">
                                            <p:graphicEl>
                                              <a:chart seriesIdx="-4" categoryIdx="22" bldStep="category"/>
                                            </p:graphicEl>
                                          </p:spTgt>
                                        </p:tgtEl>
                                        <p:attrNameLst>
                                          <p:attrName>style.visibility</p:attrName>
                                        </p:attrNameLst>
                                      </p:cBhvr>
                                      <p:to>
                                        <p:strVal val="visible"/>
                                      </p:to>
                                    </p:set>
                                    <p:animEffect transition="in" filter="wipe(down)">
                                      <p:cBhvr>
                                        <p:cTn id="99" dur="300"/>
                                        <p:tgtEl>
                                          <p:spTgt spid="3">
                                            <p:graphicEl>
                                              <a:chart seriesIdx="-4" categoryIdx="22" bldStep="category"/>
                                            </p:graphicEl>
                                          </p:spTgt>
                                        </p:tgtEl>
                                      </p:cBhvr>
                                    </p:animEffect>
                                  </p:childTnLst>
                                </p:cTn>
                              </p:par>
                            </p:childTnLst>
                          </p:cTn>
                        </p:par>
                        <p:par>
                          <p:cTn id="100" fill="hold">
                            <p:stCondLst>
                              <p:cond delay="7200"/>
                            </p:stCondLst>
                            <p:childTnLst>
                              <p:par>
                                <p:cTn id="101" presetID="22" presetClass="entr" presetSubtype="4" repeatCount="0" fill="hold" grpId="0" nodeType="afterEffect">
                                  <p:stCondLst>
                                    <p:cond delay="0"/>
                                  </p:stCondLst>
                                  <p:childTnLst>
                                    <p:set>
                                      <p:cBhvr>
                                        <p:cTn id="102" dur="1" fill="hold">
                                          <p:stCondLst>
                                            <p:cond delay="0"/>
                                          </p:stCondLst>
                                        </p:cTn>
                                        <p:tgtEl>
                                          <p:spTgt spid="3">
                                            <p:graphicEl>
                                              <a:chart seriesIdx="-4" categoryIdx="23" bldStep="category"/>
                                            </p:graphicEl>
                                          </p:spTgt>
                                        </p:tgtEl>
                                        <p:attrNameLst>
                                          <p:attrName>style.visibility</p:attrName>
                                        </p:attrNameLst>
                                      </p:cBhvr>
                                      <p:to>
                                        <p:strVal val="visible"/>
                                      </p:to>
                                    </p:set>
                                    <p:animEffect transition="in" filter="wipe(down)">
                                      <p:cBhvr>
                                        <p:cTn id="103" dur="300"/>
                                        <p:tgtEl>
                                          <p:spTgt spid="3">
                                            <p:graphicEl>
                                              <a:chart seriesIdx="-4" categoryIdx="23"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Chart bld="category"/>
        </p:bldSub>
      </p:bldGraphic>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RK6">
    <p:spTree>
      <p:nvGrpSpPr>
        <p:cNvPr id="1" name=""/>
        <p:cNvGrpSpPr/>
        <p:nvPr/>
      </p:nvGrpSpPr>
      <p:grpSpPr>
        <a:xfrm>
          <a:off x="0" y="0"/>
          <a:ext cx="0" cy="0"/>
          <a:chOff x="0" y="0"/>
          <a:chExt cx="0" cy="0"/>
        </a:xfrm>
      </p:grpSpPr>
      <p:grpSp>
        <p:nvGrpSpPr>
          <p:cNvPr id="4" name="Group 35">
            <a:extLst>
              <a:ext uri="{FF2B5EF4-FFF2-40B4-BE49-F238E27FC236}">
                <a16:creationId xmlns:a16="http://schemas.microsoft.com/office/drawing/2014/main" id="{F49FFC1C-3741-4844-8C3F-E4F557524424}"/>
              </a:ext>
            </a:extLst>
          </p:cNvPr>
          <p:cNvGrpSpPr/>
          <p:nvPr userDrawn="1"/>
        </p:nvGrpSpPr>
        <p:grpSpPr>
          <a:xfrm>
            <a:off x="-6583" y="-3"/>
            <a:ext cx="12302859" cy="6858003"/>
            <a:chOff x="-6566" y="-2"/>
            <a:chExt cx="12269309" cy="6858002"/>
          </a:xfrm>
        </p:grpSpPr>
        <p:sp>
          <p:nvSpPr>
            <p:cNvPr id="5" name="Rectangle 36" hidden="1">
              <a:extLst>
                <a:ext uri="{FF2B5EF4-FFF2-40B4-BE49-F238E27FC236}">
                  <a16:creationId xmlns:a16="http://schemas.microsoft.com/office/drawing/2014/main" id="{0BD74276-8ED2-4824-9998-0BAA3955CD95}"/>
                </a:ext>
              </a:extLst>
            </p:cNvPr>
            <p:cNvSpPr/>
            <p:nvPr userDrawn="1"/>
          </p:nvSpPr>
          <p:spPr>
            <a:xfrm>
              <a:off x="-6566" y="-2"/>
              <a:ext cx="12198565" cy="6858002"/>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02" dirty="0"/>
            </a:p>
          </p:txBody>
        </p:sp>
        <p:grpSp>
          <p:nvGrpSpPr>
            <p:cNvPr id="6" name="Group 37" hidden="1">
              <a:extLst>
                <a:ext uri="{FF2B5EF4-FFF2-40B4-BE49-F238E27FC236}">
                  <a16:creationId xmlns:a16="http://schemas.microsoft.com/office/drawing/2014/main" id="{978F2107-068F-4327-9136-6EB3073A4403}"/>
                </a:ext>
              </a:extLst>
            </p:cNvPr>
            <p:cNvGrpSpPr/>
            <p:nvPr userDrawn="1"/>
          </p:nvGrpSpPr>
          <p:grpSpPr>
            <a:xfrm>
              <a:off x="442260" y="3456849"/>
              <a:ext cx="11820483" cy="2970388"/>
              <a:chOff x="442260" y="3600153"/>
              <a:chExt cx="11820483" cy="2970388"/>
            </a:xfrm>
          </p:grpSpPr>
          <p:cxnSp>
            <p:nvCxnSpPr>
              <p:cNvPr id="7" name="Straight Connector 38">
                <a:extLst>
                  <a:ext uri="{FF2B5EF4-FFF2-40B4-BE49-F238E27FC236}">
                    <a16:creationId xmlns:a16="http://schemas.microsoft.com/office/drawing/2014/main" id="{B5909EFF-FFE7-4DCA-BB35-2930538F8575}"/>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8" name="Straight Connector 39">
                <a:extLst>
                  <a:ext uri="{FF2B5EF4-FFF2-40B4-BE49-F238E27FC236}">
                    <a16:creationId xmlns:a16="http://schemas.microsoft.com/office/drawing/2014/main" id="{BBF66BD5-8EBB-4321-AEA7-778A769BCD0F}"/>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9" name="Straight Connector 40">
                <a:extLst>
                  <a:ext uri="{FF2B5EF4-FFF2-40B4-BE49-F238E27FC236}">
                    <a16:creationId xmlns:a16="http://schemas.microsoft.com/office/drawing/2014/main" id="{B6105F55-6F73-4EAC-A6FE-341C1EDD082D}"/>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0" name="Straight Connector 41">
                <a:extLst>
                  <a:ext uri="{FF2B5EF4-FFF2-40B4-BE49-F238E27FC236}">
                    <a16:creationId xmlns:a16="http://schemas.microsoft.com/office/drawing/2014/main" id="{231C4A1D-0D18-4C45-8CD2-9B482D211697}"/>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42">
                <a:extLst>
                  <a:ext uri="{FF2B5EF4-FFF2-40B4-BE49-F238E27FC236}">
                    <a16:creationId xmlns:a16="http://schemas.microsoft.com/office/drawing/2014/main" id="{887B699A-26D9-4993-847C-C919922EE7EC}"/>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3">
                <a:extLst>
                  <a:ext uri="{FF2B5EF4-FFF2-40B4-BE49-F238E27FC236}">
                    <a16:creationId xmlns:a16="http://schemas.microsoft.com/office/drawing/2014/main" id="{2861B340-F5C1-4BA1-BA98-8D650473066B}"/>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4">
                <a:extLst>
                  <a:ext uri="{FF2B5EF4-FFF2-40B4-BE49-F238E27FC236}">
                    <a16:creationId xmlns:a16="http://schemas.microsoft.com/office/drawing/2014/main" id="{C3568F9F-131F-4452-A304-F5E5399BCD8C}"/>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5">
                <a:extLst>
                  <a:ext uri="{FF2B5EF4-FFF2-40B4-BE49-F238E27FC236}">
                    <a16:creationId xmlns:a16="http://schemas.microsoft.com/office/drawing/2014/main" id="{CF836D01-B716-45B7-86B0-7412F0310BC3}"/>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6">
                <a:extLst>
                  <a:ext uri="{FF2B5EF4-FFF2-40B4-BE49-F238E27FC236}">
                    <a16:creationId xmlns:a16="http://schemas.microsoft.com/office/drawing/2014/main" id="{456D7560-3022-407D-A56A-387D1CF7CBBE}"/>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7">
                <a:extLst>
                  <a:ext uri="{FF2B5EF4-FFF2-40B4-BE49-F238E27FC236}">
                    <a16:creationId xmlns:a16="http://schemas.microsoft.com/office/drawing/2014/main" id="{C7A0A529-063D-45DD-8385-C74DBDC59E7E}"/>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8">
                <a:extLst>
                  <a:ext uri="{FF2B5EF4-FFF2-40B4-BE49-F238E27FC236}">
                    <a16:creationId xmlns:a16="http://schemas.microsoft.com/office/drawing/2014/main" id="{A931E34D-B55F-40AD-83AF-7163B7D714F7}"/>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9">
                <a:extLst>
                  <a:ext uri="{FF2B5EF4-FFF2-40B4-BE49-F238E27FC236}">
                    <a16:creationId xmlns:a16="http://schemas.microsoft.com/office/drawing/2014/main" id="{85C0AB43-36CD-4E1C-BBD6-F6E40C7E2D07}"/>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50">
                <a:extLst>
                  <a:ext uri="{FF2B5EF4-FFF2-40B4-BE49-F238E27FC236}">
                    <a16:creationId xmlns:a16="http://schemas.microsoft.com/office/drawing/2014/main" id="{78CD91FC-28C9-4AC7-87D2-3236ADA79432}"/>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51">
                <a:extLst>
                  <a:ext uri="{FF2B5EF4-FFF2-40B4-BE49-F238E27FC236}">
                    <a16:creationId xmlns:a16="http://schemas.microsoft.com/office/drawing/2014/main" id="{43CC5094-48A5-4786-A10E-9CE8FDA8F34F}"/>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52">
                <a:extLst>
                  <a:ext uri="{FF2B5EF4-FFF2-40B4-BE49-F238E27FC236}">
                    <a16:creationId xmlns:a16="http://schemas.microsoft.com/office/drawing/2014/main" id="{B1CF75A4-9F1F-48F6-AFDA-C7897F2C1B55}"/>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3">
                <a:extLst>
                  <a:ext uri="{FF2B5EF4-FFF2-40B4-BE49-F238E27FC236}">
                    <a16:creationId xmlns:a16="http://schemas.microsoft.com/office/drawing/2014/main" id="{D8B3EC32-3BCC-4CF3-A8AB-D5695C387FB1}"/>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4">
                <a:extLst>
                  <a:ext uri="{FF2B5EF4-FFF2-40B4-BE49-F238E27FC236}">
                    <a16:creationId xmlns:a16="http://schemas.microsoft.com/office/drawing/2014/main" id="{646D2636-826F-4188-AECD-8E9F547C330E}"/>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5">
                <a:extLst>
                  <a:ext uri="{FF2B5EF4-FFF2-40B4-BE49-F238E27FC236}">
                    <a16:creationId xmlns:a16="http://schemas.microsoft.com/office/drawing/2014/main" id="{D5190618-4665-4F2E-8844-020AD30239F6}"/>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6">
                <a:extLst>
                  <a:ext uri="{FF2B5EF4-FFF2-40B4-BE49-F238E27FC236}">
                    <a16:creationId xmlns:a16="http://schemas.microsoft.com/office/drawing/2014/main" id="{E501E497-7672-440E-967B-911C1D6B4B10}"/>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7">
                <a:extLst>
                  <a:ext uri="{FF2B5EF4-FFF2-40B4-BE49-F238E27FC236}">
                    <a16:creationId xmlns:a16="http://schemas.microsoft.com/office/drawing/2014/main" id="{8A688C29-83E0-4CC9-A8C5-B6B30A57710C}"/>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8">
                <a:extLst>
                  <a:ext uri="{FF2B5EF4-FFF2-40B4-BE49-F238E27FC236}">
                    <a16:creationId xmlns:a16="http://schemas.microsoft.com/office/drawing/2014/main" id="{8D3348AE-2C08-472A-92E4-12BF79B738D1}"/>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9">
                <a:extLst>
                  <a:ext uri="{FF2B5EF4-FFF2-40B4-BE49-F238E27FC236}">
                    <a16:creationId xmlns:a16="http://schemas.microsoft.com/office/drawing/2014/main" id="{D93531AE-9D57-49CA-BC46-F7384685F786}"/>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60">
                <a:extLst>
                  <a:ext uri="{FF2B5EF4-FFF2-40B4-BE49-F238E27FC236}">
                    <a16:creationId xmlns:a16="http://schemas.microsoft.com/office/drawing/2014/main" id="{6130565B-76F2-434C-8896-54E337D6B462}"/>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61">
                <a:extLst>
                  <a:ext uri="{FF2B5EF4-FFF2-40B4-BE49-F238E27FC236}">
                    <a16:creationId xmlns:a16="http://schemas.microsoft.com/office/drawing/2014/main" id="{A0D45B84-40CC-46CF-ACE4-C3A1732817B3}"/>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gr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8860" y="882000"/>
            <a:ext cx="11764800"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Tree>
    <p:extLst>
      <p:ext uri="{BB962C8B-B14F-4D97-AF65-F5344CB8AC3E}">
        <p14:creationId xmlns:p14="http://schemas.microsoft.com/office/powerpoint/2010/main" val="1235473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ARK7">
    <p:spTree>
      <p:nvGrpSpPr>
        <p:cNvPr id="1" name=""/>
        <p:cNvGrpSpPr/>
        <p:nvPr/>
      </p:nvGrpSpPr>
      <p:grpSpPr>
        <a:xfrm>
          <a:off x="0" y="0"/>
          <a:ext cx="0" cy="0"/>
          <a:chOff x="0" y="0"/>
          <a:chExt cx="0" cy="0"/>
        </a:xfrm>
      </p:grpSpPr>
      <p:grpSp>
        <p:nvGrpSpPr>
          <p:cNvPr id="5" name="Group 35">
            <a:extLst>
              <a:ext uri="{FF2B5EF4-FFF2-40B4-BE49-F238E27FC236}">
                <a16:creationId xmlns:a16="http://schemas.microsoft.com/office/drawing/2014/main" id="{15C1165B-50AC-46F5-B945-37FE6AF1F392}"/>
              </a:ext>
            </a:extLst>
          </p:cNvPr>
          <p:cNvGrpSpPr/>
          <p:nvPr userDrawn="1"/>
        </p:nvGrpSpPr>
        <p:grpSpPr>
          <a:xfrm>
            <a:off x="-6583" y="-3"/>
            <a:ext cx="12302859" cy="6858003"/>
            <a:chOff x="-6566" y="-2"/>
            <a:chExt cx="12269309" cy="6858002"/>
          </a:xfrm>
        </p:grpSpPr>
        <p:sp>
          <p:nvSpPr>
            <p:cNvPr id="6" name="Rectangle 36" hidden="1">
              <a:extLst>
                <a:ext uri="{FF2B5EF4-FFF2-40B4-BE49-F238E27FC236}">
                  <a16:creationId xmlns:a16="http://schemas.microsoft.com/office/drawing/2014/main" id="{EA24BE63-1E38-4FA8-B27E-7568D000D456}"/>
                </a:ext>
              </a:extLst>
            </p:cNvPr>
            <p:cNvSpPr/>
            <p:nvPr userDrawn="1"/>
          </p:nvSpPr>
          <p:spPr>
            <a:xfrm>
              <a:off x="-6566" y="-2"/>
              <a:ext cx="12198565" cy="6858002"/>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02" dirty="0"/>
            </a:p>
          </p:txBody>
        </p:sp>
        <p:grpSp>
          <p:nvGrpSpPr>
            <p:cNvPr id="7" name="Group 37" hidden="1">
              <a:extLst>
                <a:ext uri="{FF2B5EF4-FFF2-40B4-BE49-F238E27FC236}">
                  <a16:creationId xmlns:a16="http://schemas.microsoft.com/office/drawing/2014/main" id="{D4DAB8E7-6AD7-4E3B-87D7-9C92D704A0D5}"/>
                </a:ext>
              </a:extLst>
            </p:cNvPr>
            <p:cNvGrpSpPr/>
            <p:nvPr userDrawn="1"/>
          </p:nvGrpSpPr>
          <p:grpSpPr>
            <a:xfrm>
              <a:off x="442260" y="3456849"/>
              <a:ext cx="11820483" cy="2970388"/>
              <a:chOff x="442260" y="3600153"/>
              <a:chExt cx="11820483" cy="2970388"/>
            </a:xfrm>
          </p:grpSpPr>
          <p:cxnSp>
            <p:nvCxnSpPr>
              <p:cNvPr id="8" name="Straight Connector 38">
                <a:extLst>
                  <a:ext uri="{FF2B5EF4-FFF2-40B4-BE49-F238E27FC236}">
                    <a16:creationId xmlns:a16="http://schemas.microsoft.com/office/drawing/2014/main" id="{0F24E6D8-B4AC-477C-A584-BF9803AD059A}"/>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9" name="Straight Connector 39">
                <a:extLst>
                  <a:ext uri="{FF2B5EF4-FFF2-40B4-BE49-F238E27FC236}">
                    <a16:creationId xmlns:a16="http://schemas.microsoft.com/office/drawing/2014/main" id="{2AFEE107-23D8-49B8-B87B-287A589B06A3}"/>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0" name="Straight Connector 40">
                <a:extLst>
                  <a:ext uri="{FF2B5EF4-FFF2-40B4-BE49-F238E27FC236}">
                    <a16:creationId xmlns:a16="http://schemas.microsoft.com/office/drawing/2014/main" id="{FC46F22B-8D16-44B9-B078-5202FAD5506C}"/>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41">
                <a:extLst>
                  <a:ext uri="{FF2B5EF4-FFF2-40B4-BE49-F238E27FC236}">
                    <a16:creationId xmlns:a16="http://schemas.microsoft.com/office/drawing/2014/main" id="{84F40097-447D-4345-A231-8E06B5113DAF}"/>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2">
                <a:extLst>
                  <a:ext uri="{FF2B5EF4-FFF2-40B4-BE49-F238E27FC236}">
                    <a16:creationId xmlns:a16="http://schemas.microsoft.com/office/drawing/2014/main" id="{42254BF6-C2FE-484E-B8E5-A5FB6CAE68DA}"/>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3">
                <a:extLst>
                  <a:ext uri="{FF2B5EF4-FFF2-40B4-BE49-F238E27FC236}">
                    <a16:creationId xmlns:a16="http://schemas.microsoft.com/office/drawing/2014/main" id="{E5B7F90F-FC2C-4515-8D32-89F631EBA147}"/>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4">
                <a:extLst>
                  <a:ext uri="{FF2B5EF4-FFF2-40B4-BE49-F238E27FC236}">
                    <a16:creationId xmlns:a16="http://schemas.microsoft.com/office/drawing/2014/main" id="{E99345B2-5577-4798-8DBC-A8040E1C170C}"/>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5">
                <a:extLst>
                  <a:ext uri="{FF2B5EF4-FFF2-40B4-BE49-F238E27FC236}">
                    <a16:creationId xmlns:a16="http://schemas.microsoft.com/office/drawing/2014/main" id="{F327189C-9AB2-4BE4-BEFF-13F4E1778D06}"/>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6">
                <a:extLst>
                  <a:ext uri="{FF2B5EF4-FFF2-40B4-BE49-F238E27FC236}">
                    <a16:creationId xmlns:a16="http://schemas.microsoft.com/office/drawing/2014/main" id="{7F11114A-60DF-4358-A694-BB4FEEA2A6C7}"/>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7">
                <a:extLst>
                  <a:ext uri="{FF2B5EF4-FFF2-40B4-BE49-F238E27FC236}">
                    <a16:creationId xmlns:a16="http://schemas.microsoft.com/office/drawing/2014/main" id="{A23FCE7B-565B-4C89-BB57-1638682A4280}"/>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8">
                <a:extLst>
                  <a:ext uri="{FF2B5EF4-FFF2-40B4-BE49-F238E27FC236}">
                    <a16:creationId xmlns:a16="http://schemas.microsoft.com/office/drawing/2014/main" id="{0E2613AD-9079-429A-BC7D-F00A04FEFC83}"/>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49">
                <a:extLst>
                  <a:ext uri="{FF2B5EF4-FFF2-40B4-BE49-F238E27FC236}">
                    <a16:creationId xmlns:a16="http://schemas.microsoft.com/office/drawing/2014/main" id="{D8432CDA-98D7-4A05-A0F3-EDA2D11BC74F}"/>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50">
                <a:extLst>
                  <a:ext uri="{FF2B5EF4-FFF2-40B4-BE49-F238E27FC236}">
                    <a16:creationId xmlns:a16="http://schemas.microsoft.com/office/drawing/2014/main" id="{9E761685-9937-4475-8FEE-7B969A517733}"/>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51">
                <a:extLst>
                  <a:ext uri="{FF2B5EF4-FFF2-40B4-BE49-F238E27FC236}">
                    <a16:creationId xmlns:a16="http://schemas.microsoft.com/office/drawing/2014/main" id="{504C3711-C622-42DC-9899-B3858E082F8D}"/>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2">
                <a:extLst>
                  <a:ext uri="{FF2B5EF4-FFF2-40B4-BE49-F238E27FC236}">
                    <a16:creationId xmlns:a16="http://schemas.microsoft.com/office/drawing/2014/main" id="{1A83ECB3-AA6D-4F83-A917-59F1F3CAF53A}"/>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3">
                <a:extLst>
                  <a:ext uri="{FF2B5EF4-FFF2-40B4-BE49-F238E27FC236}">
                    <a16:creationId xmlns:a16="http://schemas.microsoft.com/office/drawing/2014/main" id="{3375B322-614F-48CD-9559-DDABC5D9313C}"/>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4">
                <a:extLst>
                  <a:ext uri="{FF2B5EF4-FFF2-40B4-BE49-F238E27FC236}">
                    <a16:creationId xmlns:a16="http://schemas.microsoft.com/office/drawing/2014/main" id="{B19264DC-7279-4EAE-9B3E-6C1ADC0DB8DF}"/>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5">
                <a:extLst>
                  <a:ext uri="{FF2B5EF4-FFF2-40B4-BE49-F238E27FC236}">
                    <a16:creationId xmlns:a16="http://schemas.microsoft.com/office/drawing/2014/main" id="{785CCA65-BECC-4A15-B2F7-9CCF558B8165}"/>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6">
                <a:extLst>
                  <a:ext uri="{FF2B5EF4-FFF2-40B4-BE49-F238E27FC236}">
                    <a16:creationId xmlns:a16="http://schemas.microsoft.com/office/drawing/2014/main" id="{7CC1776D-4ADE-4C0C-965F-79108AEEF1BC}"/>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7">
                <a:extLst>
                  <a:ext uri="{FF2B5EF4-FFF2-40B4-BE49-F238E27FC236}">
                    <a16:creationId xmlns:a16="http://schemas.microsoft.com/office/drawing/2014/main" id="{B55C28CF-9862-488A-8C81-3050036A705D}"/>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8">
                <a:extLst>
                  <a:ext uri="{FF2B5EF4-FFF2-40B4-BE49-F238E27FC236}">
                    <a16:creationId xmlns:a16="http://schemas.microsoft.com/office/drawing/2014/main" id="{21D5562D-7135-49BA-B33A-8426A8A0AD75}"/>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59">
                <a:extLst>
                  <a:ext uri="{FF2B5EF4-FFF2-40B4-BE49-F238E27FC236}">
                    <a16:creationId xmlns:a16="http://schemas.microsoft.com/office/drawing/2014/main" id="{F39A28E8-9029-4984-AFC2-3FD4EEC51BA7}"/>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60">
                <a:extLst>
                  <a:ext uri="{FF2B5EF4-FFF2-40B4-BE49-F238E27FC236}">
                    <a16:creationId xmlns:a16="http://schemas.microsoft.com/office/drawing/2014/main" id="{15D4F68C-30B2-45C2-BDD1-B6EBEE511F2B}"/>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1" name="Straight Connector 61">
                <a:extLst>
                  <a:ext uri="{FF2B5EF4-FFF2-40B4-BE49-F238E27FC236}">
                    <a16:creationId xmlns:a16="http://schemas.microsoft.com/office/drawing/2014/main" id="{051ED23E-8584-4999-8EC5-84277C9290D3}"/>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grpSp>
      <p:sp>
        <p:nvSpPr>
          <p:cNvPr id="2" name="Titolo 1">
            <a:extLst>
              <a:ext uri="{FF2B5EF4-FFF2-40B4-BE49-F238E27FC236}">
                <a16:creationId xmlns:a16="http://schemas.microsoft.com/office/drawing/2014/main" id="{94A4DDCC-9F42-4948-9645-E86435B98BA5}"/>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4" name="Content Placeholder 2">
            <a:extLst>
              <a:ext uri="{FF2B5EF4-FFF2-40B4-BE49-F238E27FC236}">
                <a16:creationId xmlns:a16="http://schemas.microsoft.com/office/drawing/2014/main" id="{E06FD5EE-114E-4722-B4F2-F97B4E5BFF1B}"/>
              </a:ext>
            </a:extLst>
          </p:cNvPr>
          <p:cNvSpPr>
            <a:spLocks noGrp="1"/>
          </p:cNvSpPr>
          <p:nvPr>
            <p:ph idx="1"/>
          </p:nvPr>
        </p:nvSpPr>
        <p:spPr>
          <a:xfrm>
            <a:off x="218860" y="882000"/>
            <a:ext cx="11764800"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cxnSp>
        <p:nvCxnSpPr>
          <p:cNvPr id="33" name="Straight Connector 32">
            <a:extLst>
              <a:ext uri="{FF2B5EF4-FFF2-40B4-BE49-F238E27FC236}">
                <a16:creationId xmlns:a16="http://schemas.microsoft.com/office/drawing/2014/main" id="{46A4415C-3223-40AA-9C39-316146802F95}"/>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9498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5.svg"/><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2.xml"/><Relationship Id="rId1" Type="http://schemas.openxmlformats.org/officeDocument/2006/relationships/slideLayout" Target="../slideLayouts/slideLayout18.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theme" Target="../theme/theme3.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image" Target="../media/image5.svg"/><Relationship Id="rId2" Type="http://schemas.openxmlformats.org/officeDocument/2006/relationships/slideLayout" Target="../slideLayouts/slideLayout20.xml"/><Relationship Id="rId16" Type="http://schemas.openxmlformats.org/officeDocument/2006/relationships/image" Target="../media/image4.png"/><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image" Target="../media/image13.png"/><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image" Target="../media/image12.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5.svg"/><Relationship Id="rId2" Type="http://schemas.openxmlformats.org/officeDocument/2006/relationships/theme" Target="../theme/theme4.xml"/><Relationship Id="rId1" Type="http://schemas.openxmlformats.org/officeDocument/2006/relationships/slideLayout" Target="../slideLayouts/slideLayout31.xml"/><Relationship Id="rId6" Type="http://schemas.openxmlformats.org/officeDocument/2006/relationships/image" Target="../media/image4.png"/><Relationship Id="rId5" Type="http://schemas.openxmlformats.org/officeDocument/2006/relationships/image" Target="../media/image13.png"/><Relationship Id="rId4" Type="http://schemas.openxmlformats.org/officeDocument/2006/relationships/image" Target="../media/image1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53249"/>
        </a:solidFill>
        <a:effectLst/>
      </p:bgPr>
    </p:bg>
    <p:spTree>
      <p:nvGrpSpPr>
        <p:cNvPr id="1" name=""/>
        <p:cNvGrpSpPr/>
        <p:nvPr/>
      </p:nvGrpSpPr>
      <p:grpSpPr>
        <a:xfrm>
          <a:off x="0" y="0"/>
          <a:ext cx="0" cy="0"/>
          <a:chOff x="0" y="0"/>
          <a:chExt cx="0" cy="0"/>
        </a:xfrm>
      </p:grpSpPr>
      <p:sp>
        <p:nvSpPr>
          <p:cNvPr id="14" name="Text Box 38"/>
          <p:cNvSpPr txBox="1">
            <a:spLocks noChangeArrowheads="1"/>
          </p:cNvSpPr>
          <p:nvPr userDrawn="1"/>
        </p:nvSpPr>
        <p:spPr bwMode="auto">
          <a:xfrm>
            <a:off x="221404" y="6202800"/>
            <a:ext cx="12118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spAutoFit/>
          </a:bodyPr>
          <a:lstStyle/>
          <a:p>
            <a:pPr algn="l">
              <a:spcBef>
                <a:spcPct val="50000"/>
              </a:spcBef>
            </a:pPr>
            <a:r>
              <a:rPr lang="en-GB" sz="800" noProof="0">
                <a:solidFill>
                  <a:srgbClr val="8197A6"/>
                </a:solidFill>
                <a:latin typeface="Arial" panose="020B0604020202020204" pitchFamily="34" charset="0"/>
                <a:cs typeface="Arial" panose="020B0604020202020204" pitchFamily="34" charset="0"/>
              </a:rPr>
              <a:t> </a:t>
            </a:r>
            <a:endParaRPr lang="en-GB" sz="800" noProof="0" dirty="0">
              <a:solidFill>
                <a:srgbClr val="8197A6"/>
              </a:solidFill>
              <a:latin typeface="Arial" panose="020B0604020202020204" pitchFamily="34" charset="0"/>
              <a:cs typeface="Arial" panose="020B0604020202020204" pitchFamily="34" charset="0"/>
            </a:endParaRPr>
          </a:p>
        </p:txBody>
      </p:sp>
      <p:pic>
        <p:nvPicPr>
          <p:cNvPr id="3" name="Picture 35" hidden="1">
            <a:extLst>
              <a:ext uri="{FF2B5EF4-FFF2-40B4-BE49-F238E27FC236}">
                <a16:creationId xmlns:a16="http://schemas.microsoft.com/office/drawing/2014/main" id="{C995CFAD-3BA1-4EC9-867D-60423D76AD7D}"/>
              </a:ext>
            </a:extLst>
          </p:cNvPr>
          <p:cNvPicPr>
            <a:picLocks noChangeAspect="1"/>
          </p:cNvPicPr>
          <p:nvPr userDrawn="1"/>
        </p:nvPicPr>
        <p:blipFill rotWithShape="1">
          <a:blip r:embed="rId19" cstate="email">
            <a:extLst>
              <a:ext uri="{28A0092B-C50C-407E-A947-70E740481C1C}">
                <a14:useLocalDpi xmlns:a14="http://schemas.microsoft.com/office/drawing/2010/main"/>
              </a:ext>
            </a:extLst>
          </a:blip>
          <a:srcRect/>
          <a:stretch/>
        </p:blipFill>
        <p:spPr>
          <a:xfrm>
            <a:off x="0" y="0"/>
            <a:ext cx="12225338" cy="6858000"/>
          </a:xfrm>
          <a:prstGeom prst="rect">
            <a:avLst/>
          </a:prstGeom>
        </p:spPr>
      </p:pic>
      <p:sp>
        <p:nvSpPr>
          <p:cNvPr id="9" name="Text Box DG"/>
          <p:cNvSpPr txBox="1">
            <a:spLocks noChangeArrowheads="1"/>
          </p:cNvSpPr>
          <p:nvPr userDrawn="1"/>
        </p:nvSpPr>
        <p:spPr bwMode="auto">
          <a:xfrm>
            <a:off x="772995" y="44736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sp>
        <p:nvSpPr>
          <p:cNvPr id="10" name="Rectangle 6"/>
          <p:cNvSpPr>
            <a:spLocks noGrp="1" noChangeArrowheads="1"/>
          </p:cNvSpPr>
          <p:nvPr>
            <p:ph type="title"/>
          </p:nvPr>
        </p:nvSpPr>
        <p:spPr bwMode="auto">
          <a:xfrm>
            <a:off x="216000" y="154800"/>
            <a:ext cx="10108800" cy="565200"/>
          </a:xfrm>
          <a:prstGeom prst="rect">
            <a:avLst/>
          </a:prstGeom>
          <a:noFill/>
          <a:ln>
            <a:noFill/>
          </a:ln>
        </p:spPr>
        <p:txBody>
          <a:bodyPr vert="horz" wrap="square" lIns="91440" tIns="45720" rIns="91440" bIns="45720" numCol="1" anchor="ctr" anchorCtr="0" compatLnSpc="1">
            <a:prstTxWarp prst="textNoShape">
              <a:avLst/>
            </a:prstTxWarp>
            <a:spAutoFit/>
          </a:bodyPr>
          <a:lstStyle/>
          <a:p>
            <a:pPr lvl="0" algn="l" rtl="0" eaLnBrk="1" fontAlgn="base" hangingPunct="1">
              <a:spcBef>
                <a:spcPct val="0"/>
              </a:spcBef>
              <a:spcAft>
                <a:spcPct val="0"/>
              </a:spcAft>
            </a:pPr>
            <a:r>
              <a:rPr lang="en-US" altLang="en-US" noProof="0"/>
              <a:t>Click to edit Master title style</a:t>
            </a:r>
            <a:endParaRPr lang="en-GB" noProof="0" dirty="0"/>
          </a:p>
        </p:txBody>
      </p:sp>
      <p:sp>
        <p:nvSpPr>
          <p:cNvPr id="72" name="Rectangle 2">
            <a:extLst>
              <a:ext uri="{FF2B5EF4-FFF2-40B4-BE49-F238E27FC236}">
                <a16:creationId xmlns:a16="http://schemas.microsoft.com/office/drawing/2014/main" id="{F152A04D-5063-4E95-9CB5-5C50E37A6E5E}"/>
              </a:ext>
            </a:extLst>
          </p:cNvPr>
          <p:cNvSpPr>
            <a:spLocks noGrp="1" noChangeArrowheads="1"/>
          </p:cNvSpPr>
          <p:nvPr>
            <p:ph type="body" idx="1"/>
          </p:nvPr>
        </p:nvSpPr>
        <p:spPr bwMode="auto">
          <a:xfrm>
            <a:off x="21960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endParaRPr lang="en-GB" altLang="en-US" noProof="0" dirty="0"/>
          </a:p>
        </p:txBody>
      </p:sp>
      <p:sp>
        <p:nvSpPr>
          <p:cNvPr id="39" name="Text Box 34"/>
          <p:cNvSpPr txBox="1">
            <a:spLocks noChangeArrowheads="1"/>
          </p:cNvSpPr>
          <p:nvPr userDrawn="1"/>
        </p:nvSpPr>
        <p:spPr bwMode="auto">
          <a:xfrm>
            <a:off x="8204400" y="6202800"/>
            <a:ext cx="3751200"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rgbClr val="8197A6"/>
                </a:solidFill>
                <a:latin typeface="Arial" panose="020B0604020202020204" pitchFamily="34" charset="0"/>
                <a:cs typeface="Arial" panose="020B0604020202020204" pitchFamily="34" charset="0"/>
              </a:rPr>
              <a:t>‹#›</a:t>
            </a:fld>
            <a:endParaRPr lang="en-GB" sz="800" noProof="1">
              <a:solidFill>
                <a:srgbClr val="8197A6"/>
              </a:solidFill>
              <a:latin typeface="Arial" panose="020B0604020202020204" pitchFamily="34" charset="0"/>
              <a:cs typeface="Arial" panose="020B0604020202020204" pitchFamily="34" charset="0"/>
            </a:endParaRPr>
          </a:p>
        </p:txBody>
      </p:sp>
      <p:pic>
        <p:nvPicPr>
          <p:cNvPr id="37" name="Picture 36">
            <a:extLst>
              <a:ext uri="{FF2B5EF4-FFF2-40B4-BE49-F238E27FC236}">
                <a16:creationId xmlns:a16="http://schemas.microsoft.com/office/drawing/2014/main" id="{6C34021B-66EB-9E45-8BD1-64D5855A5802}"/>
              </a:ext>
            </a:extLst>
          </p:cNvPr>
          <p:cNvPicPr>
            <a:picLocks noChangeAspect="1"/>
          </p:cNvPicPr>
          <p:nvPr userDrawn="1"/>
        </p:nvPicPr>
        <p:blipFill>
          <a:blip r:embed="rId20"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cxnSp>
        <p:nvCxnSpPr>
          <p:cNvPr id="38" name="Straight Connector 37">
            <a:extLst>
              <a:ext uri="{FF2B5EF4-FFF2-40B4-BE49-F238E27FC236}">
                <a16:creationId xmlns:a16="http://schemas.microsoft.com/office/drawing/2014/main" id="{EE71E5B5-6921-4FB2-A9C4-9C2A029FF0B3}"/>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40" name="Picture 5">
            <a:extLst>
              <a:ext uri="{FF2B5EF4-FFF2-40B4-BE49-F238E27FC236}">
                <a16:creationId xmlns:a16="http://schemas.microsoft.com/office/drawing/2014/main" id="{7B88B654-6870-4EB8-A79A-306A0238640A}"/>
              </a:ext>
            </a:extLst>
          </p:cNvPr>
          <p:cNvPicPr>
            <a:picLocks/>
          </p:cNvPicPr>
          <p:nvPr userDrawn="1"/>
        </p:nvPicPr>
        <p:blipFill>
          <a:blip r:embed="rId21"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pic>
        <p:nvPicPr>
          <p:cNvPr id="63" name="Picture 62">
            <a:extLst>
              <a:ext uri="{FF2B5EF4-FFF2-40B4-BE49-F238E27FC236}">
                <a16:creationId xmlns:a16="http://schemas.microsoft.com/office/drawing/2014/main" id="{EBB965BA-5FAA-5543-9444-B14F3D19DD2B}"/>
              </a:ext>
            </a:extLst>
          </p:cNvPr>
          <p:cNvPicPr>
            <a:picLocks noChangeAspect="1"/>
          </p:cNvPicPr>
          <p:nvPr userDrawn="1"/>
        </p:nvPicPr>
        <p:blipFill>
          <a:blip r:embed="rId22">
            <a:extLst>
              <a:ext uri="{96DAC541-7B7A-43D3-8B79-37D633B846F1}">
                <asvg:svgBlip xmlns:asvg="http://schemas.microsoft.com/office/drawing/2016/SVG/main" r:embed="rId23"/>
              </a:ext>
            </a:extLst>
          </a:blip>
          <a:srcRect/>
          <a:stretch/>
        </p:blipFill>
        <p:spPr>
          <a:xfrm>
            <a:off x="0" y="6454225"/>
            <a:ext cx="10159937" cy="430721"/>
          </a:xfrm>
          <a:prstGeom prst="rect">
            <a:avLst/>
          </a:prstGeom>
        </p:spPr>
      </p:pic>
    </p:spTree>
  </p:cSld>
  <p:clrMap bg1="lt1" tx1="dk1" bg2="lt2" tx2="dk2" accent1="accent1" accent2="accent2" accent3="accent3" accent4="accent4" accent5="accent5" accent6="accent6" hlink="hlink" folHlink="folHlink"/>
  <p:sldLayoutIdLst>
    <p:sldLayoutId id="2147483929" r:id="rId1"/>
    <p:sldLayoutId id="2147483945" r:id="rId2"/>
    <p:sldLayoutId id="2147483974" r:id="rId3"/>
    <p:sldLayoutId id="2147483975" r:id="rId4"/>
    <p:sldLayoutId id="2147483973" r:id="rId5"/>
    <p:sldLayoutId id="2147483930" r:id="rId6"/>
    <p:sldLayoutId id="2147483931" r:id="rId7"/>
    <p:sldLayoutId id="2147483932" r:id="rId8"/>
    <p:sldLayoutId id="2147483933" r:id="rId9"/>
    <p:sldLayoutId id="2147483935" r:id="rId10"/>
    <p:sldLayoutId id="2147483936" r:id="rId11"/>
    <p:sldLayoutId id="2147483937" r:id="rId12"/>
    <p:sldLayoutId id="2147483938" r:id="rId13"/>
    <p:sldLayoutId id="2147483939" r:id="rId14"/>
    <p:sldLayoutId id="2147483946" r:id="rId15"/>
    <p:sldLayoutId id="2147483947" r:id="rId16"/>
    <p:sldLayoutId id="2147483977" r:id="rId17"/>
  </p:sldLayoutIdLst>
  <p:hf hdr="0" dt="0"/>
  <p:txStyles>
    <p:titleStyle>
      <a:lvl1pPr algn="l" rtl="0" eaLnBrk="1" fontAlgn="base" hangingPunct="1">
        <a:spcBef>
          <a:spcPct val="0"/>
        </a:spcBef>
        <a:spcAft>
          <a:spcPct val="0"/>
        </a:spcAft>
        <a:defRPr lang="en-GB" sz="3000" b="1" dirty="0" smtClean="0">
          <a:solidFill>
            <a:schemeClr val="bg1"/>
          </a:solidFill>
          <a:latin typeface="Arial" panose="020B0604020202020204" pitchFamily="34" charset="0"/>
          <a:ea typeface="+mj-ea"/>
          <a:cs typeface="Arial" panose="020B0604020202020204" pitchFamily="34" charset="0"/>
        </a:defRPr>
      </a:lvl1pPr>
      <a:lvl2pPr algn="l" rtl="0" eaLnBrk="1" fontAlgn="base" hangingPunct="1">
        <a:spcBef>
          <a:spcPct val="0"/>
        </a:spcBef>
        <a:spcAft>
          <a:spcPct val="0"/>
        </a:spcAft>
        <a:defRPr sz="2122" b="1">
          <a:solidFill>
            <a:schemeClr val="bg1"/>
          </a:solidFill>
          <a:latin typeface="Verdana" pitchFamily="34" charset="0"/>
        </a:defRPr>
      </a:lvl2pPr>
      <a:lvl3pPr algn="l" rtl="0" eaLnBrk="1" fontAlgn="base" hangingPunct="1">
        <a:spcBef>
          <a:spcPct val="0"/>
        </a:spcBef>
        <a:spcAft>
          <a:spcPct val="0"/>
        </a:spcAft>
        <a:defRPr sz="2122" b="1">
          <a:solidFill>
            <a:schemeClr val="bg1"/>
          </a:solidFill>
          <a:latin typeface="Verdana" pitchFamily="34" charset="0"/>
        </a:defRPr>
      </a:lvl3pPr>
      <a:lvl4pPr algn="l" rtl="0" eaLnBrk="1" fontAlgn="base" hangingPunct="1">
        <a:spcBef>
          <a:spcPct val="0"/>
        </a:spcBef>
        <a:spcAft>
          <a:spcPct val="0"/>
        </a:spcAft>
        <a:defRPr sz="2122" b="1">
          <a:solidFill>
            <a:schemeClr val="bg1"/>
          </a:solidFill>
          <a:latin typeface="Verdana" pitchFamily="34" charset="0"/>
        </a:defRPr>
      </a:lvl4pPr>
      <a:lvl5pPr algn="l" rtl="0" eaLnBrk="1" fontAlgn="base" hangingPunct="1">
        <a:spcBef>
          <a:spcPct val="0"/>
        </a:spcBef>
        <a:spcAft>
          <a:spcPct val="0"/>
        </a:spcAft>
        <a:defRPr sz="2122" b="1">
          <a:solidFill>
            <a:schemeClr val="bg1"/>
          </a:solidFill>
          <a:latin typeface="Verdana" pitchFamily="34" charset="0"/>
        </a:defRPr>
      </a:lvl5pPr>
      <a:lvl6pPr marL="441015" algn="l" rtl="0" eaLnBrk="1" fontAlgn="base" hangingPunct="1">
        <a:spcBef>
          <a:spcPct val="0"/>
        </a:spcBef>
        <a:spcAft>
          <a:spcPct val="0"/>
        </a:spcAft>
        <a:defRPr sz="2122" b="1">
          <a:solidFill>
            <a:schemeClr val="bg1"/>
          </a:solidFill>
          <a:latin typeface="Verdana" pitchFamily="34" charset="0"/>
        </a:defRPr>
      </a:lvl6pPr>
      <a:lvl7pPr marL="882030" algn="l" rtl="0" eaLnBrk="1" fontAlgn="base" hangingPunct="1">
        <a:spcBef>
          <a:spcPct val="0"/>
        </a:spcBef>
        <a:spcAft>
          <a:spcPct val="0"/>
        </a:spcAft>
        <a:defRPr sz="2122" b="1">
          <a:solidFill>
            <a:schemeClr val="bg1"/>
          </a:solidFill>
          <a:latin typeface="Verdana" pitchFamily="34" charset="0"/>
        </a:defRPr>
      </a:lvl7pPr>
      <a:lvl8pPr marL="1323045" algn="l" rtl="0" eaLnBrk="1" fontAlgn="base" hangingPunct="1">
        <a:spcBef>
          <a:spcPct val="0"/>
        </a:spcBef>
        <a:spcAft>
          <a:spcPct val="0"/>
        </a:spcAft>
        <a:defRPr sz="2122" b="1">
          <a:solidFill>
            <a:schemeClr val="bg1"/>
          </a:solidFill>
          <a:latin typeface="Verdana" pitchFamily="34" charset="0"/>
        </a:defRPr>
      </a:lvl8pPr>
      <a:lvl9pPr marL="1764060" algn="l" rtl="0" eaLnBrk="1" fontAlgn="base" hangingPunct="1">
        <a:spcBef>
          <a:spcPct val="0"/>
        </a:spcBef>
        <a:spcAft>
          <a:spcPct val="0"/>
        </a:spcAft>
        <a:defRPr sz="2122" b="1">
          <a:solidFill>
            <a:schemeClr val="bg1"/>
          </a:solidFill>
          <a:latin typeface="Verdana" pitchFamily="34" charset="0"/>
        </a:defRPr>
      </a:lvl9pPr>
    </p:titleStyle>
    <p:bodyStyle>
      <a:lvl1pPr marL="0" indent="0" algn="l" rtl="0" eaLnBrk="1" fontAlgn="base" hangingPunct="1">
        <a:lnSpc>
          <a:spcPct val="119000"/>
        </a:lnSpc>
        <a:spcBef>
          <a:spcPct val="20000"/>
        </a:spcBef>
        <a:spcAft>
          <a:spcPct val="0"/>
        </a:spcAft>
        <a:buClr>
          <a:srgbClr val="8197A6"/>
        </a:buClr>
        <a:buFont typeface="Arial" panose="020B0604020202020204"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1pPr>
      <a:lvl2pPr marL="781326"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2pPr>
      <a:lvl3pPr marL="1357771"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3pPr>
      <a:lvl4pPr marL="1934216"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4pPr>
      <a:lvl5pPr marL="2510661"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5pPr>
      <a:lvl6pPr marL="3356615"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6pPr>
      <a:lvl7pPr marL="3797630"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7pPr>
      <a:lvl8pPr marL="4238645"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8pPr>
      <a:lvl9pPr marL="4679660"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9pPr>
    </p:bodyStyle>
    <p:otherStyle>
      <a:defPPr>
        <a:defRPr lang="en-US"/>
      </a:defPPr>
      <a:lvl1pPr marL="0" algn="l" defTabSz="882030" rtl="0" eaLnBrk="1" latinLnBrk="0" hangingPunct="1">
        <a:defRPr sz="1736" kern="1200">
          <a:solidFill>
            <a:schemeClr val="tx1"/>
          </a:solidFill>
          <a:latin typeface="+mn-lt"/>
          <a:ea typeface="+mn-ea"/>
          <a:cs typeface="+mn-cs"/>
        </a:defRPr>
      </a:lvl1pPr>
      <a:lvl2pPr marL="441015" algn="l" defTabSz="882030" rtl="0" eaLnBrk="1" latinLnBrk="0" hangingPunct="1">
        <a:defRPr sz="1736" kern="1200">
          <a:solidFill>
            <a:schemeClr val="tx1"/>
          </a:solidFill>
          <a:latin typeface="+mn-lt"/>
          <a:ea typeface="+mn-ea"/>
          <a:cs typeface="+mn-cs"/>
        </a:defRPr>
      </a:lvl2pPr>
      <a:lvl3pPr marL="882030" algn="l" defTabSz="882030" rtl="0" eaLnBrk="1" latinLnBrk="0" hangingPunct="1">
        <a:defRPr sz="1736" kern="1200">
          <a:solidFill>
            <a:schemeClr val="tx1"/>
          </a:solidFill>
          <a:latin typeface="+mn-lt"/>
          <a:ea typeface="+mn-ea"/>
          <a:cs typeface="+mn-cs"/>
        </a:defRPr>
      </a:lvl3pPr>
      <a:lvl4pPr marL="1323045" algn="l" defTabSz="882030" rtl="0" eaLnBrk="1" latinLnBrk="0" hangingPunct="1">
        <a:defRPr sz="1736" kern="1200">
          <a:solidFill>
            <a:schemeClr val="tx1"/>
          </a:solidFill>
          <a:latin typeface="+mn-lt"/>
          <a:ea typeface="+mn-ea"/>
          <a:cs typeface="+mn-cs"/>
        </a:defRPr>
      </a:lvl4pPr>
      <a:lvl5pPr marL="1764060" algn="l" defTabSz="882030" rtl="0" eaLnBrk="1" latinLnBrk="0" hangingPunct="1">
        <a:defRPr sz="1736" kern="1200">
          <a:solidFill>
            <a:schemeClr val="tx1"/>
          </a:solidFill>
          <a:latin typeface="+mn-lt"/>
          <a:ea typeface="+mn-ea"/>
          <a:cs typeface="+mn-cs"/>
        </a:defRPr>
      </a:lvl5pPr>
      <a:lvl6pPr marL="2205076" algn="l" defTabSz="882030" rtl="0" eaLnBrk="1" latinLnBrk="0" hangingPunct="1">
        <a:defRPr sz="1736" kern="1200">
          <a:solidFill>
            <a:schemeClr val="tx1"/>
          </a:solidFill>
          <a:latin typeface="+mn-lt"/>
          <a:ea typeface="+mn-ea"/>
          <a:cs typeface="+mn-cs"/>
        </a:defRPr>
      </a:lvl6pPr>
      <a:lvl7pPr marL="2646091" algn="l" defTabSz="882030" rtl="0" eaLnBrk="1" latinLnBrk="0" hangingPunct="1">
        <a:defRPr sz="1736" kern="1200">
          <a:solidFill>
            <a:schemeClr val="tx1"/>
          </a:solidFill>
          <a:latin typeface="+mn-lt"/>
          <a:ea typeface="+mn-ea"/>
          <a:cs typeface="+mn-cs"/>
        </a:defRPr>
      </a:lvl7pPr>
      <a:lvl8pPr marL="3087106" algn="l" defTabSz="882030" rtl="0" eaLnBrk="1" latinLnBrk="0" hangingPunct="1">
        <a:defRPr sz="1736" kern="1200">
          <a:solidFill>
            <a:schemeClr val="tx1"/>
          </a:solidFill>
          <a:latin typeface="+mn-lt"/>
          <a:ea typeface="+mn-ea"/>
          <a:cs typeface="+mn-cs"/>
        </a:defRPr>
      </a:lvl8pPr>
      <a:lvl9pPr marL="3528121" algn="l" defTabSz="882030" rtl="0" eaLnBrk="1" latinLnBrk="0" hangingPunct="1">
        <a:defRPr sz="1736"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5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Text Box DG"/>
          <p:cNvSpPr txBox="1">
            <a:spLocks noChangeArrowheads="1"/>
          </p:cNvSpPr>
          <p:nvPr userDrawn="1"/>
        </p:nvSpPr>
        <p:spPr bwMode="auto">
          <a:xfrm>
            <a:off x="772995" y="44736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sp>
        <p:nvSpPr>
          <p:cNvPr id="10" name="Rectangle 6"/>
          <p:cNvSpPr>
            <a:spLocks noGrp="1" noChangeArrowheads="1"/>
          </p:cNvSpPr>
          <p:nvPr>
            <p:ph type="title"/>
          </p:nvPr>
        </p:nvSpPr>
        <p:spPr bwMode="auto">
          <a:xfrm>
            <a:off x="216000" y="154800"/>
            <a:ext cx="10108800" cy="565200"/>
          </a:xfrm>
          <a:prstGeom prst="rect">
            <a:avLst/>
          </a:prstGeom>
          <a:noFill/>
          <a:ln>
            <a:noFill/>
          </a:ln>
        </p:spPr>
        <p:txBody>
          <a:bodyPr vert="horz" wrap="square" lIns="91440" tIns="45720" rIns="91440" bIns="45720" numCol="1" anchor="ctr" anchorCtr="0" compatLnSpc="1">
            <a:prstTxWarp prst="textNoShape">
              <a:avLst/>
            </a:prstTxWarp>
            <a:spAutoFit/>
          </a:bodyPr>
          <a:lstStyle/>
          <a:p>
            <a:pPr lvl="0" algn="l" rtl="0" eaLnBrk="1" fontAlgn="base" hangingPunct="1">
              <a:spcBef>
                <a:spcPct val="0"/>
              </a:spcBef>
              <a:spcAft>
                <a:spcPct val="0"/>
              </a:spcAft>
            </a:pPr>
            <a:r>
              <a:rPr lang="en-GB" altLang="en-US" noProof="0" dirty="0"/>
              <a:t>CLICK TO EDIT MASTER TITLE STYLE</a:t>
            </a:r>
            <a:endParaRPr lang="en-GB" noProof="0" dirty="0"/>
          </a:p>
        </p:txBody>
      </p:sp>
      <p:sp>
        <p:nvSpPr>
          <p:cNvPr id="14" name="Text Box 38"/>
          <p:cNvSpPr txBox="1">
            <a:spLocks noChangeArrowheads="1"/>
          </p:cNvSpPr>
          <p:nvPr userDrawn="1"/>
        </p:nvSpPr>
        <p:spPr bwMode="auto">
          <a:xfrm>
            <a:off x="221404" y="6202800"/>
            <a:ext cx="12118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spAutoFit/>
          </a:bodyPr>
          <a:lstStyle/>
          <a:p>
            <a:pPr algn="l">
              <a:spcBef>
                <a:spcPct val="50000"/>
              </a:spcBef>
            </a:pPr>
            <a:r>
              <a:rPr lang="en-GB" sz="800" noProof="0">
                <a:solidFill>
                  <a:srgbClr val="8197A6"/>
                </a:solidFill>
                <a:latin typeface="Arial" panose="020B0604020202020204" pitchFamily="34" charset="0"/>
                <a:cs typeface="Arial" panose="020B0604020202020204" pitchFamily="34" charset="0"/>
              </a:rPr>
              <a:t> </a:t>
            </a:r>
            <a:endParaRPr lang="en-GB" sz="800" noProof="0" dirty="0">
              <a:solidFill>
                <a:srgbClr val="8197A6"/>
              </a:solidFill>
              <a:latin typeface="Arial" panose="020B0604020202020204" pitchFamily="34" charset="0"/>
              <a:cs typeface="Arial" panose="020B0604020202020204" pitchFamily="34" charset="0"/>
            </a:endParaRPr>
          </a:p>
        </p:txBody>
      </p:sp>
      <p:sp>
        <p:nvSpPr>
          <p:cNvPr id="63" name="Rectangle 2">
            <a:extLst>
              <a:ext uri="{FF2B5EF4-FFF2-40B4-BE49-F238E27FC236}">
                <a16:creationId xmlns:a16="http://schemas.microsoft.com/office/drawing/2014/main" id="{0341B57B-D657-44D2-A69B-8571F2FEB2FC}"/>
              </a:ext>
            </a:extLst>
          </p:cNvPr>
          <p:cNvSpPr>
            <a:spLocks noGrp="1" noChangeArrowheads="1"/>
          </p:cNvSpPr>
          <p:nvPr>
            <p:ph type="body" idx="1"/>
          </p:nvPr>
        </p:nvSpPr>
        <p:spPr bwMode="auto">
          <a:xfrm>
            <a:off x="21886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endParaRPr lang="en-GB" altLang="en-US" dirty="0"/>
          </a:p>
        </p:txBody>
      </p:sp>
      <p:pic>
        <p:nvPicPr>
          <p:cNvPr id="7" name="Picture 5">
            <a:extLst>
              <a:ext uri="{FF2B5EF4-FFF2-40B4-BE49-F238E27FC236}">
                <a16:creationId xmlns:a16="http://schemas.microsoft.com/office/drawing/2014/main" id="{109A9530-2671-487F-A9F5-FDB35D172B87}"/>
              </a:ext>
            </a:extLst>
          </p:cNvPr>
          <p:cNvPicPr>
            <a:picLocks/>
          </p:cNvPicPr>
          <p:nvPr userDrawn="1"/>
        </p:nvPicPr>
        <p:blipFill>
          <a:blip r:embed="rId3"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sp>
        <p:nvSpPr>
          <p:cNvPr id="3" name="Text Box 34">
            <a:extLst>
              <a:ext uri="{FF2B5EF4-FFF2-40B4-BE49-F238E27FC236}">
                <a16:creationId xmlns:a16="http://schemas.microsoft.com/office/drawing/2014/main" id="{174566EC-B884-414A-9831-F2C2C01CAF72}"/>
              </a:ext>
            </a:extLst>
          </p:cNvPr>
          <p:cNvSpPr txBox="1">
            <a:spLocks noChangeArrowheads="1"/>
          </p:cNvSpPr>
          <p:nvPr userDrawn="1"/>
        </p:nvSpPr>
        <p:spPr bwMode="auto">
          <a:xfrm>
            <a:off x="8204400" y="6202800"/>
            <a:ext cx="3751200"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rgbClr val="8197A6"/>
                </a:solidFill>
                <a:latin typeface="Arial" panose="020B0604020202020204" pitchFamily="34" charset="0"/>
                <a:cs typeface="Arial" panose="020B0604020202020204" pitchFamily="34" charset="0"/>
              </a:rPr>
              <a:t>‹#›</a:t>
            </a:fld>
            <a:endParaRPr lang="en-GB" sz="800" noProof="1">
              <a:solidFill>
                <a:srgbClr val="8197A6"/>
              </a:solidFill>
              <a:latin typeface="Arial" panose="020B0604020202020204" pitchFamily="34" charset="0"/>
              <a:cs typeface="Arial" panose="020B0604020202020204" pitchFamily="34" charset="0"/>
            </a:endParaRPr>
          </a:p>
        </p:txBody>
      </p:sp>
      <p:pic>
        <p:nvPicPr>
          <p:cNvPr id="62" name="Picture 61">
            <a:extLst>
              <a:ext uri="{FF2B5EF4-FFF2-40B4-BE49-F238E27FC236}">
                <a16:creationId xmlns:a16="http://schemas.microsoft.com/office/drawing/2014/main" id="{68673324-7E47-2849-ABFE-CFCE924180D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cxnSp>
        <p:nvCxnSpPr>
          <p:cNvPr id="65" name="Straight Connector 64">
            <a:extLst>
              <a:ext uri="{FF2B5EF4-FFF2-40B4-BE49-F238E27FC236}">
                <a16:creationId xmlns:a16="http://schemas.microsoft.com/office/drawing/2014/main" id="{B6E905FD-56C1-4FF6-A433-C72EFE86E9E9}"/>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37" name="Picture 36">
            <a:extLst>
              <a:ext uri="{FF2B5EF4-FFF2-40B4-BE49-F238E27FC236}">
                <a16:creationId xmlns:a16="http://schemas.microsoft.com/office/drawing/2014/main" id="{EBB965BA-5FAA-5543-9444-B14F3D19DD2B}"/>
              </a:ext>
            </a:extLst>
          </p:cNvPr>
          <p:cNvPicPr>
            <a:picLocks noChangeAspect="1"/>
          </p:cNvPicPr>
          <p:nvPr userDrawn="1"/>
        </p:nvPicPr>
        <p:blipFill>
          <a:blip r:embed="rId5">
            <a:extLst>
              <a:ext uri="{96DAC541-7B7A-43D3-8B79-37D633B846F1}">
                <asvg:svgBlip xmlns:asvg="http://schemas.microsoft.com/office/drawing/2016/SVG/main" r:embed="rId6"/>
              </a:ext>
            </a:extLst>
          </a:blip>
          <a:srcRect/>
          <a:stretch/>
        </p:blipFill>
        <p:spPr>
          <a:xfrm>
            <a:off x="1" y="6457664"/>
            <a:ext cx="10159937" cy="430721"/>
          </a:xfrm>
          <a:prstGeom prst="rect">
            <a:avLst/>
          </a:prstGeom>
        </p:spPr>
      </p:pic>
    </p:spTree>
    <p:extLst>
      <p:ext uri="{BB962C8B-B14F-4D97-AF65-F5344CB8AC3E}">
        <p14:creationId xmlns:p14="http://schemas.microsoft.com/office/powerpoint/2010/main" val="554798536"/>
      </p:ext>
    </p:extLst>
  </p:cSld>
  <p:clrMap bg1="lt1" tx1="dk1" bg2="lt2" tx2="dk2" accent1="accent1" accent2="accent2" accent3="accent3" accent4="accent4" accent5="accent5" accent6="accent6" hlink="hlink" folHlink="folHlink"/>
  <p:sldLayoutIdLst>
    <p:sldLayoutId id="2147483951" r:id="rId1"/>
  </p:sldLayoutIdLst>
  <p:hf sldNum="0" hdr="0" dt="0"/>
  <p:txStyles>
    <p:titleStyle>
      <a:lvl1pPr algn="just" rtl="0" fontAlgn="base">
        <a:spcBef>
          <a:spcPct val="0"/>
        </a:spcBef>
        <a:spcAft>
          <a:spcPct val="0"/>
        </a:spcAft>
        <a:defRPr lang="en-GB" sz="3000" b="1" dirty="0" smtClean="0">
          <a:solidFill>
            <a:schemeClr val="bg1"/>
          </a:solidFill>
          <a:latin typeface="Arial" panose="020B0604020202020204" pitchFamily="34" charset="0"/>
          <a:ea typeface="+mj-ea"/>
          <a:cs typeface="Arial" panose="020B0604020202020204" pitchFamily="34" charset="0"/>
        </a:defRPr>
      </a:lvl1pPr>
      <a:lvl2pPr algn="l" rtl="0" fontAlgn="base">
        <a:spcBef>
          <a:spcPct val="0"/>
        </a:spcBef>
        <a:spcAft>
          <a:spcPct val="0"/>
        </a:spcAft>
        <a:defRPr sz="2122" b="1">
          <a:solidFill>
            <a:schemeClr val="bg1"/>
          </a:solidFill>
          <a:latin typeface="Verdana" pitchFamily="34" charset="0"/>
        </a:defRPr>
      </a:lvl2pPr>
      <a:lvl3pPr algn="l" rtl="0" fontAlgn="base">
        <a:spcBef>
          <a:spcPct val="0"/>
        </a:spcBef>
        <a:spcAft>
          <a:spcPct val="0"/>
        </a:spcAft>
        <a:defRPr sz="2122" b="1">
          <a:solidFill>
            <a:schemeClr val="bg1"/>
          </a:solidFill>
          <a:latin typeface="Verdana" pitchFamily="34" charset="0"/>
        </a:defRPr>
      </a:lvl3pPr>
      <a:lvl4pPr algn="l" rtl="0" fontAlgn="base">
        <a:spcBef>
          <a:spcPct val="0"/>
        </a:spcBef>
        <a:spcAft>
          <a:spcPct val="0"/>
        </a:spcAft>
        <a:defRPr sz="2122" b="1">
          <a:solidFill>
            <a:schemeClr val="bg1"/>
          </a:solidFill>
          <a:latin typeface="Verdana" pitchFamily="34" charset="0"/>
        </a:defRPr>
      </a:lvl4pPr>
      <a:lvl5pPr algn="l" rtl="0" fontAlgn="base">
        <a:spcBef>
          <a:spcPct val="0"/>
        </a:spcBef>
        <a:spcAft>
          <a:spcPct val="0"/>
        </a:spcAft>
        <a:defRPr sz="2122" b="1">
          <a:solidFill>
            <a:schemeClr val="bg1"/>
          </a:solidFill>
          <a:latin typeface="Verdana" pitchFamily="34" charset="0"/>
        </a:defRPr>
      </a:lvl5pPr>
      <a:lvl6pPr marL="441015" algn="l" rtl="0" fontAlgn="base">
        <a:spcBef>
          <a:spcPct val="0"/>
        </a:spcBef>
        <a:spcAft>
          <a:spcPct val="0"/>
        </a:spcAft>
        <a:defRPr sz="2122" b="1">
          <a:solidFill>
            <a:schemeClr val="bg1"/>
          </a:solidFill>
          <a:latin typeface="Verdana" pitchFamily="34" charset="0"/>
        </a:defRPr>
      </a:lvl6pPr>
      <a:lvl7pPr marL="882030" algn="l" rtl="0" fontAlgn="base">
        <a:spcBef>
          <a:spcPct val="0"/>
        </a:spcBef>
        <a:spcAft>
          <a:spcPct val="0"/>
        </a:spcAft>
        <a:defRPr sz="2122" b="1">
          <a:solidFill>
            <a:schemeClr val="bg1"/>
          </a:solidFill>
          <a:latin typeface="Verdana" pitchFamily="34" charset="0"/>
        </a:defRPr>
      </a:lvl7pPr>
      <a:lvl8pPr marL="1323045" algn="l" rtl="0" fontAlgn="base">
        <a:spcBef>
          <a:spcPct val="0"/>
        </a:spcBef>
        <a:spcAft>
          <a:spcPct val="0"/>
        </a:spcAft>
        <a:defRPr sz="2122" b="1">
          <a:solidFill>
            <a:schemeClr val="bg1"/>
          </a:solidFill>
          <a:latin typeface="Verdana" pitchFamily="34" charset="0"/>
        </a:defRPr>
      </a:lvl8pPr>
      <a:lvl9pPr marL="1764060" algn="l" rtl="0" fontAlgn="base">
        <a:spcBef>
          <a:spcPct val="0"/>
        </a:spcBef>
        <a:spcAft>
          <a:spcPct val="0"/>
        </a:spcAft>
        <a:defRPr sz="2122" b="1">
          <a:solidFill>
            <a:schemeClr val="bg1"/>
          </a:solidFill>
          <a:latin typeface="Verdana" pitchFamily="34" charset="0"/>
        </a:defRPr>
      </a:lvl9pPr>
    </p:titleStyle>
    <p:bodyStyle>
      <a:lvl1pPr marL="0" indent="0" algn="l" rtl="0" eaLnBrk="0" fontAlgn="base" hangingPunct="0">
        <a:lnSpc>
          <a:spcPct val="119000"/>
        </a:lnSpc>
        <a:spcBef>
          <a:spcPct val="20000"/>
        </a:spcBef>
        <a:spcAft>
          <a:spcPct val="0"/>
        </a:spcAft>
        <a:buClr>
          <a:srgbClr val="8197A6"/>
        </a:buClr>
        <a:buFont typeface="Arial" panose="020B0604020202020204"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1pPr>
      <a:lvl2pPr marL="78132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2pPr>
      <a:lvl3pPr marL="1357771"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3pPr>
      <a:lvl4pPr marL="193421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charset="0"/>
          <a:ea typeface="MS PGothic" pitchFamily="34" charset="-128"/>
          <a:cs typeface="Arial" charset="0"/>
        </a:defRPr>
      </a:lvl4pPr>
      <a:lvl5pPr marL="2510661" indent="0" algn="l" rtl="0" eaLnBrk="0" fontAlgn="base" hangingPunct="0">
        <a:lnSpc>
          <a:spcPct val="119000"/>
        </a:lnSpc>
        <a:spcBef>
          <a:spcPct val="20000"/>
        </a:spcBef>
        <a:spcAft>
          <a:spcPct val="0"/>
        </a:spcAft>
        <a:buClr>
          <a:schemeClr val="accent1"/>
        </a:buClr>
        <a:buFont typeface="Verdana" pitchFamily="34" charset="0"/>
        <a:buNone/>
        <a:defRPr lang="en-GB" altLang="en-US" sz="1800" dirty="0">
          <a:solidFill>
            <a:srgbClr val="8197A6"/>
          </a:solidFill>
          <a:latin typeface="Arial" charset="0"/>
          <a:ea typeface="MS PGothic" pitchFamily="34" charset="-128"/>
          <a:cs typeface="Arial" charset="0"/>
        </a:defRPr>
      </a:lvl5pPr>
      <a:lvl6pPr marL="335661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6pPr>
      <a:lvl7pPr marL="379763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7pPr>
      <a:lvl8pPr marL="423864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8pPr>
      <a:lvl9pPr marL="467966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9pPr>
    </p:bodyStyle>
    <p:otherStyle>
      <a:defPPr>
        <a:defRPr lang="en-US"/>
      </a:defPPr>
      <a:lvl1pPr marL="0" algn="l" defTabSz="882030" rtl="0" eaLnBrk="1" latinLnBrk="0" hangingPunct="1">
        <a:defRPr sz="1736" kern="1200">
          <a:solidFill>
            <a:schemeClr val="tx1"/>
          </a:solidFill>
          <a:latin typeface="+mn-lt"/>
          <a:ea typeface="+mn-ea"/>
          <a:cs typeface="+mn-cs"/>
        </a:defRPr>
      </a:lvl1pPr>
      <a:lvl2pPr marL="441015" algn="l" defTabSz="882030" rtl="0" eaLnBrk="1" latinLnBrk="0" hangingPunct="1">
        <a:defRPr sz="1736" kern="1200">
          <a:solidFill>
            <a:schemeClr val="tx1"/>
          </a:solidFill>
          <a:latin typeface="+mn-lt"/>
          <a:ea typeface="+mn-ea"/>
          <a:cs typeface="+mn-cs"/>
        </a:defRPr>
      </a:lvl2pPr>
      <a:lvl3pPr marL="882030" algn="l" defTabSz="882030" rtl="0" eaLnBrk="1" latinLnBrk="0" hangingPunct="1">
        <a:defRPr sz="1736" kern="1200">
          <a:solidFill>
            <a:schemeClr val="tx1"/>
          </a:solidFill>
          <a:latin typeface="+mn-lt"/>
          <a:ea typeface="+mn-ea"/>
          <a:cs typeface="+mn-cs"/>
        </a:defRPr>
      </a:lvl3pPr>
      <a:lvl4pPr marL="1323045" algn="l" defTabSz="882030" rtl="0" eaLnBrk="1" latinLnBrk="0" hangingPunct="1">
        <a:defRPr sz="1736" kern="1200">
          <a:solidFill>
            <a:schemeClr val="tx1"/>
          </a:solidFill>
          <a:latin typeface="+mn-lt"/>
          <a:ea typeface="+mn-ea"/>
          <a:cs typeface="+mn-cs"/>
        </a:defRPr>
      </a:lvl4pPr>
      <a:lvl5pPr marL="1764060" algn="l" defTabSz="882030" rtl="0" eaLnBrk="1" latinLnBrk="0" hangingPunct="1">
        <a:defRPr sz="1736" kern="1200">
          <a:solidFill>
            <a:schemeClr val="tx1"/>
          </a:solidFill>
          <a:latin typeface="+mn-lt"/>
          <a:ea typeface="+mn-ea"/>
          <a:cs typeface="+mn-cs"/>
        </a:defRPr>
      </a:lvl5pPr>
      <a:lvl6pPr marL="2205076" algn="l" defTabSz="882030" rtl="0" eaLnBrk="1" latinLnBrk="0" hangingPunct="1">
        <a:defRPr sz="1736" kern="1200">
          <a:solidFill>
            <a:schemeClr val="tx1"/>
          </a:solidFill>
          <a:latin typeface="+mn-lt"/>
          <a:ea typeface="+mn-ea"/>
          <a:cs typeface="+mn-cs"/>
        </a:defRPr>
      </a:lvl6pPr>
      <a:lvl7pPr marL="2646091" algn="l" defTabSz="882030" rtl="0" eaLnBrk="1" latinLnBrk="0" hangingPunct="1">
        <a:defRPr sz="1736" kern="1200">
          <a:solidFill>
            <a:schemeClr val="tx1"/>
          </a:solidFill>
          <a:latin typeface="+mn-lt"/>
          <a:ea typeface="+mn-ea"/>
          <a:cs typeface="+mn-cs"/>
        </a:defRPr>
      </a:lvl7pPr>
      <a:lvl8pPr marL="3087106" algn="l" defTabSz="882030" rtl="0" eaLnBrk="1" latinLnBrk="0" hangingPunct="1">
        <a:defRPr sz="1736" kern="1200">
          <a:solidFill>
            <a:schemeClr val="tx1"/>
          </a:solidFill>
          <a:latin typeface="+mn-lt"/>
          <a:ea typeface="+mn-ea"/>
          <a:cs typeface="+mn-cs"/>
        </a:defRPr>
      </a:lvl8pPr>
      <a:lvl9pPr marL="3528121" algn="l" defTabSz="882030" rtl="0" eaLnBrk="1" latinLnBrk="0" hangingPunct="1">
        <a:defRPr sz="1736"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51"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Text Box DG"/>
          <p:cNvSpPr txBox="1">
            <a:spLocks noChangeArrowheads="1"/>
          </p:cNvSpPr>
          <p:nvPr userDrawn="1"/>
        </p:nvSpPr>
        <p:spPr bwMode="auto">
          <a:xfrm>
            <a:off x="772995" y="44736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sp>
        <p:nvSpPr>
          <p:cNvPr id="10" name="Rectangle 6"/>
          <p:cNvSpPr>
            <a:spLocks noGrp="1" noChangeArrowheads="1"/>
          </p:cNvSpPr>
          <p:nvPr>
            <p:ph type="title"/>
          </p:nvPr>
        </p:nvSpPr>
        <p:spPr bwMode="auto">
          <a:xfrm>
            <a:off x="216000" y="154800"/>
            <a:ext cx="10108800" cy="565200"/>
          </a:xfrm>
          <a:prstGeom prst="rect">
            <a:avLst/>
          </a:prstGeom>
          <a:noFill/>
          <a:ln>
            <a:noFill/>
          </a:ln>
        </p:spPr>
        <p:txBody>
          <a:bodyPr vert="horz" wrap="square" lIns="91440" tIns="45720" rIns="91440" bIns="45720" numCol="1" anchor="ctr" anchorCtr="0" compatLnSpc="1">
            <a:prstTxWarp prst="textNoShape">
              <a:avLst/>
            </a:prstTxWarp>
            <a:spAutoFit/>
          </a:bodyPr>
          <a:lstStyle/>
          <a:p>
            <a:pPr lvl="0" algn="l" rtl="0" eaLnBrk="1" fontAlgn="base" hangingPunct="1">
              <a:spcBef>
                <a:spcPct val="0"/>
              </a:spcBef>
              <a:spcAft>
                <a:spcPct val="0"/>
              </a:spcAft>
            </a:pPr>
            <a:r>
              <a:rPr lang="en-GB" altLang="en-US" noProof="0" dirty="0"/>
              <a:t>CLICK TO EDIT MASTER TITLE STYLE</a:t>
            </a:r>
            <a:endParaRPr lang="en-GB" noProof="0" dirty="0"/>
          </a:p>
        </p:txBody>
      </p:sp>
      <p:sp>
        <p:nvSpPr>
          <p:cNvPr id="63" name="Rectangle 2">
            <a:extLst>
              <a:ext uri="{FF2B5EF4-FFF2-40B4-BE49-F238E27FC236}">
                <a16:creationId xmlns:a16="http://schemas.microsoft.com/office/drawing/2014/main" id="{0341B57B-D657-44D2-A69B-8571F2FEB2FC}"/>
              </a:ext>
            </a:extLst>
          </p:cNvPr>
          <p:cNvSpPr>
            <a:spLocks noGrp="1" noChangeArrowheads="1"/>
          </p:cNvSpPr>
          <p:nvPr>
            <p:ph type="body" idx="1"/>
          </p:nvPr>
        </p:nvSpPr>
        <p:spPr bwMode="auto">
          <a:xfrm>
            <a:off x="21960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sp>
        <p:nvSpPr>
          <p:cNvPr id="67" name="Text Box DG">
            <a:extLst>
              <a:ext uri="{FF2B5EF4-FFF2-40B4-BE49-F238E27FC236}">
                <a16:creationId xmlns:a16="http://schemas.microsoft.com/office/drawing/2014/main" id="{041D4B4D-8C28-4798-BDA6-9AF59297F358}"/>
              </a:ext>
            </a:extLst>
          </p:cNvPr>
          <p:cNvSpPr txBox="1">
            <a:spLocks noChangeArrowheads="1"/>
          </p:cNvSpPr>
          <p:nvPr userDrawn="1"/>
        </p:nvSpPr>
        <p:spPr bwMode="auto">
          <a:xfrm>
            <a:off x="772995" y="44736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sp>
        <p:nvSpPr>
          <p:cNvPr id="14" name="Text Box 38"/>
          <p:cNvSpPr txBox="1">
            <a:spLocks noChangeArrowheads="1"/>
          </p:cNvSpPr>
          <p:nvPr userDrawn="1"/>
        </p:nvSpPr>
        <p:spPr bwMode="auto">
          <a:xfrm>
            <a:off x="221404" y="6202800"/>
            <a:ext cx="12118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spAutoFit/>
          </a:bodyPr>
          <a:lstStyle/>
          <a:p>
            <a:pPr algn="l">
              <a:spcBef>
                <a:spcPct val="50000"/>
              </a:spcBef>
            </a:pPr>
            <a:r>
              <a:rPr lang="en-GB" sz="800" noProof="0">
                <a:solidFill>
                  <a:srgbClr val="8197A6"/>
                </a:solidFill>
                <a:latin typeface="Arial" panose="020B0604020202020204" pitchFamily="34" charset="0"/>
                <a:cs typeface="Arial" panose="020B0604020202020204" pitchFamily="34" charset="0"/>
              </a:rPr>
              <a:t> </a:t>
            </a:r>
            <a:endParaRPr lang="en-GB" sz="800" noProof="0" dirty="0">
              <a:solidFill>
                <a:srgbClr val="8197A6"/>
              </a:solidFill>
              <a:latin typeface="Arial" panose="020B0604020202020204" pitchFamily="34" charset="0"/>
              <a:cs typeface="Arial" panose="020B0604020202020204" pitchFamily="34" charset="0"/>
            </a:endParaRPr>
          </a:p>
        </p:txBody>
      </p:sp>
      <p:sp>
        <p:nvSpPr>
          <p:cNvPr id="2" name="Text Box 34">
            <a:extLst>
              <a:ext uri="{FF2B5EF4-FFF2-40B4-BE49-F238E27FC236}">
                <a16:creationId xmlns:a16="http://schemas.microsoft.com/office/drawing/2014/main" id="{06E20340-F309-4C15-A091-9346422556E1}"/>
              </a:ext>
            </a:extLst>
          </p:cNvPr>
          <p:cNvSpPr txBox="1">
            <a:spLocks noChangeArrowheads="1"/>
          </p:cNvSpPr>
          <p:nvPr userDrawn="1"/>
        </p:nvSpPr>
        <p:spPr bwMode="auto">
          <a:xfrm>
            <a:off x="8204400" y="6202800"/>
            <a:ext cx="3751200"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rgbClr val="8197A6"/>
                </a:solidFill>
                <a:latin typeface="Arial" panose="020B0604020202020204" pitchFamily="34" charset="0"/>
                <a:cs typeface="Arial" panose="020B0604020202020204" pitchFamily="34" charset="0"/>
              </a:rPr>
              <a:t>‹#›</a:t>
            </a:fld>
            <a:endParaRPr lang="en-GB" sz="800" noProof="1">
              <a:solidFill>
                <a:srgbClr val="8197A6"/>
              </a:solidFill>
              <a:latin typeface="Arial" panose="020B0604020202020204" pitchFamily="34" charset="0"/>
              <a:cs typeface="Arial" panose="020B0604020202020204" pitchFamily="34" charset="0"/>
            </a:endParaRPr>
          </a:p>
        </p:txBody>
      </p:sp>
      <p:pic>
        <p:nvPicPr>
          <p:cNvPr id="38" name="Picture 37">
            <a:extLst>
              <a:ext uri="{FF2B5EF4-FFF2-40B4-BE49-F238E27FC236}">
                <a16:creationId xmlns:a16="http://schemas.microsoft.com/office/drawing/2014/main" id="{AA5060D9-A09D-4130-9267-1E715CE49C5B}"/>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pic>
        <p:nvPicPr>
          <p:cNvPr id="94" name="Picture 93">
            <a:extLst>
              <a:ext uri="{FF2B5EF4-FFF2-40B4-BE49-F238E27FC236}">
                <a16:creationId xmlns:a16="http://schemas.microsoft.com/office/drawing/2014/main" id="{4732B035-7DC9-457A-B11E-1F17E69F566A}"/>
              </a:ext>
            </a:extLst>
          </p:cNvPr>
          <p:cNvPicPr>
            <a:picLocks/>
          </p:cNvPicPr>
          <p:nvPr userDrawn="1"/>
        </p:nvPicPr>
        <p:blipFill>
          <a:blip r:embed="rId15" cstate="print">
            <a:extLst>
              <a:ext uri="{28A0092B-C50C-407E-A947-70E740481C1C}">
                <a14:useLocalDpi xmlns:a14="http://schemas.microsoft.com/office/drawing/2010/main" val="0"/>
              </a:ext>
            </a:extLst>
          </a:blip>
          <a:stretch>
            <a:fillRect/>
          </a:stretch>
        </p:blipFill>
        <p:spPr>
          <a:xfrm>
            <a:off x="10331489" y="-215904"/>
            <a:ext cx="2095200" cy="1314000"/>
          </a:xfrm>
          <a:prstGeom prst="rect">
            <a:avLst/>
          </a:prstGeom>
        </p:spPr>
      </p:pic>
      <p:pic>
        <p:nvPicPr>
          <p:cNvPr id="37" name="Picture 36">
            <a:extLst>
              <a:ext uri="{FF2B5EF4-FFF2-40B4-BE49-F238E27FC236}">
                <a16:creationId xmlns:a16="http://schemas.microsoft.com/office/drawing/2014/main" id="{EBB965BA-5FAA-5543-9444-B14F3D19DD2B}"/>
              </a:ext>
            </a:extLst>
          </p:cNvPr>
          <p:cNvPicPr>
            <a:picLocks noChangeAspect="1"/>
          </p:cNvPicPr>
          <p:nvPr userDrawn="1"/>
        </p:nvPicPr>
        <p:blipFill>
          <a:blip r:embed="rId16">
            <a:extLst>
              <a:ext uri="{96DAC541-7B7A-43D3-8B79-37D633B846F1}">
                <asvg:svgBlip xmlns:asvg="http://schemas.microsoft.com/office/drawing/2016/SVG/main" r:embed="rId17"/>
              </a:ext>
            </a:extLst>
          </a:blip>
          <a:srcRect/>
          <a:stretch/>
        </p:blipFill>
        <p:spPr>
          <a:xfrm>
            <a:off x="1" y="6457517"/>
            <a:ext cx="10159937" cy="430721"/>
          </a:xfrm>
          <a:prstGeom prst="rect">
            <a:avLst/>
          </a:prstGeom>
        </p:spPr>
      </p:pic>
    </p:spTree>
    <p:extLst>
      <p:ext uri="{BB962C8B-B14F-4D97-AF65-F5344CB8AC3E}">
        <p14:creationId xmlns:p14="http://schemas.microsoft.com/office/powerpoint/2010/main" val="3659391583"/>
      </p:ext>
    </p:extLst>
  </p:cSld>
  <p:clrMap bg1="lt1" tx1="dk1" bg2="lt2" tx2="dk2" accent1="accent1" accent2="accent2" accent3="accent3" accent4="accent4" accent5="accent5" accent6="accent6" hlink="hlink" folHlink="folHlink"/>
  <p:sldLayoutIdLst>
    <p:sldLayoutId id="2147483976" r:id="rId1"/>
    <p:sldLayoutId id="2147483961" r:id="rId2"/>
    <p:sldLayoutId id="2147483962" r:id="rId3"/>
    <p:sldLayoutId id="2147483963" r:id="rId4"/>
    <p:sldLayoutId id="2147483964" r:id="rId5"/>
    <p:sldLayoutId id="2147483965" r:id="rId6"/>
    <p:sldLayoutId id="2147483972" r:id="rId7"/>
    <p:sldLayoutId id="2147483966" r:id="rId8"/>
    <p:sldLayoutId id="2147483967" r:id="rId9"/>
    <p:sldLayoutId id="2147483968" r:id="rId10"/>
    <p:sldLayoutId id="2147483969" r:id="rId11"/>
    <p:sldLayoutId id="2147483978" r:id="rId12"/>
  </p:sldLayoutIdLst>
  <p:hf sldNum="0" hdr="0" dt="0"/>
  <p:txStyles>
    <p:titleStyle>
      <a:lvl1pPr algn="just" rtl="0" fontAlgn="base">
        <a:spcBef>
          <a:spcPct val="0"/>
        </a:spcBef>
        <a:spcAft>
          <a:spcPct val="0"/>
        </a:spcAft>
        <a:defRPr lang="en-GB" sz="3000" b="1" dirty="0" smtClean="0">
          <a:solidFill>
            <a:srgbClr val="003249"/>
          </a:solidFill>
          <a:latin typeface="Arial" panose="020B0604020202020204" pitchFamily="34" charset="0"/>
          <a:ea typeface="+mj-ea"/>
          <a:cs typeface="Arial" panose="020B0604020202020204" pitchFamily="34" charset="0"/>
        </a:defRPr>
      </a:lvl1pPr>
      <a:lvl2pPr algn="l" rtl="0" fontAlgn="base">
        <a:spcBef>
          <a:spcPct val="0"/>
        </a:spcBef>
        <a:spcAft>
          <a:spcPct val="0"/>
        </a:spcAft>
        <a:defRPr sz="2122" b="1">
          <a:solidFill>
            <a:schemeClr val="bg1"/>
          </a:solidFill>
          <a:latin typeface="Verdana" pitchFamily="34" charset="0"/>
        </a:defRPr>
      </a:lvl2pPr>
      <a:lvl3pPr algn="l" rtl="0" fontAlgn="base">
        <a:spcBef>
          <a:spcPct val="0"/>
        </a:spcBef>
        <a:spcAft>
          <a:spcPct val="0"/>
        </a:spcAft>
        <a:defRPr sz="2122" b="1">
          <a:solidFill>
            <a:schemeClr val="bg1"/>
          </a:solidFill>
          <a:latin typeface="Verdana" pitchFamily="34" charset="0"/>
        </a:defRPr>
      </a:lvl3pPr>
      <a:lvl4pPr algn="l" rtl="0" fontAlgn="base">
        <a:spcBef>
          <a:spcPct val="0"/>
        </a:spcBef>
        <a:spcAft>
          <a:spcPct val="0"/>
        </a:spcAft>
        <a:defRPr sz="2122" b="1">
          <a:solidFill>
            <a:schemeClr val="bg1"/>
          </a:solidFill>
          <a:latin typeface="Verdana" pitchFamily="34" charset="0"/>
        </a:defRPr>
      </a:lvl4pPr>
      <a:lvl5pPr algn="l" rtl="0" fontAlgn="base">
        <a:spcBef>
          <a:spcPct val="0"/>
        </a:spcBef>
        <a:spcAft>
          <a:spcPct val="0"/>
        </a:spcAft>
        <a:defRPr sz="2122" b="1">
          <a:solidFill>
            <a:schemeClr val="bg1"/>
          </a:solidFill>
          <a:latin typeface="Verdana" pitchFamily="34" charset="0"/>
        </a:defRPr>
      </a:lvl5pPr>
      <a:lvl6pPr marL="441015" algn="l" rtl="0" fontAlgn="base">
        <a:spcBef>
          <a:spcPct val="0"/>
        </a:spcBef>
        <a:spcAft>
          <a:spcPct val="0"/>
        </a:spcAft>
        <a:defRPr sz="2122" b="1">
          <a:solidFill>
            <a:schemeClr val="bg1"/>
          </a:solidFill>
          <a:latin typeface="Verdana" pitchFamily="34" charset="0"/>
        </a:defRPr>
      </a:lvl6pPr>
      <a:lvl7pPr marL="882030" algn="l" rtl="0" fontAlgn="base">
        <a:spcBef>
          <a:spcPct val="0"/>
        </a:spcBef>
        <a:spcAft>
          <a:spcPct val="0"/>
        </a:spcAft>
        <a:defRPr sz="2122" b="1">
          <a:solidFill>
            <a:schemeClr val="bg1"/>
          </a:solidFill>
          <a:latin typeface="Verdana" pitchFamily="34" charset="0"/>
        </a:defRPr>
      </a:lvl7pPr>
      <a:lvl8pPr marL="1323045" algn="l" rtl="0" fontAlgn="base">
        <a:spcBef>
          <a:spcPct val="0"/>
        </a:spcBef>
        <a:spcAft>
          <a:spcPct val="0"/>
        </a:spcAft>
        <a:defRPr sz="2122" b="1">
          <a:solidFill>
            <a:schemeClr val="bg1"/>
          </a:solidFill>
          <a:latin typeface="Verdana" pitchFamily="34" charset="0"/>
        </a:defRPr>
      </a:lvl8pPr>
      <a:lvl9pPr marL="1764060" algn="l" rtl="0" fontAlgn="base">
        <a:spcBef>
          <a:spcPct val="0"/>
        </a:spcBef>
        <a:spcAft>
          <a:spcPct val="0"/>
        </a:spcAft>
        <a:defRPr sz="2122" b="1">
          <a:solidFill>
            <a:schemeClr val="bg1"/>
          </a:solidFill>
          <a:latin typeface="Verdana" pitchFamily="34" charset="0"/>
        </a:defRPr>
      </a:lvl9pPr>
    </p:titleStyle>
    <p:bodyStyle>
      <a:lvl1pPr marL="0" indent="0" algn="l" rtl="0" eaLnBrk="0" fontAlgn="base" hangingPunct="0">
        <a:lnSpc>
          <a:spcPct val="119000"/>
        </a:lnSpc>
        <a:spcBef>
          <a:spcPct val="20000"/>
        </a:spcBef>
        <a:spcAft>
          <a:spcPct val="0"/>
        </a:spcAft>
        <a:buClr>
          <a:srgbClr val="8197A6"/>
        </a:buClr>
        <a:buFont typeface="Arial" panose="020B0604020202020204"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1pPr>
      <a:lvl2pPr marL="78132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2pPr>
      <a:lvl3pPr marL="1357771"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3pPr>
      <a:lvl4pPr marL="193421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charset="0"/>
          <a:ea typeface="MS PGothic" pitchFamily="34" charset="-128"/>
          <a:cs typeface="Arial" charset="0"/>
        </a:defRPr>
      </a:lvl4pPr>
      <a:lvl5pPr marL="2510661" indent="0" algn="l" rtl="0" eaLnBrk="0" fontAlgn="base" hangingPunct="0">
        <a:lnSpc>
          <a:spcPct val="119000"/>
        </a:lnSpc>
        <a:spcBef>
          <a:spcPct val="20000"/>
        </a:spcBef>
        <a:spcAft>
          <a:spcPct val="0"/>
        </a:spcAft>
        <a:buClr>
          <a:schemeClr val="accent1"/>
        </a:buClr>
        <a:buFont typeface="Verdana" pitchFamily="34" charset="0"/>
        <a:buNone/>
        <a:defRPr lang="en-GB" altLang="en-US" sz="1800" dirty="0">
          <a:solidFill>
            <a:srgbClr val="8197A6"/>
          </a:solidFill>
          <a:latin typeface="Arial" charset="0"/>
          <a:ea typeface="MS PGothic" pitchFamily="34" charset="-128"/>
          <a:cs typeface="Arial" charset="0"/>
        </a:defRPr>
      </a:lvl5pPr>
      <a:lvl6pPr marL="335661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6pPr>
      <a:lvl7pPr marL="379763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7pPr>
      <a:lvl8pPr marL="423864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8pPr>
      <a:lvl9pPr marL="467966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9pPr>
    </p:bodyStyle>
    <p:otherStyle>
      <a:defPPr>
        <a:defRPr lang="en-US"/>
      </a:defPPr>
      <a:lvl1pPr marL="0" algn="l" defTabSz="882030" rtl="0" eaLnBrk="1" latinLnBrk="0" hangingPunct="1">
        <a:defRPr sz="1736" kern="1200">
          <a:solidFill>
            <a:schemeClr val="tx1"/>
          </a:solidFill>
          <a:latin typeface="+mn-lt"/>
          <a:ea typeface="+mn-ea"/>
          <a:cs typeface="+mn-cs"/>
        </a:defRPr>
      </a:lvl1pPr>
      <a:lvl2pPr marL="441015" algn="l" defTabSz="882030" rtl="0" eaLnBrk="1" latinLnBrk="0" hangingPunct="1">
        <a:defRPr sz="1736" kern="1200">
          <a:solidFill>
            <a:schemeClr val="tx1"/>
          </a:solidFill>
          <a:latin typeface="+mn-lt"/>
          <a:ea typeface="+mn-ea"/>
          <a:cs typeface="+mn-cs"/>
        </a:defRPr>
      </a:lvl2pPr>
      <a:lvl3pPr marL="882030" algn="l" defTabSz="882030" rtl="0" eaLnBrk="1" latinLnBrk="0" hangingPunct="1">
        <a:defRPr sz="1736" kern="1200">
          <a:solidFill>
            <a:schemeClr val="tx1"/>
          </a:solidFill>
          <a:latin typeface="+mn-lt"/>
          <a:ea typeface="+mn-ea"/>
          <a:cs typeface="+mn-cs"/>
        </a:defRPr>
      </a:lvl3pPr>
      <a:lvl4pPr marL="1323045" algn="l" defTabSz="882030" rtl="0" eaLnBrk="1" latinLnBrk="0" hangingPunct="1">
        <a:defRPr sz="1736" kern="1200">
          <a:solidFill>
            <a:schemeClr val="tx1"/>
          </a:solidFill>
          <a:latin typeface="+mn-lt"/>
          <a:ea typeface="+mn-ea"/>
          <a:cs typeface="+mn-cs"/>
        </a:defRPr>
      </a:lvl4pPr>
      <a:lvl5pPr marL="1764060" algn="l" defTabSz="882030" rtl="0" eaLnBrk="1" latinLnBrk="0" hangingPunct="1">
        <a:defRPr sz="1736" kern="1200">
          <a:solidFill>
            <a:schemeClr val="tx1"/>
          </a:solidFill>
          <a:latin typeface="+mn-lt"/>
          <a:ea typeface="+mn-ea"/>
          <a:cs typeface="+mn-cs"/>
        </a:defRPr>
      </a:lvl5pPr>
      <a:lvl6pPr marL="2205076" algn="l" defTabSz="882030" rtl="0" eaLnBrk="1" latinLnBrk="0" hangingPunct="1">
        <a:defRPr sz="1736" kern="1200">
          <a:solidFill>
            <a:schemeClr val="tx1"/>
          </a:solidFill>
          <a:latin typeface="+mn-lt"/>
          <a:ea typeface="+mn-ea"/>
          <a:cs typeface="+mn-cs"/>
        </a:defRPr>
      </a:lvl6pPr>
      <a:lvl7pPr marL="2646091" algn="l" defTabSz="882030" rtl="0" eaLnBrk="1" latinLnBrk="0" hangingPunct="1">
        <a:defRPr sz="1736" kern="1200">
          <a:solidFill>
            <a:schemeClr val="tx1"/>
          </a:solidFill>
          <a:latin typeface="+mn-lt"/>
          <a:ea typeface="+mn-ea"/>
          <a:cs typeface="+mn-cs"/>
        </a:defRPr>
      </a:lvl7pPr>
      <a:lvl8pPr marL="3087106" algn="l" defTabSz="882030" rtl="0" eaLnBrk="1" latinLnBrk="0" hangingPunct="1">
        <a:defRPr sz="1736" kern="1200">
          <a:solidFill>
            <a:schemeClr val="tx1"/>
          </a:solidFill>
          <a:latin typeface="+mn-lt"/>
          <a:ea typeface="+mn-ea"/>
          <a:cs typeface="+mn-cs"/>
        </a:defRPr>
      </a:lvl8pPr>
      <a:lvl9pPr marL="3528121" algn="l" defTabSz="882030" rtl="0" eaLnBrk="1" latinLnBrk="0" hangingPunct="1">
        <a:defRPr sz="1736"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51"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Text Box DG"/>
          <p:cNvSpPr txBox="1">
            <a:spLocks noChangeArrowheads="1"/>
          </p:cNvSpPr>
          <p:nvPr userDrawn="1"/>
        </p:nvSpPr>
        <p:spPr bwMode="auto">
          <a:xfrm>
            <a:off x="772995" y="44736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sp>
        <p:nvSpPr>
          <p:cNvPr id="10" name="Rectangle 6"/>
          <p:cNvSpPr>
            <a:spLocks noGrp="1" noChangeArrowheads="1"/>
          </p:cNvSpPr>
          <p:nvPr>
            <p:ph type="title"/>
          </p:nvPr>
        </p:nvSpPr>
        <p:spPr bwMode="auto">
          <a:xfrm>
            <a:off x="216000" y="154800"/>
            <a:ext cx="9748800" cy="565200"/>
          </a:xfrm>
          <a:prstGeom prst="rect">
            <a:avLst/>
          </a:prstGeom>
          <a:noFill/>
          <a:ln>
            <a:noFill/>
          </a:ln>
        </p:spPr>
        <p:txBody>
          <a:bodyPr vert="horz" wrap="square" lIns="91440" tIns="45720" rIns="91440" bIns="45720" numCol="1" anchor="ctr" anchorCtr="0" compatLnSpc="1">
            <a:prstTxWarp prst="textNoShape">
              <a:avLst/>
            </a:prstTxWarp>
            <a:spAutoFit/>
          </a:bodyPr>
          <a:lstStyle/>
          <a:p>
            <a:pPr lvl="0" algn="l" rtl="0" eaLnBrk="1" fontAlgn="base" hangingPunct="1">
              <a:spcBef>
                <a:spcPct val="0"/>
              </a:spcBef>
              <a:spcAft>
                <a:spcPct val="0"/>
              </a:spcAft>
            </a:pPr>
            <a:r>
              <a:rPr lang="en-GB" altLang="en-US" noProof="0" dirty="0"/>
              <a:t>CLICK TO EDIT MASTER TITLE STYLE</a:t>
            </a:r>
            <a:endParaRPr lang="en-GB" noProof="0" dirty="0"/>
          </a:p>
        </p:txBody>
      </p:sp>
      <p:sp>
        <p:nvSpPr>
          <p:cNvPr id="14" name="Text Box 38"/>
          <p:cNvSpPr txBox="1">
            <a:spLocks noChangeArrowheads="1"/>
          </p:cNvSpPr>
          <p:nvPr userDrawn="1"/>
        </p:nvSpPr>
        <p:spPr bwMode="auto">
          <a:xfrm>
            <a:off x="221404" y="6202800"/>
            <a:ext cx="12118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spAutoFit/>
          </a:bodyPr>
          <a:lstStyle/>
          <a:p>
            <a:pPr algn="l">
              <a:spcBef>
                <a:spcPct val="50000"/>
              </a:spcBef>
            </a:pPr>
            <a:r>
              <a:rPr lang="en-GB" sz="800" noProof="0">
                <a:solidFill>
                  <a:srgbClr val="8197A6"/>
                </a:solidFill>
                <a:latin typeface="Arial" panose="020B0604020202020204" pitchFamily="34" charset="0"/>
                <a:cs typeface="Arial" panose="020B0604020202020204" pitchFamily="34" charset="0"/>
              </a:rPr>
              <a:t> </a:t>
            </a:r>
            <a:endParaRPr lang="en-GB" sz="800" noProof="0" dirty="0">
              <a:solidFill>
                <a:srgbClr val="8197A6"/>
              </a:solidFill>
              <a:latin typeface="Arial" panose="020B0604020202020204" pitchFamily="34" charset="0"/>
              <a:cs typeface="Arial" panose="020B0604020202020204" pitchFamily="34" charset="0"/>
            </a:endParaRPr>
          </a:p>
        </p:txBody>
      </p:sp>
      <p:cxnSp>
        <p:nvCxnSpPr>
          <p:cNvPr id="34" name="Straight Connector 64">
            <a:extLst>
              <a:ext uri="{FF2B5EF4-FFF2-40B4-BE49-F238E27FC236}">
                <a16:creationId xmlns:a16="http://schemas.microsoft.com/office/drawing/2014/main" id="{8F972EA9-1462-4B0E-A09A-25D9F39ABE44}"/>
              </a:ext>
            </a:extLst>
          </p:cNvPr>
          <p:cNvCxnSpPr>
            <a:cxnSpLocks/>
          </p:cNvCxnSpPr>
          <p:nvPr userDrawn="1"/>
        </p:nvCxnSpPr>
        <p:spPr>
          <a:xfrm>
            <a:off x="222041" y="6411947"/>
            <a:ext cx="11768092"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4" name="Picture 5">
            <a:extLst>
              <a:ext uri="{FF2B5EF4-FFF2-40B4-BE49-F238E27FC236}">
                <a16:creationId xmlns:a16="http://schemas.microsoft.com/office/drawing/2014/main" id="{5217072E-26F2-4536-B7A4-4922A861EFC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71529" y="6578011"/>
            <a:ext cx="1641396" cy="113828"/>
          </a:xfrm>
          <a:prstGeom prst="rect">
            <a:avLst/>
          </a:prstGeom>
        </p:spPr>
      </p:pic>
      <p:sp>
        <p:nvSpPr>
          <p:cNvPr id="63" name="Rectangle 2">
            <a:extLst>
              <a:ext uri="{FF2B5EF4-FFF2-40B4-BE49-F238E27FC236}">
                <a16:creationId xmlns:a16="http://schemas.microsoft.com/office/drawing/2014/main" id="{0341B57B-D657-44D2-A69B-8571F2FEB2FC}"/>
              </a:ext>
            </a:extLst>
          </p:cNvPr>
          <p:cNvSpPr>
            <a:spLocks noGrp="1" noChangeArrowheads="1"/>
          </p:cNvSpPr>
          <p:nvPr>
            <p:ph type="body" idx="1"/>
          </p:nvPr>
        </p:nvSpPr>
        <p:spPr bwMode="auto">
          <a:xfrm>
            <a:off x="218859"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sp>
        <p:nvSpPr>
          <p:cNvPr id="5" name="Text Box 34">
            <a:extLst>
              <a:ext uri="{FF2B5EF4-FFF2-40B4-BE49-F238E27FC236}">
                <a16:creationId xmlns:a16="http://schemas.microsoft.com/office/drawing/2014/main" id="{3DFCB740-7646-4EBC-AD20-3EBB6A01A799}"/>
              </a:ext>
            </a:extLst>
          </p:cNvPr>
          <p:cNvSpPr txBox="1">
            <a:spLocks noChangeArrowheads="1"/>
          </p:cNvSpPr>
          <p:nvPr userDrawn="1"/>
        </p:nvSpPr>
        <p:spPr bwMode="auto">
          <a:xfrm>
            <a:off x="8204400" y="6202800"/>
            <a:ext cx="3751200"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rgbClr val="8197A6"/>
                </a:solidFill>
                <a:latin typeface="Arial" panose="020B0604020202020204" pitchFamily="34" charset="0"/>
                <a:cs typeface="Arial" panose="020B0604020202020204" pitchFamily="34" charset="0"/>
              </a:rPr>
              <a:t>‹#›</a:t>
            </a:fld>
            <a:endParaRPr lang="en-GB" sz="800" noProof="1">
              <a:solidFill>
                <a:srgbClr val="8197A6"/>
              </a:solidFill>
              <a:latin typeface="Arial" panose="020B0604020202020204" pitchFamily="34" charset="0"/>
              <a:cs typeface="Arial" panose="020B0604020202020204" pitchFamily="34" charset="0"/>
            </a:endParaRPr>
          </a:p>
        </p:txBody>
      </p:sp>
      <p:pic>
        <p:nvPicPr>
          <p:cNvPr id="37" name="Picture 36">
            <a:extLst>
              <a:ext uri="{FF2B5EF4-FFF2-40B4-BE49-F238E27FC236}">
                <a16:creationId xmlns:a16="http://schemas.microsoft.com/office/drawing/2014/main" id="{CEC1D1E1-F167-4275-B0D3-2DDB714BE63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pic>
        <p:nvPicPr>
          <p:cNvPr id="94" name="Picture 93">
            <a:extLst>
              <a:ext uri="{FF2B5EF4-FFF2-40B4-BE49-F238E27FC236}">
                <a16:creationId xmlns:a16="http://schemas.microsoft.com/office/drawing/2014/main" id="{EE9226E0-2BA4-4DC2-994B-AD70CB993B22}"/>
              </a:ext>
            </a:extLst>
          </p:cNvPr>
          <p:cNvPicPr>
            <a:picLocks/>
          </p:cNvPicPr>
          <p:nvPr userDrawn="1"/>
        </p:nvPicPr>
        <p:blipFill>
          <a:blip r:embed="rId5" cstate="print">
            <a:extLst>
              <a:ext uri="{28A0092B-C50C-407E-A947-70E740481C1C}">
                <a14:useLocalDpi xmlns:a14="http://schemas.microsoft.com/office/drawing/2010/main" val="0"/>
              </a:ext>
            </a:extLst>
          </a:blip>
          <a:stretch>
            <a:fillRect/>
          </a:stretch>
        </p:blipFill>
        <p:spPr>
          <a:xfrm>
            <a:off x="10331489" y="-215904"/>
            <a:ext cx="2095200" cy="1314000"/>
          </a:xfrm>
          <a:prstGeom prst="rect">
            <a:avLst/>
          </a:prstGeom>
        </p:spPr>
      </p:pic>
      <p:pic>
        <p:nvPicPr>
          <p:cNvPr id="38" name="Picture 37">
            <a:extLst>
              <a:ext uri="{FF2B5EF4-FFF2-40B4-BE49-F238E27FC236}">
                <a16:creationId xmlns:a16="http://schemas.microsoft.com/office/drawing/2014/main" id="{EBB965BA-5FAA-5543-9444-B14F3D19DD2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1" y="6457664"/>
            <a:ext cx="10159937" cy="430721"/>
          </a:xfrm>
          <a:prstGeom prst="rect">
            <a:avLst/>
          </a:prstGeom>
        </p:spPr>
      </p:pic>
    </p:spTree>
    <p:extLst>
      <p:ext uri="{BB962C8B-B14F-4D97-AF65-F5344CB8AC3E}">
        <p14:creationId xmlns:p14="http://schemas.microsoft.com/office/powerpoint/2010/main" val="4140336850"/>
      </p:ext>
    </p:extLst>
  </p:cSld>
  <p:clrMap bg1="lt1" tx1="dk1" bg2="lt2" tx2="dk2" accent1="accent1" accent2="accent2" accent3="accent3" accent4="accent4" accent5="accent5" accent6="accent6" hlink="hlink" folHlink="folHlink"/>
  <p:sldLayoutIdLst>
    <p:sldLayoutId id="2147483971" r:id="rId1"/>
  </p:sldLayoutIdLst>
  <p:hf sldNum="0" hdr="0" dt="0"/>
  <p:txStyles>
    <p:titleStyle>
      <a:lvl1pPr algn="just" rtl="0" fontAlgn="base">
        <a:spcBef>
          <a:spcPct val="0"/>
        </a:spcBef>
        <a:spcAft>
          <a:spcPct val="0"/>
        </a:spcAft>
        <a:defRPr lang="en-GB" sz="3000" b="1" dirty="0" smtClean="0">
          <a:solidFill>
            <a:srgbClr val="003249"/>
          </a:solidFill>
          <a:latin typeface="Arial" panose="020B0604020202020204" pitchFamily="34" charset="0"/>
          <a:ea typeface="+mj-ea"/>
          <a:cs typeface="Arial" panose="020B0604020202020204" pitchFamily="34" charset="0"/>
        </a:defRPr>
      </a:lvl1pPr>
      <a:lvl2pPr algn="l" rtl="0" fontAlgn="base">
        <a:spcBef>
          <a:spcPct val="0"/>
        </a:spcBef>
        <a:spcAft>
          <a:spcPct val="0"/>
        </a:spcAft>
        <a:defRPr sz="2122" b="1">
          <a:solidFill>
            <a:schemeClr val="bg1"/>
          </a:solidFill>
          <a:latin typeface="Verdana" pitchFamily="34" charset="0"/>
        </a:defRPr>
      </a:lvl2pPr>
      <a:lvl3pPr algn="l" rtl="0" fontAlgn="base">
        <a:spcBef>
          <a:spcPct val="0"/>
        </a:spcBef>
        <a:spcAft>
          <a:spcPct val="0"/>
        </a:spcAft>
        <a:defRPr sz="2122" b="1">
          <a:solidFill>
            <a:schemeClr val="bg1"/>
          </a:solidFill>
          <a:latin typeface="Verdana" pitchFamily="34" charset="0"/>
        </a:defRPr>
      </a:lvl3pPr>
      <a:lvl4pPr algn="l" rtl="0" fontAlgn="base">
        <a:spcBef>
          <a:spcPct val="0"/>
        </a:spcBef>
        <a:spcAft>
          <a:spcPct val="0"/>
        </a:spcAft>
        <a:defRPr sz="2122" b="1">
          <a:solidFill>
            <a:schemeClr val="bg1"/>
          </a:solidFill>
          <a:latin typeface="Verdana" pitchFamily="34" charset="0"/>
        </a:defRPr>
      </a:lvl4pPr>
      <a:lvl5pPr algn="l" rtl="0" fontAlgn="base">
        <a:spcBef>
          <a:spcPct val="0"/>
        </a:spcBef>
        <a:spcAft>
          <a:spcPct val="0"/>
        </a:spcAft>
        <a:defRPr sz="2122" b="1">
          <a:solidFill>
            <a:schemeClr val="bg1"/>
          </a:solidFill>
          <a:latin typeface="Verdana" pitchFamily="34" charset="0"/>
        </a:defRPr>
      </a:lvl5pPr>
      <a:lvl6pPr marL="441015" algn="l" rtl="0" fontAlgn="base">
        <a:spcBef>
          <a:spcPct val="0"/>
        </a:spcBef>
        <a:spcAft>
          <a:spcPct val="0"/>
        </a:spcAft>
        <a:defRPr sz="2122" b="1">
          <a:solidFill>
            <a:schemeClr val="bg1"/>
          </a:solidFill>
          <a:latin typeface="Verdana" pitchFamily="34" charset="0"/>
        </a:defRPr>
      </a:lvl6pPr>
      <a:lvl7pPr marL="882030" algn="l" rtl="0" fontAlgn="base">
        <a:spcBef>
          <a:spcPct val="0"/>
        </a:spcBef>
        <a:spcAft>
          <a:spcPct val="0"/>
        </a:spcAft>
        <a:defRPr sz="2122" b="1">
          <a:solidFill>
            <a:schemeClr val="bg1"/>
          </a:solidFill>
          <a:latin typeface="Verdana" pitchFamily="34" charset="0"/>
        </a:defRPr>
      </a:lvl7pPr>
      <a:lvl8pPr marL="1323045" algn="l" rtl="0" fontAlgn="base">
        <a:spcBef>
          <a:spcPct val="0"/>
        </a:spcBef>
        <a:spcAft>
          <a:spcPct val="0"/>
        </a:spcAft>
        <a:defRPr sz="2122" b="1">
          <a:solidFill>
            <a:schemeClr val="bg1"/>
          </a:solidFill>
          <a:latin typeface="Verdana" pitchFamily="34" charset="0"/>
        </a:defRPr>
      </a:lvl8pPr>
      <a:lvl9pPr marL="1764060" algn="l" rtl="0" fontAlgn="base">
        <a:spcBef>
          <a:spcPct val="0"/>
        </a:spcBef>
        <a:spcAft>
          <a:spcPct val="0"/>
        </a:spcAft>
        <a:defRPr sz="2122" b="1">
          <a:solidFill>
            <a:schemeClr val="bg1"/>
          </a:solidFill>
          <a:latin typeface="Verdana" pitchFamily="34" charset="0"/>
        </a:defRPr>
      </a:lvl9pPr>
    </p:titleStyle>
    <p:bodyStyle>
      <a:lvl1pPr marL="0" indent="0" algn="l" rtl="0" eaLnBrk="0" fontAlgn="base" hangingPunct="0">
        <a:lnSpc>
          <a:spcPct val="119000"/>
        </a:lnSpc>
        <a:spcBef>
          <a:spcPct val="20000"/>
        </a:spcBef>
        <a:spcAft>
          <a:spcPct val="0"/>
        </a:spcAft>
        <a:buClr>
          <a:srgbClr val="8197A6"/>
        </a:buClr>
        <a:buFont typeface="Arial" panose="020B0604020202020204"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1pPr>
      <a:lvl2pPr marL="78132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2pPr>
      <a:lvl3pPr marL="1357771"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3pPr>
      <a:lvl4pPr marL="193421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charset="0"/>
          <a:ea typeface="MS PGothic" pitchFamily="34" charset="-128"/>
          <a:cs typeface="Arial" charset="0"/>
        </a:defRPr>
      </a:lvl4pPr>
      <a:lvl5pPr marL="2510661" indent="0" algn="l" rtl="0" eaLnBrk="0" fontAlgn="base" hangingPunct="0">
        <a:lnSpc>
          <a:spcPct val="119000"/>
        </a:lnSpc>
        <a:spcBef>
          <a:spcPct val="20000"/>
        </a:spcBef>
        <a:spcAft>
          <a:spcPct val="0"/>
        </a:spcAft>
        <a:buClr>
          <a:schemeClr val="accent1"/>
        </a:buClr>
        <a:buFont typeface="Verdana" pitchFamily="34" charset="0"/>
        <a:buNone/>
        <a:defRPr lang="en-GB" altLang="en-US" sz="1800" dirty="0">
          <a:solidFill>
            <a:srgbClr val="8197A6"/>
          </a:solidFill>
          <a:latin typeface="Arial" charset="0"/>
          <a:ea typeface="MS PGothic" pitchFamily="34" charset="-128"/>
          <a:cs typeface="Arial" charset="0"/>
        </a:defRPr>
      </a:lvl5pPr>
      <a:lvl6pPr marL="335661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6pPr>
      <a:lvl7pPr marL="379763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7pPr>
      <a:lvl8pPr marL="423864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8pPr>
      <a:lvl9pPr marL="467966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9pPr>
    </p:bodyStyle>
    <p:otherStyle>
      <a:defPPr>
        <a:defRPr lang="en-US"/>
      </a:defPPr>
      <a:lvl1pPr marL="0" algn="l" defTabSz="882030" rtl="0" eaLnBrk="1" latinLnBrk="0" hangingPunct="1">
        <a:defRPr sz="1736" kern="1200">
          <a:solidFill>
            <a:schemeClr val="tx1"/>
          </a:solidFill>
          <a:latin typeface="+mn-lt"/>
          <a:ea typeface="+mn-ea"/>
          <a:cs typeface="+mn-cs"/>
        </a:defRPr>
      </a:lvl1pPr>
      <a:lvl2pPr marL="441015" algn="l" defTabSz="882030" rtl="0" eaLnBrk="1" latinLnBrk="0" hangingPunct="1">
        <a:defRPr sz="1736" kern="1200">
          <a:solidFill>
            <a:schemeClr val="tx1"/>
          </a:solidFill>
          <a:latin typeface="+mn-lt"/>
          <a:ea typeface="+mn-ea"/>
          <a:cs typeface="+mn-cs"/>
        </a:defRPr>
      </a:lvl2pPr>
      <a:lvl3pPr marL="882030" algn="l" defTabSz="882030" rtl="0" eaLnBrk="1" latinLnBrk="0" hangingPunct="1">
        <a:defRPr sz="1736" kern="1200">
          <a:solidFill>
            <a:schemeClr val="tx1"/>
          </a:solidFill>
          <a:latin typeface="+mn-lt"/>
          <a:ea typeface="+mn-ea"/>
          <a:cs typeface="+mn-cs"/>
        </a:defRPr>
      </a:lvl3pPr>
      <a:lvl4pPr marL="1323045" algn="l" defTabSz="882030" rtl="0" eaLnBrk="1" latinLnBrk="0" hangingPunct="1">
        <a:defRPr sz="1736" kern="1200">
          <a:solidFill>
            <a:schemeClr val="tx1"/>
          </a:solidFill>
          <a:latin typeface="+mn-lt"/>
          <a:ea typeface="+mn-ea"/>
          <a:cs typeface="+mn-cs"/>
        </a:defRPr>
      </a:lvl4pPr>
      <a:lvl5pPr marL="1764060" algn="l" defTabSz="882030" rtl="0" eaLnBrk="1" latinLnBrk="0" hangingPunct="1">
        <a:defRPr sz="1736" kern="1200">
          <a:solidFill>
            <a:schemeClr val="tx1"/>
          </a:solidFill>
          <a:latin typeface="+mn-lt"/>
          <a:ea typeface="+mn-ea"/>
          <a:cs typeface="+mn-cs"/>
        </a:defRPr>
      </a:lvl5pPr>
      <a:lvl6pPr marL="2205076" algn="l" defTabSz="882030" rtl="0" eaLnBrk="1" latinLnBrk="0" hangingPunct="1">
        <a:defRPr sz="1736" kern="1200">
          <a:solidFill>
            <a:schemeClr val="tx1"/>
          </a:solidFill>
          <a:latin typeface="+mn-lt"/>
          <a:ea typeface="+mn-ea"/>
          <a:cs typeface="+mn-cs"/>
        </a:defRPr>
      </a:lvl6pPr>
      <a:lvl7pPr marL="2646091" algn="l" defTabSz="882030" rtl="0" eaLnBrk="1" latinLnBrk="0" hangingPunct="1">
        <a:defRPr sz="1736" kern="1200">
          <a:solidFill>
            <a:schemeClr val="tx1"/>
          </a:solidFill>
          <a:latin typeface="+mn-lt"/>
          <a:ea typeface="+mn-ea"/>
          <a:cs typeface="+mn-cs"/>
        </a:defRPr>
      </a:lvl7pPr>
      <a:lvl8pPr marL="3087106" algn="l" defTabSz="882030" rtl="0" eaLnBrk="1" latinLnBrk="0" hangingPunct="1">
        <a:defRPr sz="1736" kern="1200">
          <a:solidFill>
            <a:schemeClr val="tx1"/>
          </a:solidFill>
          <a:latin typeface="+mn-lt"/>
          <a:ea typeface="+mn-ea"/>
          <a:cs typeface="+mn-cs"/>
        </a:defRPr>
      </a:lvl8pPr>
      <a:lvl9pPr marL="3528121" algn="l" defTabSz="882030" rtl="0" eaLnBrk="1" latinLnBrk="0" hangingPunct="1">
        <a:defRPr sz="1736"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5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xml"/><Relationship Id="rId1" Type="http://schemas.openxmlformats.org/officeDocument/2006/relationships/slideLayout" Target="../slideLayouts/slideLayout22.xml"/><Relationship Id="rId5" Type="http://schemas.openxmlformats.org/officeDocument/2006/relationships/image" Target="../media/image28.svg"/><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xml"/><Relationship Id="rId1" Type="http://schemas.openxmlformats.org/officeDocument/2006/relationships/slideLayout" Target="../slideLayouts/slideLayout22.xml"/><Relationship Id="rId5" Type="http://schemas.openxmlformats.org/officeDocument/2006/relationships/image" Target="../media/image28.sv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22.xml"/><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24.sv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1.jpeg"/><Relationship Id="rId1" Type="http://schemas.openxmlformats.org/officeDocument/2006/relationships/slideLayout" Target="../slideLayouts/slideLayout22.xml"/><Relationship Id="rId4" Type="http://schemas.openxmlformats.org/officeDocument/2006/relationships/image" Target="../media/image28.sv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22.xml"/><Relationship Id="rId5" Type="http://schemas.openxmlformats.org/officeDocument/2006/relationships/image" Target="../media/image28.sv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2.xml"/><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16.svg"/></Relationships>
</file>

<file path=ppt/slides/_rels/slide19.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7.xml"/><Relationship Id="rId1" Type="http://schemas.openxmlformats.org/officeDocument/2006/relationships/slideLayout" Target="../slideLayouts/slideLayout22.xml"/><Relationship Id="rId5" Type="http://schemas.openxmlformats.org/officeDocument/2006/relationships/image" Target="../media/image28.svg"/><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0.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34.png"/><Relationship Id="rId7"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22.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9.xml"/><Relationship Id="rId1" Type="http://schemas.openxmlformats.org/officeDocument/2006/relationships/slideLayout" Target="../slideLayouts/slideLayout22.xml"/><Relationship Id="rId6" Type="http://schemas.openxmlformats.org/officeDocument/2006/relationships/image" Target="../media/image37.png"/><Relationship Id="rId5" Type="http://schemas.openxmlformats.org/officeDocument/2006/relationships/image" Target="../media/image28.svg"/><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22.xml"/><Relationship Id="rId4" Type="http://schemas.openxmlformats.org/officeDocument/2006/relationships/image" Target="../media/image28.svg"/></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2.xml"/><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16.svg"/></Relationships>
</file>

<file path=ppt/slides/_rels/slide24.xml.rels><?xml version="1.0" encoding="UTF-8" standalone="yes"?>
<Relationships xmlns="http://schemas.openxmlformats.org/package/2006/relationships"><Relationship Id="rId8" Type="http://schemas.openxmlformats.org/officeDocument/2006/relationships/image" Target="../media/image41.svg"/><Relationship Id="rId3" Type="http://schemas.openxmlformats.org/officeDocument/2006/relationships/image" Target="../media/image38.emf"/><Relationship Id="rId7" Type="http://schemas.openxmlformats.org/officeDocument/2006/relationships/image" Target="../media/image40.png"/><Relationship Id="rId2" Type="http://schemas.openxmlformats.org/officeDocument/2006/relationships/notesSlide" Target="../notesSlides/notesSlide12.xml"/><Relationship Id="rId1" Type="http://schemas.openxmlformats.org/officeDocument/2006/relationships/slideLayout" Target="../slideLayouts/slideLayout22.xml"/><Relationship Id="rId6" Type="http://schemas.openxmlformats.org/officeDocument/2006/relationships/image" Target="../media/image20.svg"/><Relationship Id="rId5" Type="http://schemas.openxmlformats.org/officeDocument/2006/relationships/image" Target="../media/image19.png"/><Relationship Id="rId10" Type="http://schemas.openxmlformats.org/officeDocument/2006/relationships/image" Target="../media/image28.svg"/><Relationship Id="rId4" Type="http://schemas.openxmlformats.org/officeDocument/2006/relationships/image" Target="../media/image39.emf"/><Relationship Id="rId9"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2.xml"/><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16.svg"/></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43.emf"/><Relationship Id="rId2" Type="http://schemas.openxmlformats.org/officeDocument/2006/relationships/image" Target="../media/image42.emf"/><Relationship Id="rId1" Type="http://schemas.openxmlformats.org/officeDocument/2006/relationships/slideLayout" Target="../slideLayouts/slideLayout22.xml"/><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24.svg"/></Relationships>
</file>

<file path=ppt/slides/_rels/slide27.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4.xml"/><Relationship Id="rId1" Type="http://schemas.openxmlformats.org/officeDocument/2006/relationships/slideLayout" Target="../slideLayouts/slideLayout22.xml"/><Relationship Id="rId5" Type="http://schemas.openxmlformats.org/officeDocument/2006/relationships/image" Target="../media/image28.svg"/><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5.xml"/><Relationship Id="rId1" Type="http://schemas.openxmlformats.org/officeDocument/2006/relationships/slideLayout" Target="../slideLayouts/slideLayout22.xml"/><Relationship Id="rId5" Type="http://schemas.openxmlformats.org/officeDocument/2006/relationships/image" Target="../media/image28.svg"/><Relationship Id="rId4" Type="http://schemas.openxmlformats.org/officeDocument/2006/relationships/image" Target="../media/image27.png"/></Relationships>
</file>

<file path=ppt/slides/_rels/slide29.xml.rels><?xml version="1.0" encoding="UTF-8" standalone="yes"?>
<Relationships xmlns="http://schemas.openxmlformats.org/package/2006/relationships"><Relationship Id="rId3" Type="http://schemas.openxmlformats.org/officeDocument/2006/relationships/image" Target="../media/image47.svg"/><Relationship Id="rId2" Type="http://schemas.openxmlformats.org/officeDocument/2006/relationships/image" Target="../media/image46.png"/><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6.xml"/><Relationship Id="rId1" Type="http://schemas.openxmlformats.org/officeDocument/2006/relationships/slideLayout" Target="../slideLayouts/slideLayout22.xml"/><Relationship Id="rId5" Type="http://schemas.openxmlformats.org/officeDocument/2006/relationships/image" Target="../media/image47.svg"/><Relationship Id="rId4" Type="http://schemas.openxmlformats.org/officeDocument/2006/relationships/image" Target="../media/image46.png"/></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7.xml"/><Relationship Id="rId1" Type="http://schemas.openxmlformats.org/officeDocument/2006/relationships/slideLayout" Target="../slideLayouts/slideLayout22.xml"/><Relationship Id="rId4" Type="http://schemas.openxmlformats.org/officeDocument/2006/relationships/image" Target="../media/image47.svg"/></Relationships>
</file>

<file path=ppt/slides/_rels/slide33.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50.png"/><Relationship Id="rId7" Type="http://schemas.openxmlformats.org/officeDocument/2006/relationships/image" Target="../media/image41.svg"/><Relationship Id="rId2" Type="http://schemas.openxmlformats.org/officeDocument/2006/relationships/image" Target="../media/image49.emf"/><Relationship Id="rId1" Type="http://schemas.openxmlformats.org/officeDocument/2006/relationships/slideLayout" Target="../slideLayouts/slideLayout22.xml"/><Relationship Id="rId6" Type="http://schemas.openxmlformats.org/officeDocument/2006/relationships/image" Target="../media/image40.png"/><Relationship Id="rId5" Type="http://schemas.openxmlformats.org/officeDocument/2006/relationships/image" Target="../media/image20.svg"/><Relationship Id="rId4" Type="http://schemas.openxmlformats.org/officeDocument/2006/relationships/image" Target="../media/image19.png"/><Relationship Id="rId9" Type="http://schemas.openxmlformats.org/officeDocument/2006/relationships/image" Target="../media/image47.svg"/></Relationships>
</file>

<file path=ppt/slides/_rels/slide3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8.xml"/><Relationship Id="rId1" Type="http://schemas.openxmlformats.org/officeDocument/2006/relationships/slideLayout" Target="../slideLayouts/slideLayout22.xml"/><Relationship Id="rId5" Type="http://schemas.openxmlformats.org/officeDocument/2006/relationships/image" Target="../media/image51.png"/><Relationship Id="rId4" Type="http://schemas.openxmlformats.org/officeDocument/2006/relationships/image" Target="../media/image47.svg"/></Relationships>
</file>

<file path=ppt/slides/_rels/slide3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52.jpeg"/><Relationship Id="rId1" Type="http://schemas.openxmlformats.org/officeDocument/2006/relationships/slideLayout" Target="../slideLayouts/slideLayout22.xml"/><Relationship Id="rId4" Type="http://schemas.openxmlformats.org/officeDocument/2006/relationships/image" Target="../media/image47.svg"/></Relationships>
</file>

<file path=ppt/slides/_rels/slide3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9.xml"/><Relationship Id="rId1" Type="http://schemas.openxmlformats.org/officeDocument/2006/relationships/slideLayout" Target="../slideLayouts/slideLayout22.xml"/><Relationship Id="rId4" Type="http://schemas.openxmlformats.org/officeDocument/2006/relationships/image" Target="../media/image47.svg"/></Relationships>
</file>

<file path=ppt/slides/_rels/slide3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0.xml"/><Relationship Id="rId1" Type="http://schemas.openxmlformats.org/officeDocument/2006/relationships/slideLayout" Target="../slideLayouts/slideLayout22.xml"/><Relationship Id="rId5" Type="http://schemas.openxmlformats.org/officeDocument/2006/relationships/image" Target="../media/image47.svg"/><Relationship Id="rId4" Type="http://schemas.openxmlformats.org/officeDocument/2006/relationships/image" Target="../media/image46.png"/></Relationships>
</file>

<file path=ppt/slides/_rels/slide3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1.xml"/><Relationship Id="rId1" Type="http://schemas.openxmlformats.org/officeDocument/2006/relationships/slideLayout" Target="../slideLayouts/slideLayout22.xml"/><Relationship Id="rId5" Type="http://schemas.openxmlformats.org/officeDocument/2006/relationships/image" Target="../media/image47.svg"/><Relationship Id="rId4" Type="http://schemas.openxmlformats.org/officeDocument/2006/relationships/image" Target="../media/image46.png"/></Relationships>
</file>

<file path=ppt/slides/_rels/slide3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2.xml"/><Relationship Id="rId1" Type="http://schemas.openxmlformats.org/officeDocument/2006/relationships/slideLayout" Target="../slideLayouts/slideLayout22.xml"/><Relationship Id="rId4" Type="http://schemas.openxmlformats.org/officeDocument/2006/relationships/image" Target="../media/image47.sv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0.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23.xml"/><Relationship Id="rId1" Type="http://schemas.openxmlformats.org/officeDocument/2006/relationships/slideLayout" Target="../slideLayouts/slideLayout22.xml"/><Relationship Id="rId5" Type="http://schemas.openxmlformats.org/officeDocument/2006/relationships/image" Target="../media/image47.svg"/><Relationship Id="rId4" Type="http://schemas.openxmlformats.org/officeDocument/2006/relationships/image" Target="../media/image46.png"/></Relationships>
</file>

<file path=ppt/slides/_rels/slide41.xml.rels><?xml version="1.0" encoding="UTF-8" standalone="yes"?>
<Relationships xmlns="http://schemas.openxmlformats.org/package/2006/relationships"><Relationship Id="rId3" Type="http://schemas.openxmlformats.org/officeDocument/2006/relationships/image" Target="../media/image57.svg"/><Relationship Id="rId2" Type="http://schemas.openxmlformats.org/officeDocument/2006/relationships/image" Target="../media/image56.png"/><Relationship Id="rId1" Type="http://schemas.openxmlformats.org/officeDocument/2006/relationships/slideLayout" Target="../slideLayouts/slideLayout3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3.xml.rels><?xml version="1.0" encoding="UTF-8" standalone="yes"?>
<Relationships xmlns="http://schemas.openxmlformats.org/package/2006/relationships"><Relationship Id="rId3" Type="http://schemas.openxmlformats.org/officeDocument/2006/relationships/image" Target="../media/image57.svg"/><Relationship Id="rId2" Type="http://schemas.openxmlformats.org/officeDocument/2006/relationships/image" Target="../media/image56.png"/><Relationship Id="rId1" Type="http://schemas.openxmlformats.org/officeDocument/2006/relationships/slideLayout" Target="../slideLayouts/slideLayout22.xml"/></Relationships>
</file>

<file path=ppt/slides/_rels/slide44.xml.rels><?xml version="1.0" encoding="UTF-8" standalone="yes"?>
<Relationships xmlns="http://schemas.openxmlformats.org/package/2006/relationships"><Relationship Id="rId3" Type="http://schemas.openxmlformats.org/officeDocument/2006/relationships/image" Target="../media/image57.svg"/><Relationship Id="rId2" Type="http://schemas.openxmlformats.org/officeDocument/2006/relationships/image" Target="../media/image56.png"/><Relationship Id="rId1" Type="http://schemas.openxmlformats.org/officeDocument/2006/relationships/slideLayout" Target="../slideLayouts/slideLayout22.xml"/></Relationships>
</file>

<file path=ppt/slides/_rels/slide45.xml.rels><?xml version="1.0" encoding="UTF-8" standalone="yes"?>
<Relationships xmlns="http://schemas.openxmlformats.org/package/2006/relationships"><Relationship Id="rId3" Type="http://schemas.openxmlformats.org/officeDocument/2006/relationships/image" Target="../media/image57.svg"/><Relationship Id="rId2" Type="http://schemas.openxmlformats.org/officeDocument/2006/relationships/image" Target="../media/image56.png"/><Relationship Id="rId1" Type="http://schemas.openxmlformats.org/officeDocument/2006/relationships/slideLayout" Target="../slideLayouts/slideLayout22.xml"/></Relationships>
</file>

<file path=ppt/slides/_rels/slide46.xml.rels><?xml version="1.0" encoding="UTF-8" standalone="yes"?>
<Relationships xmlns="http://schemas.openxmlformats.org/package/2006/relationships"><Relationship Id="rId3" Type="http://schemas.openxmlformats.org/officeDocument/2006/relationships/image" Target="../media/image57.svg"/><Relationship Id="rId2" Type="http://schemas.openxmlformats.org/officeDocument/2006/relationships/image" Target="../media/image56.png"/><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hyperlink" Target="https://esastar-publication.sso.esa.int/supportingDocumentation%20under%20Reference%20Documentation/Administrative%20Documents/PSS%20Forms/Issue%205" TargetMode="External"/><Relationship Id="rId1" Type="http://schemas.openxmlformats.org/officeDocument/2006/relationships/slideLayout" Target="../slideLayouts/slideLayout22.xml"/><Relationship Id="rId4" Type="http://schemas.openxmlformats.org/officeDocument/2006/relationships/image" Target="../media/image57.svg"/></Relationships>
</file>

<file path=ppt/slides/_rels/slide4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8.jpeg"/><Relationship Id="rId1" Type="http://schemas.openxmlformats.org/officeDocument/2006/relationships/slideLayout" Target="../slideLayouts/slideLayout22.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57.svg"/></Relationships>
</file>

<file path=ppt/slides/_rels/slide4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9.png"/><Relationship Id="rId1" Type="http://schemas.openxmlformats.org/officeDocument/2006/relationships/slideLayout" Target="../slideLayouts/slideLayout22.xml"/><Relationship Id="rId4" Type="http://schemas.openxmlformats.org/officeDocument/2006/relationships/image" Target="../media/image57.svg"/></Relationships>
</file>

<file path=ppt/slides/_rels/slide5.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30.xml"/></Relationships>
</file>

<file path=ppt/slides/_rels/slide50.xml.rels><?xml version="1.0" encoding="UTF-8" standalone="yes"?>
<Relationships xmlns="http://schemas.openxmlformats.org/package/2006/relationships"><Relationship Id="rId3" Type="http://schemas.openxmlformats.org/officeDocument/2006/relationships/image" Target="../media/image57.svg"/><Relationship Id="rId2" Type="http://schemas.openxmlformats.org/officeDocument/2006/relationships/image" Target="../media/image56.png"/><Relationship Id="rId1" Type="http://schemas.openxmlformats.org/officeDocument/2006/relationships/slideLayout" Target="../slideLayouts/slideLayout22.xml"/></Relationships>
</file>

<file path=ppt/slides/_rels/slide51.xml.rels><?xml version="1.0" encoding="UTF-8" standalone="yes"?>
<Relationships xmlns="http://schemas.openxmlformats.org/package/2006/relationships"><Relationship Id="rId3" Type="http://schemas.openxmlformats.org/officeDocument/2006/relationships/image" Target="../media/image57.svg"/><Relationship Id="rId2" Type="http://schemas.openxmlformats.org/officeDocument/2006/relationships/image" Target="../media/image56.png"/><Relationship Id="rId1" Type="http://schemas.openxmlformats.org/officeDocument/2006/relationships/slideLayout" Target="../slideLayouts/slideLayout22.xml"/></Relationships>
</file>

<file path=ppt/slides/_rels/slide52.xml.rels><?xml version="1.0" encoding="UTF-8" standalone="yes"?>
<Relationships xmlns="http://schemas.openxmlformats.org/package/2006/relationships"><Relationship Id="rId3" Type="http://schemas.openxmlformats.org/officeDocument/2006/relationships/image" Target="../media/image57.svg"/><Relationship Id="rId2" Type="http://schemas.openxmlformats.org/officeDocument/2006/relationships/image" Target="../media/image56.png"/><Relationship Id="rId1" Type="http://schemas.openxmlformats.org/officeDocument/2006/relationships/slideLayout" Target="../slideLayouts/slideLayout22.xml"/></Relationships>
</file>

<file path=ppt/slides/_rels/slide5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4.xml"/><Relationship Id="rId1" Type="http://schemas.openxmlformats.org/officeDocument/2006/relationships/slideLayout" Target="../slideLayouts/slideLayout22.xml"/><Relationship Id="rId5" Type="http://schemas.openxmlformats.org/officeDocument/2006/relationships/image" Target="../media/image57.svg"/><Relationship Id="rId4" Type="http://schemas.openxmlformats.org/officeDocument/2006/relationships/image" Target="../media/image56.png"/></Relationships>
</file>

<file path=ppt/slides/_rels/slide5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61.png"/><Relationship Id="rId1" Type="http://schemas.openxmlformats.org/officeDocument/2006/relationships/slideLayout" Target="../slideLayouts/slideLayout22.xml"/><Relationship Id="rId4" Type="http://schemas.openxmlformats.org/officeDocument/2006/relationships/image" Target="../media/image57.svg"/></Relationships>
</file>

<file path=ppt/slides/_rels/slide55.xml.rels><?xml version="1.0" encoding="UTF-8" standalone="yes"?>
<Relationships xmlns="http://schemas.openxmlformats.org/package/2006/relationships"><Relationship Id="rId3" Type="http://schemas.openxmlformats.org/officeDocument/2006/relationships/image" Target="../media/image57.svg"/><Relationship Id="rId2" Type="http://schemas.openxmlformats.org/officeDocument/2006/relationships/image" Target="../media/image56.png"/><Relationship Id="rId1" Type="http://schemas.openxmlformats.org/officeDocument/2006/relationships/slideLayout" Target="../slideLayouts/slideLayout22.xml"/><Relationship Id="rId4" Type="http://schemas.openxmlformats.org/officeDocument/2006/relationships/image" Target="../media/image62.png"/></Relationships>
</file>

<file path=ppt/slides/_rels/slide5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63.png"/><Relationship Id="rId1" Type="http://schemas.openxmlformats.org/officeDocument/2006/relationships/slideLayout" Target="../slideLayouts/slideLayout22.xml"/><Relationship Id="rId4" Type="http://schemas.openxmlformats.org/officeDocument/2006/relationships/image" Target="../media/image57.svg"/></Relationships>
</file>

<file path=ppt/slides/_rels/slide57.xml.rels><?xml version="1.0" encoding="UTF-8" standalone="yes"?>
<Relationships xmlns="http://schemas.openxmlformats.org/package/2006/relationships"><Relationship Id="rId3" Type="http://schemas.openxmlformats.org/officeDocument/2006/relationships/image" Target="../media/image57.svg"/><Relationship Id="rId2" Type="http://schemas.openxmlformats.org/officeDocument/2006/relationships/image" Target="../media/image56.png"/><Relationship Id="rId1" Type="http://schemas.openxmlformats.org/officeDocument/2006/relationships/slideLayout" Target="../slideLayouts/slideLayout22.xml"/></Relationships>
</file>

<file path=ppt/slides/_rels/slide5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64.emf"/><Relationship Id="rId1" Type="http://schemas.openxmlformats.org/officeDocument/2006/relationships/slideLayout" Target="../slideLayouts/slideLayout22.xml"/><Relationship Id="rId4" Type="http://schemas.openxmlformats.org/officeDocument/2006/relationships/image" Target="../media/image57.svg"/></Relationships>
</file>

<file path=ppt/slides/_rels/slide59.xml.rels><?xml version="1.0" encoding="UTF-8" standalone="yes"?>
<Relationships xmlns="http://schemas.openxmlformats.org/package/2006/relationships"><Relationship Id="rId3" Type="http://schemas.openxmlformats.org/officeDocument/2006/relationships/image" Target="../media/image57.svg"/><Relationship Id="rId2" Type="http://schemas.openxmlformats.org/officeDocument/2006/relationships/image" Target="../media/image56.png"/><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22.xml"/><Relationship Id="rId5" Type="http://schemas.openxmlformats.org/officeDocument/2006/relationships/image" Target="../media/image20.svg"/><Relationship Id="rId4" Type="http://schemas.openxmlformats.org/officeDocument/2006/relationships/image" Target="../media/image19.png"/></Relationships>
</file>

<file path=ppt/slides/_rels/slide6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65.png"/><Relationship Id="rId1" Type="http://schemas.openxmlformats.org/officeDocument/2006/relationships/slideLayout" Target="../slideLayouts/slideLayout22.xml"/><Relationship Id="rId4" Type="http://schemas.openxmlformats.org/officeDocument/2006/relationships/image" Target="../media/image57.svg"/></Relationships>
</file>

<file path=ppt/slides/_rels/slide61.xml.rels><?xml version="1.0" encoding="UTF-8" standalone="yes"?>
<Relationships xmlns="http://schemas.openxmlformats.org/package/2006/relationships"><Relationship Id="rId3" Type="http://schemas.openxmlformats.org/officeDocument/2006/relationships/image" Target="../media/image57.svg"/><Relationship Id="rId2" Type="http://schemas.openxmlformats.org/officeDocument/2006/relationships/image" Target="../media/image56.png"/><Relationship Id="rId1" Type="http://schemas.openxmlformats.org/officeDocument/2006/relationships/slideLayout" Target="../slideLayouts/slideLayout22.xml"/></Relationships>
</file>

<file path=ppt/slides/_rels/slide62.xml.rels><?xml version="1.0" encoding="UTF-8" standalone="yes"?>
<Relationships xmlns="http://schemas.openxmlformats.org/package/2006/relationships"><Relationship Id="rId3" Type="http://schemas.openxmlformats.org/officeDocument/2006/relationships/image" Target="../media/image57.svg"/><Relationship Id="rId2" Type="http://schemas.openxmlformats.org/officeDocument/2006/relationships/image" Target="../media/image56.png"/><Relationship Id="rId1" Type="http://schemas.openxmlformats.org/officeDocument/2006/relationships/slideLayout" Target="../slideLayouts/slideLayout22.xml"/></Relationships>
</file>

<file path=ppt/slides/_rels/slide63.xml.rels><?xml version="1.0" encoding="UTF-8" standalone="yes"?>
<Relationships xmlns="http://schemas.openxmlformats.org/package/2006/relationships"><Relationship Id="rId3" Type="http://schemas.openxmlformats.org/officeDocument/2006/relationships/image" Target="../media/image57.svg"/><Relationship Id="rId2" Type="http://schemas.openxmlformats.org/officeDocument/2006/relationships/image" Target="../media/image56.png"/><Relationship Id="rId1" Type="http://schemas.openxmlformats.org/officeDocument/2006/relationships/slideLayout" Target="../slideLayouts/slideLayout22.xml"/></Relationships>
</file>

<file path=ppt/slides/_rels/slide64.xml.rels><?xml version="1.0" encoding="UTF-8" standalone="yes"?>
<Relationships xmlns="http://schemas.openxmlformats.org/package/2006/relationships"><Relationship Id="rId3" Type="http://schemas.openxmlformats.org/officeDocument/2006/relationships/image" Target="../media/image57.svg"/><Relationship Id="rId2" Type="http://schemas.openxmlformats.org/officeDocument/2006/relationships/image" Target="../media/image56.png"/><Relationship Id="rId1" Type="http://schemas.openxmlformats.org/officeDocument/2006/relationships/slideLayout" Target="../slideLayouts/slideLayout22.xml"/></Relationships>
</file>

<file path=ppt/slides/_rels/slide65.xml.rels><?xml version="1.0" encoding="UTF-8" standalone="yes"?>
<Relationships xmlns="http://schemas.openxmlformats.org/package/2006/relationships"><Relationship Id="rId3" Type="http://schemas.openxmlformats.org/officeDocument/2006/relationships/image" Target="../media/image57.svg"/><Relationship Id="rId2" Type="http://schemas.openxmlformats.org/officeDocument/2006/relationships/image" Target="../media/image56.png"/><Relationship Id="rId1" Type="http://schemas.openxmlformats.org/officeDocument/2006/relationships/slideLayout" Target="../slideLayouts/slideLayout22.xml"/></Relationships>
</file>

<file path=ppt/slides/_rels/slide66.xml.rels><?xml version="1.0" encoding="UTF-8" standalone="yes"?>
<Relationships xmlns="http://schemas.openxmlformats.org/package/2006/relationships"><Relationship Id="rId3" Type="http://schemas.openxmlformats.org/officeDocument/2006/relationships/image" Target="../media/image67.svg"/><Relationship Id="rId2" Type="http://schemas.openxmlformats.org/officeDocument/2006/relationships/image" Target="../media/image66.png"/><Relationship Id="rId1" Type="http://schemas.openxmlformats.org/officeDocument/2006/relationships/slideLayout" Target="../slideLayouts/slideLayout30.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8.xml.rels><?xml version="1.0" encoding="UTF-8" standalone="yes"?>
<Relationships xmlns="http://schemas.openxmlformats.org/package/2006/relationships"><Relationship Id="rId3" Type="http://schemas.openxmlformats.org/officeDocument/2006/relationships/image" Target="../media/image67.svg"/><Relationship Id="rId2" Type="http://schemas.openxmlformats.org/officeDocument/2006/relationships/image" Target="../media/image66.png"/><Relationship Id="rId1" Type="http://schemas.openxmlformats.org/officeDocument/2006/relationships/slideLayout" Target="../slideLayouts/slideLayout22.xml"/></Relationships>
</file>

<file path=ppt/slides/_rels/slide69.xml.rels><?xml version="1.0" encoding="UTF-8" standalone="yes"?>
<Relationships xmlns="http://schemas.openxmlformats.org/package/2006/relationships"><Relationship Id="rId3" Type="http://schemas.openxmlformats.org/officeDocument/2006/relationships/image" Target="../media/image67.svg"/><Relationship Id="rId2" Type="http://schemas.openxmlformats.org/officeDocument/2006/relationships/image" Target="../media/image66.png"/><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Layout" Target="../slideLayouts/slideLayout22.xml"/></Relationships>
</file>

<file path=ppt/slides/_rels/slide70.xml.rels><?xml version="1.0" encoding="UTF-8" standalone="yes"?>
<Relationships xmlns="http://schemas.openxmlformats.org/package/2006/relationships"><Relationship Id="rId3" Type="http://schemas.openxmlformats.org/officeDocument/2006/relationships/image" Target="../media/image67.svg"/><Relationship Id="rId2" Type="http://schemas.openxmlformats.org/officeDocument/2006/relationships/image" Target="../media/image66.png"/><Relationship Id="rId1" Type="http://schemas.openxmlformats.org/officeDocument/2006/relationships/slideLayout" Target="../slideLayouts/slideLayout22.xml"/><Relationship Id="rId4" Type="http://schemas.openxmlformats.org/officeDocument/2006/relationships/image" Target="../media/image68.png"/></Relationships>
</file>

<file path=ppt/slides/_rels/slide7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5.xml"/><Relationship Id="rId1" Type="http://schemas.openxmlformats.org/officeDocument/2006/relationships/slideLayout" Target="../slideLayouts/slideLayout2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70.svg"/><Relationship Id="rId2" Type="http://schemas.openxmlformats.org/officeDocument/2006/relationships/image" Target="../media/image69.png"/><Relationship Id="rId1" Type="http://schemas.openxmlformats.org/officeDocument/2006/relationships/slideLayout" Target="../slideLayouts/slideLayout30.xml"/><Relationship Id="rId5" Type="http://schemas.openxmlformats.org/officeDocument/2006/relationships/hyperlink" Target="mailto:Jennifer.Ngo-Anh@esa.int" TargetMode="External"/><Relationship Id="rId4" Type="http://schemas.openxmlformats.org/officeDocument/2006/relationships/hyperlink" Target="mailto:Stephen.Airey@esa.int"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3" Type="http://schemas.openxmlformats.org/officeDocument/2006/relationships/image" Target="../media/image16.svg"/><Relationship Id="rId7" Type="http://schemas.openxmlformats.org/officeDocument/2006/relationships/image" Target="../media/image26.svg"/><Relationship Id="rId2" Type="http://schemas.openxmlformats.org/officeDocument/2006/relationships/image" Target="../media/image15.png"/><Relationship Id="rId1" Type="http://schemas.openxmlformats.org/officeDocument/2006/relationships/slideLayout" Target="../slideLayouts/slideLayout22.xml"/><Relationship Id="rId6" Type="http://schemas.openxmlformats.org/officeDocument/2006/relationships/image" Target="../media/image25.png"/><Relationship Id="rId5" Type="http://schemas.openxmlformats.org/officeDocument/2006/relationships/image" Target="../media/image24.sv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a:extLst>
              <a:ext uri="{FF2B5EF4-FFF2-40B4-BE49-F238E27FC236}">
                <a16:creationId xmlns:a16="http://schemas.microsoft.com/office/drawing/2014/main" id="{67079964-EB68-43C5-103C-2C8E18B6F7EA}"/>
              </a:ext>
            </a:extLst>
          </p:cNvPr>
          <p:cNvSpPr txBox="1">
            <a:spLocks noChangeArrowheads="1"/>
          </p:cNvSpPr>
          <p:nvPr/>
        </p:nvSpPr>
        <p:spPr bwMode="auto">
          <a:xfrm>
            <a:off x="126000" y="3547896"/>
            <a:ext cx="11973338" cy="1039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8202" tIns="44101" rIns="88202" bIns="44101" numCol="1" anchor="b" anchorCtr="0" compatLnSpc="1">
            <a:prstTxWarp prst="textNoShape">
              <a:avLst/>
            </a:prstTxWarp>
            <a:spAutoFit/>
          </a:bodyPr>
          <a:lstStyle/>
          <a:p>
            <a:pPr defTabSz="882030">
              <a:defRPr/>
            </a:pPr>
            <a:r>
              <a:rPr lang="en-GB" sz="3087" b="1" dirty="0">
                <a:solidFill>
                  <a:schemeClr val="bg1"/>
                </a:solidFill>
                <a:highlight>
                  <a:srgbClr val="335E6F"/>
                </a:highlight>
                <a:latin typeface="Arial" panose="020B0604020202020204" pitchFamily="34" charset="0"/>
                <a:ea typeface="+mj-ea"/>
                <a:cs typeface="Arial" panose="020B0604020202020204" pitchFamily="34" charset="0"/>
              </a:rPr>
              <a:t>The Proposal Template: Hints &amp; Tips</a:t>
            </a:r>
          </a:p>
          <a:p>
            <a:pPr defTabSz="882030">
              <a:defRPr/>
            </a:pPr>
            <a:endParaRPr lang="en-GB" sz="3087" b="1" dirty="0">
              <a:solidFill>
                <a:schemeClr val="bg2"/>
              </a:solidFill>
              <a:latin typeface="Arial" panose="020B0604020202020204" pitchFamily="34" charset="0"/>
              <a:ea typeface="+mj-ea"/>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 Title</a:t>
            </a:r>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325195" y="1684030"/>
            <a:ext cx="11574947" cy="5255811"/>
          </a:xfrm>
        </p:spPr>
        <p:txBody>
          <a:bodyPr/>
          <a:lstStyle/>
          <a:p>
            <a:pPr algn="just">
              <a:lnSpc>
                <a:spcPct val="90000"/>
              </a:lnSpc>
              <a:spcAft>
                <a:spcPts val="600"/>
              </a:spcAft>
              <a:defRPr/>
            </a:pPr>
            <a:r>
              <a:rPr lang="en-US" altLang="en-US" sz="1800" kern="0" dirty="0">
                <a:solidFill>
                  <a:schemeClr val="tx1"/>
                </a:solidFill>
                <a:latin typeface="Arial"/>
                <a:ea typeface="MS PGothic"/>
                <a:cs typeface="Arial"/>
              </a:rPr>
              <a:t>Each call may have many proposals. To aid reviewers, pay attention to the title of your </a:t>
            </a:r>
            <a:r>
              <a:rPr lang="en-US" altLang="en-US" dirty="0">
                <a:solidFill>
                  <a:schemeClr val="tx1"/>
                </a:solidFill>
                <a:latin typeface="Arial"/>
                <a:ea typeface="MS PGothic"/>
                <a:cs typeface="Arial"/>
              </a:rPr>
              <a:t>Proposal</a:t>
            </a:r>
            <a:r>
              <a:rPr lang="en-US" altLang="en-US" sz="1800" kern="0" dirty="0">
                <a:solidFill>
                  <a:schemeClr val="tx1"/>
                </a:solidFill>
                <a:latin typeface="Arial"/>
                <a:ea typeface="MS PGothic"/>
                <a:cs typeface="Arial"/>
              </a:rPr>
              <a:t>.</a:t>
            </a:r>
            <a:r>
              <a:rPr lang="en-US" altLang="en-US" dirty="0">
                <a:solidFill>
                  <a:schemeClr val="tx1"/>
                </a:solidFill>
                <a:latin typeface="Arial"/>
                <a:ea typeface="MS PGothic"/>
                <a:cs typeface="Arial"/>
              </a:rPr>
              <a:t> </a:t>
            </a:r>
            <a:endParaRPr lang="en-US" altLang="en-US" sz="1800" kern="0" dirty="0">
              <a:solidFill>
                <a:schemeClr val="tx1"/>
              </a:solidFill>
            </a:endParaRPr>
          </a:p>
          <a:p>
            <a:pPr algn="just">
              <a:lnSpc>
                <a:spcPct val="90000"/>
              </a:lnSpc>
              <a:spcBef>
                <a:spcPts val="600"/>
              </a:spcBef>
              <a:spcAft>
                <a:spcPts val="1200"/>
              </a:spcAft>
              <a:defRPr/>
            </a:pPr>
            <a:r>
              <a:rPr lang="en-US" altLang="en-US" sz="1800" kern="0" dirty="0">
                <a:solidFill>
                  <a:schemeClr val="tx1"/>
                </a:solidFill>
                <a:latin typeface="Arial"/>
                <a:ea typeface="MS PGothic"/>
                <a:cs typeface="Arial"/>
              </a:rPr>
              <a:t>It should prepare them for what they are about to read and clearly identify your </a:t>
            </a:r>
            <a:r>
              <a:rPr lang="en-US" altLang="en-US" dirty="0">
                <a:solidFill>
                  <a:schemeClr val="tx1"/>
                </a:solidFill>
                <a:latin typeface="Arial"/>
                <a:ea typeface="MS PGothic"/>
                <a:cs typeface="Arial"/>
              </a:rPr>
              <a:t>Proposal</a:t>
            </a:r>
            <a:r>
              <a:rPr lang="en-US" altLang="en-US" sz="1800" kern="0" dirty="0">
                <a:solidFill>
                  <a:schemeClr val="tx1"/>
                </a:solidFill>
                <a:latin typeface="Arial"/>
                <a:ea typeface="MS PGothic"/>
                <a:cs typeface="Arial"/>
              </a:rPr>
              <a:t>:</a:t>
            </a:r>
            <a:r>
              <a:rPr lang="en-US" altLang="en-US" dirty="0">
                <a:solidFill>
                  <a:schemeClr val="tx1"/>
                </a:solidFill>
                <a:latin typeface="Arial"/>
                <a:ea typeface="MS PGothic"/>
                <a:cs typeface="Arial"/>
              </a:rPr>
              <a:t> </a:t>
            </a:r>
            <a:endParaRPr lang="en-US" altLang="en-US" sz="1800" kern="0" dirty="0">
              <a:solidFill>
                <a:schemeClr val="tx1"/>
              </a:solidFill>
            </a:endParaRPr>
          </a:p>
          <a:p>
            <a:pPr marL="285750" indent="-285750" algn="just">
              <a:lnSpc>
                <a:spcPct val="90000"/>
              </a:lnSpc>
              <a:spcAft>
                <a:spcPts val="600"/>
              </a:spcAft>
              <a:buClr>
                <a:schemeClr val="tx2"/>
              </a:buClr>
              <a:buFont typeface="Arial" panose="020B0604020202020204" pitchFamily="34" charset="0"/>
              <a:buChar char="•"/>
              <a:defRPr/>
            </a:pPr>
            <a:r>
              <a:rPr lang="en-US" altLang="en-US" sz="1800" kern="0" dirty="0">
                <a:solidFill>
                  <a:schemeClr val="tx2"/>
                </a:solidFill>
              </a:rPr>
              <a:t>Keep it </a:t>
            </a:r>
            <a:r>
              <a:rPr lang="en-US" altLang="en-US" sz="1800" b="1" kern="0" dirty="0">
                <a:solidFill>
                  <a:schemeClr val="tx2"/>
                </a:solidFill>
              </a:rPr>
              <a:t>short</a:t>
            </a:r>
          </a:p>
          <a:p>
            <a:pPr marL="285750" indent="-285750" algn="just">
              <a:lnSpc>
                <a:spcPct val="90000"/>
              </a:lnSpc>
              <a:spcAft>
                <a:spcPts val="600"/>
              </a:spcAft>
              <a:buClr>
                <a:schemeClr val="tx2"/>
              </a:buClr>
              <a:buFont typeface="Arial" panose="020B0604020202020204" pitchFamily="34" charset="0"/>
              <a:buChar char="•"/>
              <a:defRPr/>
            </a:pPr>
            <a:r>
              <a:rPr lang="en-US" altLang="en-US" sz="1800" kern="0" dirty="0">
                <a:solidFill>
                  <a:schemeClr val="tx2"/>
                </a:solidFill>
              </a:rPr>
              <a:t>Keep it </a:t>
            </a:r>
            <a:r>
              <a:rPr lang="en-US" altLang="en-US" sz="1800" b="1" kern="0" dirty="0">
                <a:solidFill>
                  <a:schemeClr val="tx2"/>
                </a:solidFill>
              </a:rPr>
              <a:t>clear</a:t>
            </a:r>
          </a:p>
          <a:p>
            <a:pPr marL="285750" indent="-285750" algn="just">
              <a:lnSpc>
                <a:spcPct val="90000"/>
              </a:lnSpc>
              <a:spcAft>
                <a:spcPts val="600"/>
              </a:spcAft>
              <a:buClr>
                <a:schemeClr val="tx2"/>
              </a:buClr>
              <a:buFont typeface="Arial" panose="020B0604020202020204" pitchFamily="34" charset="0"/>
              <a:buChar char="•"/>
              <a:defRPr/>
            </a:pPr>
            <a:r>
              <a:rPr lang="en-US" altLang="en-US" sz="1800" kern="0" dirty="0">
                <a:solidFill>
                  <a:schemeClr val="tx2"/>
                </a:solidFill>
              </a:rPr>
              <a:t>Make it </a:t>
            </a:r>
            <a:r>
              <a:rPr lang="en-US" altLang="en-US" sz="1800" b="1" kern="0" dirty="0">
                <a:solidFill>
                  <a:schemeClr val="tx2"/>
                </a:solidFill>
              </a:rPr>
              <a:t>descriptive and relevant</a:t>
            </a:r>
          </a:p>
          <a:p>
            <a:pPr marL="285750" indent="-285750" algn="just">
              <a:lnSpc>
                <a:spcPct val="90000"/>
              </a:lnSpc>
              <a:spcAft>
                <a:spcPts val="600"/>
              </a:spcAft>
              <a:buClr>
                <a:schemeClr val="tx2"/>
              </a:buClr>
              <a:buFont typeface="Arial" panose="020B0604020202020204" pitchFamily="34" charset="0"/>
              <a:buChar char="•"/>
              <a:defRPr/>
            </a:pPr>
            <a:r>
              <a:rPr lang="en-US" altLang="en-US" sz="1800" kern="0" dirty="0">
                <a:solidFill>
                  <a:schemeClr val="tx2"/>
                </a:solidFill>
              </a:rPr>
              <a:t>Do not waste time to think up overly long titles or try to force acronyms for the project.</a:t>
            </a:r>
            <a:endParaRPr lang="en-US" altLang="en-US" sz="1600" kern="0" dirty="0">
              <a:solidFill>
                <a:schemeClr val="tx2"/>
              </a:solidFill>
            </a:endParaRPr>
          </a:p>
          <a:p>
            <a:pPr indent="0" algn="just">
              <a:lnSpc>
                <a:spcPct val="90000"/>
              </a:lnSpc>
              <a:spcBef>
                <a:spcPts val="1200"/>
              </a:spcBef>
              <a:spcAft>
                <a:spcPts val="600"/>
              </a:spcAft>
              <a:buFont typeface="Verdana" pitchFamily="34" charset="0"/>
              <a:buNone/>
              <a:defRPr/>
            </a:pPr>
            <a:r>
              <a:rPr lang="en-US" altLang="en-US" b="1" kern="0" dirty="0">
                <a:solidFill>
                  <a:schemeClr val="tx1"/>
                </a:solidFill>
              </a:rPr>
              <a:t>Examples</a:t>
            </a:r>
            <a:endParaRPr lang="en-US" altLang="en-US" sz="1600" b="1" kern="0" dirty="0">
              <a:solidFill>
                <a:schemeClr val="tx2"/>
              </a:solidFill>
            </a:endParaRPr>
          </a:p>
          <a:p>
            <a:pPr marL="285750" indent="-285750" algn="just">
              <a:lnSpc>
                <a:spcPct val="90000"/>
              </a:lnSpc>
              <a:spcBef>
                <a:spcPts val="600"/>
              </a:spcBef>
              <a:spcAft>
                <a:spcPts val="600"/>
              </a:spcAft>
              <a:buClr>
                <a:schemeClr val="tx2"/>
              </a:buClr>
              <a:buFont typeface="Arial" panose="020B0604020202020204" pitchFamily="34" charset="0"/>
              <a:buChar char="•"/>
              <a:defRPr/>
            </a:pPr>
            <a:r>
              <a:rPr lang="en-US" altLang="en-US" sz="1600" kern="0" dirty="0">
                <a:solidFill>
                  <a:schemeClr val="tx2"/>
                </a:solidFill>
                <a:latin typeface="Arial"/>
                <a:ea typeface="MS PGothic"/>
                <a:cs typeface="Arial"/>
              </a:rPr>
              <a:t>Simple and concise – but OK:</a:t>
            </a:r>
            <a:r>
              <a:rPr lang="en-US" altLang="en-US" sz="1600" dirty="0">
                <a:solidFill>
                  <a:schemeClr val="tx2"/>
                </a:solidFill>
                <a:latin typeface="Arial"/>
                <a:ea typeface="MS PGothic"/>
                <a:cs typeface="Arial"/>
              </a:rPr>
              <a:t> </a:t>
            </a:r>
            <a:r>
              <a:rPr lang="en-US" altLang="en-US" sz="1600" i="1" kern="0" dirty="0">
                <a:solidFill>
                  <a:schemeClr val="tx2"/>
                </a:solidFill>
                <a:latin typeface="Arial"/>
                <a:ea typeface="MS PGothic"/>
                <a:cs typeface="Arial"/>
              </a:rPr>
              <a:t> </a:t>
            </a:r>
            <a:r>
              <a:rPr lang="en-US" altLang="en-US" sz="1600" i="1" kern="0" dirty="0">
                <a:solidFill>
                  <a:schemeClr val="accent5"/>
                </a:solidFill>
                <a:latin typeface="Arial"/>
                <a:ea typeface="MS PGothic"/>
                <a:cs typeface="Arial"/>
              </a:rPr>
              <a:t>“Increasing coffee sales by responding to customer demands”</a:t>
            </a:r>
          </a:p>
          <a:p>
            <a:pPr marL="285750" indent="-285750" algn="just">
              <a:lnSpc>
                <a:spcPct val="90000"/>
              </a:lnSpc>
              <a:spcBef>
                <a:spcPts val="600"/>
              </a:spcBef>
              <a:spcAft>
                <a:spcPts val="600"/>
              </a:spcAft>
              <a:buClr>
                <a:schemeClr val="tx2"/>
              </a:buClr>
              <a:buFont typeface="Arial" panose="020B0604020202020204" pitchFamily="34" charset="0"/>
              <a:buChar char="•"/>
              <a:tabLst>
                <a:tab pos="360363" algn="l"/>
              </a:tabLst>
              <a:defRPr/>
            </a:pPr>
            <a:r>
              <a:rPr lang="en-US" altLang="en-US" sz="1600" kern="0" dirty="0">
                <a:solidFill>
                  <a:schemeClr val="tx2"/>
                </a:solidFill>
                <a:latin typeface="Arial"/>
                <a:ea typeface="MS PGothic"/>
                <a:cs typeface="Arial"/>
              </a:rPr>
              <a:t>Overly long and unnecessarily complex:</a:t>
            </a:r>
            <a:r>
              <a:rPr lang="en-US" altLang="en-US" sz="1600" i="1" kern="0" dirty="0">
                <a:solidFill>
                  <a:schemeClr val="tx2"/>
                </a:solidFill>
                <a:latin typeface="Arial"/>
                <a:ea typeface="MS PGothic"/>
                <a:cs typeface="Arial"/>
              </a:rPr>
              <a:t> </a:t>
            </a:r>
            <a:r>
              <a:rPr lang="en-US" altLang="en-US" sz="1600" i="1" kern="0" dirty="0">
                <a:solidFill>
                  <a:schemeClr val="accent5"/>
                </a:solidFill>
                <a:latin typeface="Arial"/>
                <a:ea typeface="MS PGothic"/>
                <a:cs typeface="Arial"/>
              </a:rPr>
              <a:t>“Investigating and testing various methods of </a:t>
            </a:r>
            <a:r>
              <a:rPr lang="en-US" altLang="en-US" sz="1600" i="1" kern="0" dirty="0" err="1">
                <a:solidFill>
                  <a:schemeClr val="accent5"/>
                </a:solidFill>
                <a:latin typeface="Arial"/>
                <a:ea typeface="MS PGothic"/>
                <a:cs typeface="Arial"/>
              </a:rPr>
              <a:t>maximising</a:t>
            </a:r>
            <a:r>
              <a:rPr lang="en-US" altLang="en-US" sz="1600" i="1" kern="0" dirty="0">
                <a:solidFill>
                  <a:schemeClr val="accent5"/>
                </a:solidFill>
                <a:latin typeface="Arial"/>
                <a:ea typeface="MS PGothic"/>
                <a:cs typeface="Arial"/>
              </a:rPr>
              <a:t> 	financial revenue and fiscal returns resulting from bean derived hot beverages sales in a customer focused environment using direct market feedback and other methods.”</a:t>
            </a:r>
          </a:p>
          <a:p>
            <a:pPr marL="285750" indent="-285750" algn="just">
              <a:lnSpc>
                <a:spcPct val="90000"/>
              </a:lnSpc>
              <a:spcBef>
                <a:spcPts val="600"/>
              </a:spcBef>
              <a:spcAft>
                <a:spcPts val="600"/>
              </a:spcAft>
              <a:buClr>
                <a:schemeClr val="tx2"/>
              </a:buClr>
              <a:buFont typeface="Arial" panose="020B0604020202020204" pitchFamily="34" charset="0"/>
              <a:buChar char="•"/>
              <a:tabLst>
                <a:tab pos="360363" algn="l"/>
              </a:tabLst>
              <a:defRPr/>
            </a:pPr>
            <a:r>
              <a:rPr lang="en-US" altLang="en-US" sz="1600" kern="0" dirty="0">
                <a:solidFill>
                  <a:schemeClr val="tx2"/>
                </a:solidFill>
                <a:latin typeface="Arial"/>
                <a:ea typeface="MS PGothic"/>
                <a:cs typeface="Arial"/>
              </a:rPr>
              <a:t>Trying too hard for an acronym: </a:t>
            </a:r>
            <a:r>
              <a:rPr lang="en-US" altLang="en-US" sz="1600" i="1" kern="0" dirty="0">
                <a:solidFill>
                  <a:schemeClr val="accent5"/>
                </a:solidFill>
                <a:latin typeface="Arial"/>
                <a:ea typeface="MS PGothic"/>
                <a:cs typeface="Arial"/>
              </a:rPr>
              <a:t>“Cash </a:t>
            </a:r>
            <a:r>
              <a:rPr lang="en-US" altLang="en-US" sz="1600" i="1" kern="0" dirty="0" err="1">
                <a:solidFill>
                  <a:schemeClr val="accent5"/>
                </a:solidFill>
                <a:latin typeface="Arial"/>
                <a:ea typeface="MS PGothic"/>
                <a:cs typeface="Arial"/>
              </a:rPr>
              <a:t>maximising</a:t>
            </a:r>
            <a:r>
              <a:rPr lang="en-US" altLang="en-US" sz="1600" i="1" kern="0" dirty="0">
                <a:solidFill>
                  <a:schemeClr val="accent5"/>
                </a:solidFill>
                <a:latin typeface="Arial"/>
                <a:ea typeface="MS PGothic"/>
                <a:cs typeface="Arial"/>
              </a:rPr>
              <a:t> Objectives for increased Financial and Fiscal returns in a European Environment for </a:t>
            </a:r>
            <a:r>
              <a:rPr lang="en-US" altLang="en-US" sz="1600" i="1" kern="0" dirty="0" err="1">
                <a:solidFill>
                  <a:schemeClr val="accent5"/>
                </a:solidFill>
                <a:latin typeface="Arial"/>
                <a:ea typeface="MS PGothic"/>
                <a:cs typeface="Arial"/>
              </a:rPr>
              <a:t>HOt</a:t>
            </a:r>
            <a:r>
              <a:rPr lang="en-US" altLang="en-US" sz="1600" i="1" kern="0" dirty="0">
                <a:solidFill>
                  <a:schemeClr val="accent5"/>
                </a:solidFill>
                <a:latin typeface="Arial"/>
                <a:ea typeface="MS PGothic"/>
                <a:cs typeface="Arial"/>
              </a:rPr>
              <a:t> Beverages Sales (COFFEE HOBS)”</a:t>
            </a:r>
          </a:p>
          <a:p>
            <a:pPr>
              <a:lnSpc>
                <a:spcPct val="100000"/>
              </a:lnSpc>
            </a:pPr>
            <a:endParaRPr lang="en-GB" sz="1400" dirty="0">
              <a:solidFill>
                <a:schemeClr val="tx2"/>
              </a:solidFill>
              <a:latin typeface="+mn-lt"/>
            </a:endParaRPr>
          </a:p>
        </p:txBody>
      </p:sp>
      <p:sp>
        <p:nvSpPr>
          <p:cNvPr id="3" name="Rectangle 2">
            <a:extLst>
              <a:ext uri="{FF2B5EF4-FFF2-40B4-BE49-F238E27FC236}">
                <a16:creationId xmlns:a16="http://schemas.microsoft.com/office/drawing/2014/main" id="{BDC44F0B-C1C6-4F9A-DCB0-11ED617B1025}"/>
              </a:ext>
            </a:extLst>
          </p:cNvPr>
          <p:cNvSpPr/>
          <p:nvPr/>
        </p:nvSpPr>
        <p:spPr>
          <a:xfrm>
            <a:off x="3889057" y="1131059"/>
            <a:ext cx="4447224" cy="400110"/>
          </a:xfrm>
          <a:prstGeom prst="rect">
            <a:avLst/>
          </a:prstGeom>
          <a:solidFill>
            <a:srgbClr val="D9D9D9"/>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b"/>
          <a:lstStyle/>
          <a:p>
            <a:pPr algn="ctr">
              <a:lnSpc>
                <a:spcPct val="150000"/>
              </a:lnSpc>
            </a:pPr>
            <a:r>
              <a:rPr lang="en-GB" altLang="en-US" sz="2000" b="1" dirty="0">
                <a:solidFill>
                  <a:schemeClr val="tx1"/>
                </a:solidFill>
                <a:highlight>
                  <a:srgbClr val="D9D9D9"/>
                </a:highlight>
                <a:latin typeface="+mn-lt"/>
              </a:rPr>
              <a:t>Hints &amp; Tips: The Title</a:t>
            </a:r>
          </a:p>
        </p:txBody>
      </p:sp>
      <p:pic>
        <p:nvPicPr>
          <p:cNvPr id="4" name="Graphic 3" descr="Open envelope with solid fill">
            <a:extLst>
              <a:ext uri="{FF2B5EF4-FFF2-40B4-BE49-F238E27FC236}">
                <a16:creationId xmlns:a16="http://schemas.microsoft.com/office/drawing/2014/main" id="{4EA8BB8A-447A-431A-753A-728570FECC8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71407" y="89152"/>
            <a:ext cx="797985" cy="696496"/>
          </a:xfrm>
          <a:prstGeom prst="rect">
            <a:avLst/>
          </a:prstGeom>
        </p:spPr>
      </p:pic>
    </p:spTree>
    <p:extLst>
      <p:ext uri="{BB962C8B-B14F-4D97-AF65-F5344CB8AC3E}">
        <p14:creationId xmlns:p14="http://schemas.microsoft.com/office/powerpoint/2010/main" val="42845198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descr="Contract outline">
            <a:extLst>
              <a:ext uri="{FF2B5EF4-FFF2-40B4-BE49-F238E27FC236}">
                <a16:creationId xmlns:a16="http://schemas.microsoft.com/office/drawing/2014/main" id="{6E5639F4-52AE-5AFF-3370-A20761F2BB9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212669" y="4200750"/>
            <a:ext cx="1800000" cy="1800000"/>
          </a:xfrm>
          <a:prstGeom prst="rect">
            <a:avLst/>
          </a:prstGeom>
          <a:effectLst>
            <a:outerShdw blurRad="50800" dist="38100" dir="2700000" algn="tl" rotWithShape="0">
              <a:prstClr val="black">
                <a:alpha val="40000"/>
              </a:prstClr>
            </a:outerShdw>
          </a:effectLst>
        </p:spPr>
      </p:pic>
      <p:sp>
        <p:nvSpPr>
          <p:cNvPr id="5" name="Title 1">
            <a:extLst>
              <a:ext uri="{FF2B5EF4-FFF2-40B4-BE49-F238E27FC236}">
                <a16:creationId xmlns:a16="http://schemas.microsoft.com/office/drawing/2014/main" id="{7502771C-077F-9300-E277-BD070782C5E0}"/>
              </a:ext>
            </a:extLst>
          </p:cNvPr>
          <p:cNvSpPr>
            <a:spLocks noGrp="1"/>
          </p:cNvSpPr>
          <p:nvPr>
            <p:ph type="title"/>
          </p:nvPr>
        </p:nvSpPr>
        <p:spPr>
          <a:xfrm>
            <a:off x="1058069" y="2951947"/>
            <a:ext cx="10109200" cy="954107"/>
          </a:xfrm>
          <a:solidFill>
            <a:srgbClr val="335E6F">
              <a:alpha val="50000"/>
            </a:srgbClr>
          </a:solidFill>
        </p:spPr>
        <p:txBody>
          <a:bodyPr/>
          <a:lstStyle/>
          <a:p>
            <a:pPr algn="ctr"/>
            <a:r>
              <a:rPr lang="en-US" altLang="en-US" sz="2800" dirty="0">
                <a:solidFill>
                  <a:schemeClr val="bg1"/>
                </a:solidFill>
              </a:rPr>
              <a:t>Proposal Template</a:t>
            </a:r>
            <a:br>
              <a:rPr lang="en-US" altLang="en-US" sz="2800" dirty="0">
                <a:solidFill>
                  <a:schemeClr val="bg1"/>
                </a:solidFill>
              </a:rPr>
            </a:br>
            <a:r>
              <a:rPr lang="en-US" altLang="en-US" sz="2800" b="0" dirty="0"/>
              <a:t>Part 1 – Technical and Application</a:t>
            </a:r>
            <a:endParaRPr lang="en-GB" b="0" dirty="0"/>
          </a:p>
        </p:txBody>
      </p:sp>
    </p:spTree>
    <p:extLst>
      <p:ext uri="{BB962C8B-B14F-4D97-AF65-F5344CB8AC3E}">
        <p14:creationId xmlns:p14="http://schemas.microsoft.com/office/powerpoint/2010/main" val="29106554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5999" y="175790"/>
            <a:ext cx="10334769" cy="523220"/>
          </a:xfrm>
        </p:spPr>
        <p:txBody>
          <a:bodyPr/>
          <a:lstStyle/>
          <a:p>
            <a:r>
              <a:rPr lang="en-GB" sz="2800" dirty="0"/>
              <a:t>Proposal Template: Part 1 – Technical and Application</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5999" y="984310"/>
            <a:ext cx="11764800" cy="5328000"/>
          </a:xfrm>
        </p:spPr>
        <p:txBody>
          <a:bodyPr/>
          <a:lstStyle/>
          <a:p>
            <a:pPr>
              <a:spcBef>
                <a:spcPts val="0"/>
              </a:spcBef>
              <a:spcAft>
                <a:spcPts val="1800"/>
              </a:spcAft>
              <a:buClr>
                <a:schemeClr val="bg1"/>
              </a:buClr>
              <a:tabLst>
                <a:tab pos="447675" algn="l"/>
              </a:tabLst>
            </a:pPr>
            <a:r>
              <a:rPr lang="en-GB" dirty="0">
                <a:solidFill>
                  <a:schemeClr val="bg1"/>
                </a:solidFill>
                <a:latin typeface="+mn-lt"/>
              </a:rPr>
              <a:t>1.0		Introduction and Scope</a:t>
            </a:r>
            <a:endParaRPr lang="en-GB" dirty="0">
              <a:solidFill>
                <a:schemeClr val="bg1"/>
              </a:solidFill>
              <a:latin typeface="+mn-lt"/>
              <a:ea typeface="Times New Roman"/>
              <a:cs typeface="Times New Roman"/>
            </a:endParaRPr>
          </a:p>
          <a:p>
            <a:pPr algn="just">
              <a:spcBef>
                <a:spcPts val="0"/>
              </a:spcBef>
              <a:spcAft>
                <a:spcPts val="1800"/>
              </a:spcAft>
              <a:buClr>
                <a:schemeClr val="bg1"/>
              </a:buClr>
            </a:pPr>
            <a:r>
              <a:rPr lang="en-GB" dirty="0">
                <a:solidFill>
                  <a:schemeClr val="bg1"/>
                </a:solidFill>
                <a:latin typeface="+mn-lt"/>
                <a:ea typeface="Times New Roman"/>
                <a:cs typeface="Times New Roman"/>
              </a:rPr>
              <a:t>1.1	Technical Objective</a:t>
            </a:r>
            <a:endParaRPr lang="en-GB" dirty="0">
              <a:solidFill>
                <a:schemeClr val="bg1"/>
              </a:solidFill>
              <a:latin typeface="+mn-lt"/>
              <a:ea typeface="Times New Roman"/>
            </a:endParaRPr>
          </a:p>
          <a:p>
            <a:pPr>
              <a:spcBef>
                <a:spcPts val="0"/>
              </a:spcBef>
              <a:spcAft>
                <a:spcPts val="1800"/>
              </a:spcAft>
              <a:buClr>
                <a:schemeClr val="bg1"/>
              </a:buClr>
            </a:pPr>
            <a:r>
              <a:rPr lang="en-GB" dirty="0">
                <a:solidFill>
                  <a:schemeClr val="bg1"/>
                </a:solidFill>
                <a:latin typeface="+mn-lt"/>
                <a:ea typeface="Times New Roman"/>
                <a:cs typeface="Times New Roman"/>
              </a:rPr>
              <a:t>1.2	Requirements</a:t>
            </a:r>
            <a:endParaRPr lang="en-GB" dirty="0">
              <a:solidFill>
                <a:schemeClr val="bg1"/>
              </a:solidFill>
              <a:latin typeface="+mn-lt"/>
              <a:ea typeface="Times New Roman"/>
            </a:endParaRPr>
          </a:p>
          <a:p>
            <a:pPr algn="just">
              <a:spcBef>
                <a:spcPts val="0"/>
              </a:spcBef>
              <a:spcAft>
                <a:spcPts val="1800"/>
              </a:spcAft>
              <a:buClr>
                <a:schemeClr val="bg1"/>
              </a:buClr>
            </a:pPr>
            <a:r>
              <a:rPr lang="en-GB" dirty="0">
                <a:solidFill>
                  <a:schemeClr val="bg1"/>
                </a:solidFill>
                <a:latin typeface="+mn-lt"/>
                <a:ea typeface="Times New Roman"/>
                <a:cs typeface="Times New Roman"/>
              </a:rPr>
              <a:t>1.3	Technology Readiness Level</a:t>
            </a:r>
          </a:p>
          <a:p>
            <a:pPr algn="just">
              <a:spcBef>
                <a:spcPts val="0"/>
              </a:spcBef>
              <a:spcAft>
                <a:spcPts val="1800"/>
              </a:spcAft>
              <a:buClr>
                <a:schemeClr val="bg1"/>
              </a:buClr>
            </a:pPr>
            <a:r>
              <a:rPr lang="en-GB" sz="1800" dirty="0">
                <a:solidFill>
                  <a:schemeClr val="bg1"/>
                </a:solidFill>
                <a:latin typeface="+mn-lt"/>
                <a:ea typeface="Times New Roman"/>
                <a:cs typeface="Arial" panose="020B0604020202020204" pitchFamily="34" charset="0"/>
              </a:rPr>
              <a:t>1.4	Engineering Approach</a:t>
            </a:r>
            <a:endParaRPr lang="en-GB" dirty="0">
              <a:solidFill>
                <a:schemeClr val="bg1"/>
              </a:solidFill>
              <a:latin typeface="+mn-lt"/>
              <a:ea typeface="Times New Roman"/>
            </a:endParaRPr>
          </a:p>
          <a:p>
            <a:pPr algn="just">
              <a:spcBef>
                <a:spcPts val="0"/>
              </a:spcBef>
              <a:spcAft>
                <a:spcPts val="1800"/>
              </a:spcAft>
              <a:buClr>
                <a:schemeClr val="bg1"/>
              </a:buClr>
            </a:pPr>
            <a:r>
              <a:rPr lang="en-GB" sz="1800" dirty="0">
                <a:solidFill>
                  <a:schemeClr val="bg1"/>
                </a:solidFill>
                <a:latin typeface="+mn-lt"/>
                <a:ea typeface="Times New Roman" panose="02020603050405020304" pitchFamily="18" charset="0"/>
                <a:cs typeface="Times New Roman" panose="02020603050405020304" pitchFamily="18" charset="0"/>
              </a:rPr>
              <a:t>1.5	Technical Problem Areas </a:t>
            </a:r>
            <a:r>
              <a:rPr lang="en-GB" dirty="0">
                <a:solidFill>
                  <a:schemeClr val="bg1"/>
                </a:solidFill>
                <a:latin typeface="+mn-lt"/>
                <a:ea typeface="Times New Roman" panose="02020603050405020304" pitchFamily="18" charset="0"/>
                <a:cs typeface="Times New Roman" panose="02020603050405020304" pitchFamily="18" charset="0"/>
              </a:rPr>
              <a:t>a</a:t>
            </a:r>
            <a:r>
              <a:rPr lang="en-GB" sz="1800" dirty="0">
                <a:solidFill>
                  <a:schemeClr val="bg1"/>
                </a:solidFill>
                <a:latin typeface="+mn-lt"/>
                <a:ea typeface="Times New Roman" panose="02020603050405020304" pitchFamily="18" charset="0"/>
                <a:cs typeface="Times New Roman" panose="02020603050405020304" pitchFamily="18" charset="0"/>
              </a:rPr>
              <a:t>nd Risks</a:t>
            </a:r>
          </a:p>
          <a:p>
            <a:pPr algn="just">
              <a:spcBef>
                <a:spcPts val="0"/>
              </a:spcBef>
              <a:spcAft>
                <a:spcPts val="1800"/>
              </a:spcAft>
              <a:buClr>
                <a:schemeClr val="bg1"/>
              </a:buClr>
            </a:pPr>
            <a:r>
              <a:rPr lang="en-GB" sz="1800" dirty="0">
                <a:solidFill>
                  <a:schemeClr val="bg1"/>
                </a:solidFill>
                <a:latin typeface="+mn-lt"/>
                <a:ea typeface="Times New Roman" panose="02020603050405020304" pitchFamily="18" charset="0"/>
                <a:cs typeface="Times New Roman" panose="02020603050405020304" pitchFamily="18" charset="0"/>
              </a:rPr>
              <a:t>1.6	Prospect for Exploitation and Use</a:t>
            </a:r>
          </a:p>
          <a:p>
            <a:pPr algn="just">
              <a:spcBef>
                <a:spcPts val="0"/>
              </a:spcBef>
              <a:spcAft>
                <a:spcPts val="1800"/>
              </a:spcAft>
              <a:buClr>
                <a:schemeClr val="bg1"/>
              </a:buClr>
            </a:pPr>
            <a:r>
              <a:rPr lang="en-US" sz="1800" dirty="0">
                <a:solidFill>
                  <a:schemeClr val="bg1"/>
                </a:solidFill>
                <a:latin typeface="+mn-lt"/>
                <a:ea typeface="Times New Roman"/>
                <a:cs typeface="Times New Roman"/>
              </a:rPr>
              <a:t>1.7	Technical </a:t>
            </a:r>
            <a:r>
              <a:rPr lang="en-US" sz="1800" dirty="0" err="1">
                <a:solidFill>
                  <a:schemeClr val="bg1"/>
                </a:solidFill>
                <a:latin typeface="+mn-lt"/>
                <a:ea typeface="Times New Roman"/>
                <a:cs typeface="Times New Roman"/>
              </a:rPr>
              <a:t>Programme</a:t>
            </a:r>
            <a:r>
              <a:rPr lang="en-US" sz="1800" dirty="0">
                <a:solidFill>
                  <a:schemeClr val="bg1"/>
                </a:solidFill>
                <a:latin typeface="+mn-lt"/>
                <a:ea typeface="Times New Roman"/>
                <a:cs typeface="Times New Roman"/>
              </a:rPr>
              <a:t> of Work</a:t>
            </a:r>
          </a:p>
          <a:p>
            <a:pPr algn="just">
              <a:spcBef>
                <a:spcPts val="0"/>
              </a:spcBef>
              <a:spcAft>
                <a:spcPts val="1800"/>
              </a:spcAft>
              <a:buClr>
                <a:schemeClr val="bg1"/>
              </a:buClr>
            </a:pPr>
            <a:r>
              <a:rPr lang="en-GB" sz="1800" dirty="0">
                <a:solidFill>
                  <a:schemeClr val="bg1"/>
                </a:solidFill>
                <a:latin typeface="+mn-lt"/>
                <a:ea typeface="Times New Roman"/>
                <a:cs typeface="Times New Roman"/>
              </a:rPr>
              <a:t>1.8	Background of </a:t>
            </a:r>
            <a:r>
              <a:rPr lang="en-GB" dirty="0">
                <a:solidFill>
                  <a:schemeClr val="bg1"/>
                </a:solidFill>
                <a:latin typeface="+mn-lt"/>
                <a:ea typeface="Times New Roman"/>
                <a:cs typeface="Times New Roman"/>
              </a:rPr>
              <a:t>t</a:t>
            </a:r>
            <a:r>
              <a:rPr lang="en-GB" sz="1800" dirty="0">
                <a:solidFill>
                  <a:schemeClr val="bg1"/>
                </a:solidFill>
                <a:latin typeface="+mn-lt"/>
                <a:ea typeface="Times New Roman"/>
                <a:cs typeface="Times New Roman"/>
              </a:rPr>
              <a:t>he Company(</a:t>
            </a:r>
            <a:r>
              <a:rPr lang="en-GB" sz="1800" dirty="0" err="1">
                <a:solidFill>
                  <a:schemeClr val="bg1"/>
                </a:solidFill>
                <a:latin typeface="+mn-lt"/>
                <a:ea typeface="Times New Roman"/>
                <a:cs typeface="Times New Roman"/>
              </a:rPr>
              <a:t>ies</a:t>
            </a:r>
            <a:r>
              <a:rPr lang="en-GB" sz="1800" dirty="0">
                <a:solidFill>
                  <a:schemeClr val="bg1"/>
                </a:solidFill>
                <a:latin typeface="+mn-lt"/>
                <a:ea typeface="Times New Roman"/>
                <a:cs typeface="Times New Roman"/>
              </a:rPr>
              <a:t>)</a:t>
            </a:r>
          </a:p>
          <a:p>
            <a:pPr algn="just">
              <a:spcBef>
                <a:spcPts val="0"/>
              </a:spcBef>
              <a:spcAft>
                <a:spcPts val="1800"/>
              </a:spcAft>
              <a:buClr>
                <a:schemeClr val="bg1"/>
              </a:buClr>
            </a:pPr>
            <a:r>
              <a:rPr lang="en-GB" sz="1800" dirty="0">
                <a:solidFill>
                  <a:schemeClr val="bg1"/>
                </a:solidFill>
                <a:latin typeface="+mn-lt"/>
                <a:ea typeface="Times New Roman"/>
                <a:cs typeface="Times New Roman"/>
              </a:rPr>
              <a:t>1.9	Facilities</a:t>
            </a:r>
          </a:p>
          <a:p>
            <a:pPr marL="457200" indent="-457200" algn="just">
              <a:spcAft>
                <a:spcPts val="0"/>
              </a:spcAft>
            </a:pPr>
            <a:endParaRPr lang="en-GB" sz="1800" b="1" u="sng" dirty="0">
              <a:solidFill>
                <a:schemeClr val="tx2"/>
              </a:solidFill>
              <a:latin typeface="+mn-lt"/>
              <a:ea typeface="Times New Roman"/>
              <a:cs typeface="Times New Roman"/>
            </a:endParaRPr>
          </a:p>
          <a:p>
            <a:pPr marL="457200" indent="-457200" algn="just">
              <a:spcAft>
                <a:spcPts val="0"/>
              </a:spcAft>
            </a:pPr>
            <a:endParaRPr lang="en-GB" sz="1800" b="1" u="sng" dirty="0">
              <a:solidFill>
                <a:schemeClr val="tx1"/>
              </a:solidFill>
              <a:latin typeface="+mn-lt"/>
              <a:ea typeface="Times New Roman" panose="02020603050405020304" pitchFamily="18" charset="0"/>
            </a:endParaRPr>
          </a:p>
          <a:p>
            <a:pPr marL="457200" indent="-457200" algn="just">
              <a:spcAft>
                <a:spcPts val="0"/>
              </a:spcAft>
            </a:pPr>
            <a:endParaRPr lang="en-GB" sz="1800" dirty="0">
              <a:solidFill>
                <a:schemeClr val="tx2"/>
              </a:solidFill>
              <a:latin typeface="+mn-lt"/>
              <a:ea typeface="Times New Roman"/>
              <a:cs typeface="Arial" panose="020B0604020202020204" pitchFamily="34" charset="0"/>
            </a:endParaRPr>
          </a:p>
          <a:p>
            <a:pPr marL="457200" indent="-457200" algn="just">
              <a:spcAft>
                <a:spcPts val="0"/>
              </a:spcAft>
            </a:pPr>
            <a:endParaRPr lang="en-GB" b="1" dirty="0">
              <a:solidFill>
                <a:schemeClr val="tx1"/>
              </a:solidFill>
              <a:latin typeface="+mn-lt"/>
              <a:ea typeface="Times New Roman"/>
            </a:endParaRPr>
          </a:p>
        </p:txBody>
      </p:sp>
    </p:spTree>
    <p:extLst>
      <p:ext uri="{BB962C8B-B14F-4D97-AF65-F5344CB8AC3E}">
        <p14:creationId xmlns:p14="http://schemas.microsoft.com/office/powerpoint/2010/main" val="4159121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5999" y="175790"/>
            <a:ext cx="10323663" cy="523220"/>
          </a:xfrm>
        </p:spPr>
        <p:txBody>
          <a:bodyPr/>
          <a:lstStyle/>
          <a:p>
            <a:r>
              <a:rPr lang="en-GB" sz="2800" dirty="0"/>
              <a:t>Proposal Template: Part 1 – Technical and Application</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5999" y="877637"/>
            <a:ext cx="6645198" cy="3700757"/>
          </a:xfrm>
        </p:spPr>
        <p:txBody>
          <a:bodyPr/>
          <a:lstStyle/>
          <a:p>
            <a:pPr lvl="0">
              <a:spcAft>
                <a:spcPts val="1200"/>
              </a:spcAft>
            </a:pPr>
            <a:r>
              <a:rPr lang="en-GB" sz="2000" b="1" dirty="0">
                <a:solidFill>
                  <a:schemeClr val="tx1"/>
                </a:solidFill>
              </a:rPr>
              <a:t>1.0	Introduction and Scope</a:t>
            </a:r>
          </a:p>
          <a:p>
            <a:pPr lvl="0">
              <a:spcAft>
                <a:spcPts val="1200"/>
              </a:spcAft>
            </a:pPr>
            <a:endParaRPr lang="en-GB" sz="2000" dirty="0">
              <a:solidFill>
                <a:schemeClr val="tx2"/>
              </a:solidFill>
            </a:endParaRPr>
          </a:p>
          <a:p>
            <a:pPr marL="285750" indent="-285750">
              <a:spcBef>
                <a:spcPts val="1800"/>
              </a:spcBef>
              <a:spcAft>
                <a:spcPts val="3600"/>
              </a:spcAft>
              <a:buClr>
                <a:schemeClr val="tx2"/>
              </a:buClr>
              <a:buFont typeface="Arial" panose="020B0604020202020204" pitchFamily="34" charset="0"/>
              <a:buChar char="•"/>
            </a:pPr>
            <a:r>
              <a:rPr lang="en-GB" dirty="0">
                <a:solidFill>
                  <a:schemeClr val="tx2"/>
                </a:solidFill>
              </a:rPr>
              <a:t>Provide the </a:t>
            </a:r>
            <a:r>
              <a:rPr lang="en-GB" b="1" dirty="0">
                <a:solidFill>
                  <a:schemeClr val="tx2"/>
                </a:solidFill>
              </a:rPr>
              <a:t>background and rationale </a:t>
            </a:r>
            <a:r>
              <a:rPr lang="en-GB" dirty="0">
                <a:solidFill>
                  <a:schemeClr val="tx2"/>
                </a:solidFill>
              </a:rPr>
              <a:t>of what you are proposing to do. </a:t>
            </a:r>
          </a:p>
          <a:p>
            <a:pPr marL="285750" indent="-285750">
              <a:spcBef>
                <a:spcPts val="1800"/>
              </a:spcBef>
              <a:spcAft>
                <a:spcPts val="3600"/>
              </a:spcAft>
              <a:buClr>
                <a:schemeClr val="tx2"/>
              </a:buClr>
              <a:buFont typeface="Arial" panose="020B0604020202020204" pitchFamily="34" charset="0"/>
              <a:buChar char="•"/>
            </a:pPr>
            <a:r>
              <a:rPr lang="en-GB" dirty="0">
                <a:solidFill>
                  <a:schemeClr val="tx2"/>
                </a:solidFill>
              </a:rPr>
              <a:t>Keep it </a:t>
            </a:r>
            <a:r>
              <a:rPr lang="en-GB" b="1" dirty="0">
                <a:solidFill>
                  <a:schemeClr val="tx2"/>
                </a:solidFill>
              </a:rPr>
              <a:t>succinct</a:t>
            </a:r>
            <a:r>
              <a:rPr lang="en-GB" dirty="0">
                <a:solidFill>
                  <a:schemeClr val="tx2"/>
                </a:solidFill>
              </a:rPr>
              <a:t> (not more than half a page), but </a:t>
            </a:r>
            <a:r>
              <a:rPr lang="en-GB" b="1" dirty="0">
                <a:solidFill>
                  <a:schemeClr val="tx2"/>
                </a:solidFill>
              </a:rPr>
              <a:t>clear</a:t>
            </a:r>
            <a:r>
              <a:rPr lang="en-GB" dirty="0">
                <a:solidFill>
                  <a:schemeClr val="tx2"/>
                </a:solidFill>
              </a:rPr>
              <a:t> enough to provide </a:t>
            </a:r>
            <a:r>
              <a:rPr lang="en-GB" b="1" dirty="0">
                <a:solidFill>
                  <a:schemeClr val="tx2"/>
                </a:solidFill>
              </a:rPr>
              <a:t>sufficient context </a:t>
            </a:r>
            <a:r>
              <a:rPr lang="en-GB" dirty="0">
                <a:solidFill>
                  <a:schemeClr val="tx2"/>
                </a:solidFill>
              </a:rPr>
              <a:t>for your development. </a:t>
            </a:r>
          </a:p>
          <a:p>
            <a:pPr lvl="0"/>
            <a:endParaRPr lang="en-GB" sz="1600" dirty="0">
              <a:solidFill>
                <a:schemeClr val="tx2"/>
              </a:solidFill>
            </a:endParaRPr>
          </a:p>
        </p:txBody>
      </p:sp>
      <p:pic>
        <p:nvPicPr>
          <p:cNvPr id="3" name="Picture 2">
            <a:extLst>
              <a:ext uri="{FF2B5EF4-FFF2-40B4-BE49-F238E27FC236}">
                <a16:creationId xmlns:a16="http://schemas.microsoft.com/office/drawing/2014/main" id="{3355DC85-8690-6651-61FC-7D965D04BA2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532" r="10477"/>
          <a:stretch/>
        </p:blipFill>
        <p:spPr>
          <a:xfrm>
            <a:off x="7743625" y="1018313"/>
            <a:ext cx="4265714" cy="3549370"/>
          </a:xfrm>
          <a:prstGeom prst="rect">
            <a:avLst/>
          </a:prstGeom>
          <a:effectLst>
            <a:softEdge rad="0"/>
          </a:effectLst>
        </p:spPr>
      </p:pic>
      <p:pic>
        <p:nvPicPr>
          <p:cNvPr id="7" name="Graphic 6" descr="Contract outline">
            <a:extLst>
              <a:ext uri="{FF2B5EF4-FFF2-40B4-BE49-F238E27FC236}">
                <a16:creationId xmlns:a16="http://schemas.microsoft.com/office/drawing/2014/main" id="{2D822A08-D5FB-BEF8-119C-4E5F38E268F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576696" y="58731"/>
            <a:ext cx="757338" cy="75733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50039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5999" y="175790"/>
            <a:ext cx="10275537" cy="523220"/>
          </a:xfrm>
        </p:spPr>
        <p:txBody>
          <a:bodyPr/>
          <a:lstStyle/>
          <a:p>
            <a:r>
              <a:rPr lang="en-GB" sz="2800" dirty="0"/>
              <a:t>Proposal Template: Part 1 – Technical and Application</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5999" y="881718"/>
            <a:ext cx="11764800" cy="5328000"/>
          </a:xfrm>
        </p:spPr>
        <p:txBody>
          <a:bodyPr/>
          <a:lstStyle/>
          <a:p>
            <a:pPr marL="457200" lvl="0" indent="-457200" algn="just">
              <a:spcAft>
                <a:spcPts val="600"/>
              </a:spcAft>
            </a:pPr>
            <a:r>
              <a:rPr lang="en-GB" sz="2000" b="1" dirty="0">
                <a:solidFill>
                  <a:schemeClr val="tx1"/>
                </a:solidFill>
                <a:latin typeface="+mn-lt"/>
                <a:ea typeface="Times New Roman"/>
                <a:cs typeface="Times New Roman"/>
              </a:rPr>
              <a:t>1.1		Technical Objective</a:t>
            </a:r>
            <a:endParaRPr lang="en-GB" sz="2000" dirty="0">
              <a:solidFill>
                <a:schemeClr val="tx2"/>
              </a:solidFill>
              <a:latin typeface="+mn-lt"/>
              <a:ea typeface="Times New Roman"/>
              <a:cs typeface="Times New Roman"/>
            </a:endParaRPr>
          </a:p>
          <a:p>
            <a:pPr algn="just">
              <a:lnSpc>
                <a:spcPct val="90000"/>
              </a:lnSpc>
              <a:spcAft>
                <a:spcPts val="1200"/>
              </a:spcAft>
              <a:buClr>
                <a:schemeClr val="tx2"/>
              </a:buClr>
              <a:defRPr/>
            </a:pPr>
            <a:r>
              <a:rPr lang="en-US" altLang="en-US" sz="1600" kern="0" dirty="0">
                <a:solidFill>
                  <a:schemeClr val="tx1"/>
                </a:solidFill>
                <a:latin typeface="+mn-lt"/>
                <a:ea typeface="MS PGothic"/>
                <a:cs typeface="Arial"/>
              </a:rPr>
              <a:t>The Objective is what you hope to achieve with the p</a:t>
            </a:r>
            <a:r>
              <a:rPr lang="en-US" altLang="en-US" sz="1600" dirty="0">
                <a:solidFill>
                  <a:schemeClr val="tx1"/>
                </a:solidFill>
                <a:latin typeface="+mn-lt"/>
                <a:ea typeface="MS PGothic"/>
                <a:cs typeface="Arial"/>
              </a:rPr>
              <a:t>roposal</a:t>
            </a:r>
            <a:r>
              <a:rPr lang="en-US" altLang="en-US" sz="1600" kern="0" dirty="0">
                <a:solidFill>
                  <a:schemeClr val="tx1"/>
                </a:solidFill>
                <a:latin typeface="+mn-lt"/>
                <a:ea typeface="MS PGothic"/>
                <a:cs typeface="Arial"/>
              </a:rPr>
              <a:t> (i.e. the end goal) and the key constraints or conditions under which that should be met. This is sometimes called the mission goal in texts. In theory, everything you propose to do should be derivable from this statement.</a:t>
            </a:r>
          </a:p>
          <a:p>
            <a:pPr>
              <a:lnSpc>
                <a:spcPct val="90000"/>
              </a:lnSpc>
              <a:spcAft>
                <a:spcPts val="600"/>
              </a:spcAft>
              <a:defRPr/>
            </a:pPr>
            <a:r>
              <a:rPr lang="en-US" altLang="en-US" sz="1600" b="1" kern="0" dirty="0">
                <a:solidFill>
                  <a:schemeClr val="tx1"/>
                </a:solidFill>
                <a:latin typeface="+mn-lt"/>
              </a:rPr>
              <a:t>Objectives should:</a:t>
            </a:r>
          </a:p>
          <a:p>
            <a:pPr marL="447675" indent="-346075">
              <a:lnSpc>
                <a:spcPct val="90000"/>
              </a:lnSpc>
              <a:spcBef>
                <a:spcPts val="600"/>
              </a:spcBef>
              <a:spcAft>
                <a:spcPts val="600"/>
              </a:spcAft>
              <a:buClr>
                <a:schemeClr val="accent1">
                  <a:lumMod val="75000"/>
                </a:schemeClr>
              </a:buClr>
              <a:buFontTx/>
              <a:buAutoNum type="arabicPeriod"/>
              <a:defRPr/>
            </a:pPr>
            <a:r>
              <a:rPr lang="en-US" altLang="en-US" sz="1600" kern="0" dirty="0">
                <a:solidFill>
                  <a:schemeClr val="accent1">
                    <a:lumMod val="75000"/>
                  </a:schemeClr>
                </a:solidFill>
                <a:latin typeface="+mn-lt"/>
              </a:rPr>
              <a:t>Be </a:t>
            </a:r>
            <a:r>
              <a:rPr lang="en-US" altLang="en-US" sz="1600" b="1" kern="0" dirty="0">
                <a:solidFill>
                  <a:schemeClr val="accent1">
                    <a:lumMod val="75000"/>
                  </a:schemeClr>
                </a:solidFill>
                <a:latin typeface="+mn-lt"/>
              </a:rPr>
              <a:t>short</a:t>
            </a:r>
            <a:r>
              <a:rPr lang="en-US" altLang="en-US" sz="1600" kern="0" dirty="0">
                <a:solidFill>
                  <a:schemeClr val="accent1">
                    <a:lumMod val="75000"/>
                  </a:schemeClr>
                </a:solidFill>
                <a:latin typeface="+mn-lt"/>
              </a:rPr>
              <a:t> (1 to 3 sentences)</a:t>
            </a:r>
          </a:p>
          <a:p>
            <a:pPr marL="447675" indent="-346075">
              <a:lnSpc>
                <a:spcPct val="90000"/>
              </a:lnSpc>
              <a:spcBef>
                <a:spcPts val="600"/>
              </a:spcBef>
              <a:spcAft>
                <a:spcPts val="600"/>
              </a:spcAft>
              <a:buClr>
                <a:schemeClr val="accent1">
                  <a:lumMod val="75000"/>
                </a:schemeClr>
              </a:buClr>
              <a:buFontTx/>
              <a:buAutoNum type="arabicPeriod"/>
              <a:defRPr/>
            </a:pPr>
            <a:r>
              <a:rPr lang="en-US" altLang="en-US" sz="1600" kern="0" dirty="0">
                <a:solidFill>
                  <a:schemeClr val="accent1">
                    <a:lumMod val="75000"/>
                  </a:schemeClr>
                </a:solidFill>
                <a:latin typeface="+mn-lt"/>
              </a:rPr>
              <a:t>Be </a:t>
            </a:r>
            <a:r>
              <a:rPr lang="en-US" altLang="en-US" sz="1600" b="1" kern="0" dirty="0">
                <a:solidFill>
                  <a:schemeClr val="accent1">
                    <a:lumMod val="75000"/>
                  </a:schemeClr>
                </a:solidFill>
                <a:latin typeface="+mn-lt"/>
              </a:rPr>
              <a:t>clear and verifiable</a:t>
            </a:r>
          </a:p>
          <a:p>
            <a:pPr marL="447675" indent="-346075">
              <a:lnSpc>
                <a:spcPct val="90000"/>
              </a:lnSpc>
              <a:spcBef>
                <a:spcPts val="600"/>
              </a:spcBef>
              <a:spcAft>
                <a:spcPts val="600"/>
              </a:spcAft>
              <a:buClr>
                <a:schemeClr val="accent1">
                  <a:lumMod val="75000"/>
                </a:schemeClr>
              </a:buClr>
              <a:buFontTx/>
              <a:buAutoNum type="arabicPeriod"/>
              <a:defRPr/>
            </a:pPr>
            <a:r>
              <a:rPr lang="en-US" altLang="en-US" sz="1600" kern="0" dirty="0">
                <a:solidFill>
                  <a:schemeClr val="accent1">
                    <a:lumMod val="75000"/>
                  </a:schemeClr>
                </a:solidFill>
                <a:latin typeface="+mn-lt"/>
                <a:ea typeface="MS PGothic"/>
                <a:cs typeface="Arial"/>
              </a:rPr>
              <a:t>Contain the </a:t>
            </a:r>
            <a:r>
              <a:rPr lang="en-US" altLang="en-US" sz="1600" b="1" kern="0" dirty="0">
                <a:solidFill>
                  <a:schemeClr val="accent1">
                    <a:lumMod val="75000"/>
                  </a:schemeClr>
                </a:solidFill>
                <a:latin typeface="+mn-lt"/>
                <a:ea typeface="MS PGothic"/>
                <a:cs typeface="Arial"/>
              </a:rPr>
              <a:t>core essence </a:t>
            </a:r>
            <a:r>
              <a:rPr lang="en-US" altLang="en-US" sz="1600" kern="0" dirty="0">
                <a:solidFill>
                  <a:schemeClr val="accent1">
                    <a:lumMod val="75000"/>
                  </a:schemeClr>
                </a:solidFill>
                <a:latin typeface="+mn-lt"/>
                <a:ea typeface="MS PGothic"/>
                <a:cs typeface="Arial"/>
              </a:rPr>
              <a:t>of what should be achieved</a:t>
            </a:r>
          </a:p>
          <a:p>
            <a:pPr marL="674370" indent="-571500">
              <a:lnSpc>
                <a:spcPct val="90000"/>
              </a:lnSpc>
              <a:spcBef>
                <a:spcPts val="600"/>
              </a:spcBef>
              <a:spcAft>
                <a:spcPts val="600"/>
              </a:spcAft>
              <a:buClr>
                <a:schemeClr val="tx2"/>
              </a:buClr>
              <a:buFontTx/>
              <a:buAutoNum type="arabicPeriod"/>
              <a:defRPr/>
            </a:pPr>
            <a:endParaRPr lang="en-US" altLang="en-US" sz="1600" dirty="0">
              <a:solidFill>
                <a:schemeClr val="tx2"/>
              </a:solidFill>
              <a:latin typeface="+mn-lt"/>
              <a:ea typeface="MS PGothic"/>
              <a:cs typeface="Arial"/>
            </a:endParaRPr>
          </a:p>
          <a:p>
            <a:pPr marL="674370" indent="-571500">
              <a:lnSpc>
                <a:spcPct val="90000"/>
              </a:lnSpc>
              <a:spcBef>
                <a:spcPts val="600"/>
              </a:spcBef>
              <a:spcAft>
                <a:spcPts val="600"/>
              </a:spcAft>
              <a:buClr>
                <a:schemeClr val="tx2"/>
              </a:buClr>
              <a:buFontTx/>
              <a:buAutoNum type="arabicPeriod"/>
              <a:defRPr/>
            </a:pPr>
            <a:endParaRPr lang="en-US" altLang="en-US" sz="1600" kern="0" dirty="0">
              <a:solidFill>
                <a:schemeClr val="tx2"/>
              </a:solidFill>
              <a:latin typeface="+mn-lt"/>
              <a:ea typeface="MS PGothic"/>
              <a:cs typeface="Arial"/>
            </a:endParaRPr>
          </a:p>
          <a:p>
            <a:pPr marL="457200" lvl="0" indent="-457200" algn="just">
              <a:spcAft>
                <a:spcPts val="0"/>
              </a:spcAft>
            </a:pPr>
            <a:endParaRPr lang="en-GB" sz="2000" dirty="0">
              <a:solidFill>
                <a:schemeClr val="tx2"/>
              </a:solidFill>
              <a:latin typeface="+mn-lt"/>
              <a:ea typeface="Times New Roman"/>
            </a:endParaRPr>
          </a:p>
        </p:txBody>
      </p:sp>
      <p:pic>
        <p:nvPicPr>
          <p:cNvPr id="1026" name="Picture 2" descr="Kennedy, in a blue suit and tie, speaks at a wooden podium bearing the seal of the President of the United States. Vice President Lyndon Johnson and other dignitaries stand behind him.">
            <a:extLst>
              <a:ext uri="{FF2B5EF4-FFF2-40B4-BE49-F238E27FC236}">
                <a16:creationId xmlns:a16="http://schemas.microsoft.com/office/drawing/2014/main" id="{7A3CC8B6-0A27-702E-460B-D7CCC202F40A}"/>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37995"/>
          <a:stretch/>
        </p:blipFill>
        <p:spPr bwMode="auto">
          <a:xfrm>
            <a:off x="9743840" y="4124741"/>
            <a:ext cx="1813490" cy="163336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C5B155B-BF68-02C4-A2CE-0E7FC4B0D088}"/>
              </a:ext>
            </a:extLst>
          </p:cNvPr>
          <p:cNvSpPr txBox="1"/>
          <p:nvPr/>
        </p:nvSpPr>
        <p:spPr>
          <a:xfrm>
            <a:off x="5876459" y="2223662"/>
            <a:ext cx="6104340" cy="1440394"/>
          </a:xfrm>
          <a:prstGeom prst="rect">
            <a:avLst/>
          </a:prstGeom>
          <a:noFill/>
        </p:spPr>
        <p:txBody>
          <a:bodyPr wrap="square">
            <a:spAutoFit/>
          </a:bodyPr>
          <a:lstStyle/>
          <a:p>
            <a:pPr>
              <a:lnSpc>
                <a:spcPct val="90000"/>
              </a:lnSpc>
              <a:spcBef>
                <a:spcPts val="600"/>
              </a:spcBef>
              <a:spcAft>
                <a:spcPts val="600"/>
              </a:spcAft>
              <a:defRPr/>
            </a:pPr>
            <a:r>
              <a:rPr lang="en-US" altLang="en-US" sz="1600" b="1" kern="0" dirty="0">
                <a:solidFill>
                  <a:schemeClr val="tx1"/>
                </a:solidFill>
                <a:latin typeface="+mn-lt"/>
              </a:rPr>
              <a:t>Objectives should not:</a:t>
            </a:r>
          </a:p>
          <a:p>
            <a:pPr marL="447675" indent="-346075">
              <a:lnSpc>
                <a:spcPct val="90000"/>
              </a:lnSpc>
              <a:spcBef>
                <a:spcPts val="600"/>
              </a:spcBef>
              <a:spcAft>
                <a:spcPts val="600"/>
              </a:spcAft>
              <a:buClr>
                <a:schemeClr val="accent2"/>
              </a:buClr>
              <a:buFontTx/>
              <a:buAutoNum type="arabicPeriod"/>
              <a:defRPr/>
            </a:pPr>
            <a:r>
              <a:rPr lang="en-US" altLang="en-US" sz="1600" kern="0" dirty="0">
                <a:solidFill>
                  <a:schemeClr val="accent2"/>
                </a:solidFill>
                <a:latin typeface="+mn-lt"/>
                <a:ea typeface="MS PGothic"/>
                <a:cs typeface="Arial"/>
              </a:rPr>
              <a:t>Describe the work to be done, the </a:t>
            </a:r>
            <a:r>
              <a:rPr lang="en-US" altLang="en-US" sz="1600" dirty="0">
                <a:solidFill>
                  <a:schemeClr val="accent2"/>
                </a:solidFill>
                <a:latin typeface="+mn-lt"/>
                <a:ea typeface="MS PGothic"/>
                <a:cs typeface="Arial"/>
              </a:rPr>
              <a:t>workflow</a:t>
            </a:r>
            <a:r>
              <a:rPr lang="en-US" altLang="en-US" sz="1600" kern="0" dirty="0">
                <a:solidFill>
                  <a:schemeClr val="accent2"/>
                </a:solidFill>
                <a:latin typeface="+mn-lt"/>
                <a:ea typeface="MS PGothic"/>
                <a:cs typeface="Arial"/>
              </a:rPr>
              <a:t> or how to do it</a:t>
            </a:r>
          </a:p>
          <a:p>
            <a:pPr marL="447675" indent="-346075">
              <a:lnSpc>
                <a:spcPct val="90000"/>
              </a:lnSpc>
              <a:spcBef>
                <a:spcPts val="600"/>
              </a:spcBef>
              <a:spcAft>
                <a:spcPts val="600"/>
              </a:spcAft>
              <a:buClr>
                <a:schemeClr val="accent2"/>
              </a:buClr>
              <a:buFontTx/>
              <a:buAutoNum type="arabicPeriod"/>
              <a:defRPr/>
            </a:pPr>
            <a:r>
              <a:rPr lang="en-US" altLang="en-US" sz="1600" kern="0" dirty="0">
                <a:solidFill>
                  <a:schemeClr val="accent2"/>
                </a:solidFill>
                <a:latin typeface="+mn-lt"/>
                <a:ea typeface="MS PGothic"/>
                <a:cs typeface="Arial"/>
              </a:rPr>
              <a:t>Describe the nice to haves/options</a:t>
            </a:r>
          </a:p>
          <a:p>
            <a:pPr marL="447675" indent="-346075">
              <a:lnSpc>
                <a:spcPct val="90000"/>
              </a:lnSpc>
              <a:spcBef>
                <a:spcPts val="600"/>
              </a:spcBef>
              <a:spcAft>
                <a:spcPts val="600"/>
              </a:spcAft>
              <a:buClr>
                <a:schemeClr val="accent2"/>
              </a:buClr>
              <a:buFontTx/>
              <a:buAutoNum type="arabicPeriod"/>
              <a:defRPr/>
            </a:pPr>
            <a:r>
              <a:rPr lang="en-US" altLang="en-US" sz="1600" kern="0" dirty="0">
                <a:solidFill>
                  <a:schemeClr val="accent2"/>
                </a:solidFill>
                <a:latin typeface="+mn-lt"/>
              </a:rPr>
              <a:t>Be overly long and descriptive</a:t>
            </a:r>
          </a:p>
        </p:txBody>
      </p:sp>
      <p:sp>
        <p:nvSpPr>
          <p:cNvPr id="7" name="TextBox 6">
            <a:extLst>
              <a:ext uri="{FF2B5EF4-FFF2-40B4-BE49-F238E27FC236}">
                <a16:creationId xmlns:a16="http://schemas.microsoft.com/office/drawing/2014/main" id="{303B23AA-C41B-42D4-0CD8-AF860A838F2B}"/>
              </a:ext>
            </a:extLst>
          </p:cNvPr>
          <p:cNvSpPr txBox="1"/>
          <p:nvPr/>
        </p:nvSpPr>
        <p:spPr>
          <a:xfrm>
            <a:off x="244539" y="4094852"/>
            <a:ext cx="9408295" cy="1706621"/>
          </a:xfrm>
          <a:prstGeom prst="rect">
            <a:avLst/>
          </a:prstGeom>
          <a:noFill/>
        </p:spPr>
        <p:txBody>
          <a:bodyPr wrap="square">
            <a:spAutoFit/>
          </a:bodyPr>
          <a:lstStyle/>
          <a:p>
            <a:pPr indent="0">
              <a:lnSpc>
                <a:spcPct val="90000"/>
              </a:lnSpc>
              <a:buFont typeface="Verdana" pitchFamily="34" charset="0"/>
              <a:buNone/>
              <a:defRPr/>
            </a:pPr>
            <a:endParaRPr lang="en-US" altLang="en-US" sz="1050" kern="0" dirty="0">
              <a:solidFill>
                <a:schemeClr val="tx2"/>
              </a:solidFill>
              <a:latin typeface="+mn-lt"/>
            </a:endParaRPr>
          </a:p>
          <a:p>
            <a:pPr indent="0">
              <a:lnSpc>
                <a:spcPct val="90000"/>
              </a:lnSpc>
              <a:spcAft>
                <a:spcPts val="600"/>
              </a:spcAft>
              <a:buFont typeface="Verdana" pitchFamily="34" charset="0"/>
              <a:buNone/>
              <a:defRPr/>
            </a:pPr>
            <a:r>
              <a:rPr lang="en-US" altLang="en-US" i="1" kern="0" dirty="0">
                <a:solidFill>
                  <a:schemeClr val="tx2"/>
                </a:solidFill>
                <a:highlight>
                  <a:srgbClr val="C0C0C0"/>
                </a:highlight>
                <a:latin typeface="+mn-lt"/>
                <a:ea typeface="MS PGothic"/>
                <a:cs typeface="Arial"/>
              </a:rPr>
              <a:t>“‘…this nation should commit itself to achieving the goal, before this decade is out, of landing a man on the Moon and returning him safely to Earth”</a:t>
            </a:r>
            <a:r>
              <a:rPr lang="en-US" altLang="en-US" kern="0" dirty="0">
                <a:solidFill>
                  <a:schemeClr val="tx2"/>
                </a:solidFill>
                <a:highlight>
                  <a:srgbClr val="C0C0C0"/>
                </a:highlight>
                <a:latin typeface="+mn-lt"/>
                <a:ea typeface="MS PGothic"/>
                <a:cs typeface="Arial"/>
              </a:rPr>
              <a:t> </a:t>
            </a:r>
          </a:p>
          <a:p>
            <a:pPr indent="0">
              <a:lnSpc>
                <a:spcPct val="90000"/>
              </a:lnSpc>
              <a:buFont typeface="Verdana" pitchFamily="34" charset="0"/>
              <a:buNone/>
              <a:defRPr/>
            </a:pPr>
            <a:r>
              <a:rPr lang="en-US" altLang="en-US" sz="1800" b="1" kern="0" dirty="0">
                <a:solidFill>
                  <a:schemeClr val="tx1"/>
                </a:solidFill>
                <a:latin typeface="+mn-lt"/>
                <a:ea typeface="MS PGothic"/>
                <a:cs typeface="Arial"/>
              </a:rPr>
              <a:t>– this was the objective stated for a </a:t>
            </a:r>
            <a:r>
              <a:rPr lang="en-US" altLang="en-US" sz="1800" b="1" dirty="0">
                <a:solidFill>
                  <a:schemeClr val="tx1"/>
                </a:solidFill>
                <a:latin typeface="+mn-lt"/>
                <a:ea typeface="MS PGothic"/>
                <a:cs typeface="Arial"/>
              </a:rPr>
              <a:t>24-Billion-dollar</a:t>
            </a:r>
            <a:r>
              <a:rPr lang="en-US" altLang="en-US" sz="1800" b="1" kern="0" dirty="0">
                <a:solidFill>
                  <a:schemeClr val="tx1"/>
                </a:solidFill>
                <a:latin typeface="+mn-lt"/>
                <a:ea typeface="MS PGothic"/>
                <a:cs typeface="Arial"/>
              </a:rPr>
              <a:t> project.</a:t>
            </a:r>
          </a:p>
          <a:p>
            <a:pPr indent="0">
              <a:lnSpc>
                <a:spcPct val="90000"/>
              </a:lnSpc>
              <a:buFont typeface="Verdana" pitchFamily="34" charset="0"/>
              <a:buNone/>
              <a:defRPr/>
            </a:pPr>
            <a:endParaRPr lang="en-US" altLang="en-US" sz="1050" kern="0" dirty="0">
              <a:solidFill>
                <a:schemeClr val="tx2"/>
              </a:solidFill>
              <a:latin typeface="+mn-lt"/>
            </a:endParaRPr>
          </a:p>
          <a:p>
            <a:pPr algn="ctr">
              <a:lnSpc>
                <a:spcPct val="90000"/>
              </a:lnSpc>
              <a:defRPr/>
            </a:pPr>
            <a:r>
              <a:rPr lang="en-US" altLang="en-US" sz="1800" kern="0" dirty="0">
                <a:latin typeface="+mn-lt"/>
                <a:ea typeface="MS PGothic"/>
                <a:cs typeface="Arial"/>
              </a:rPr>
              <a:t>In </a:t>
            </a:r>
            <a:r>
              <a:rPr lang="en-US" altLang="en-US" sz="1800" b="1" kern="0" dirty="0">
                <a:latin typeface="+mn-lt"/>
                <a:ea typeface="MS PGothic"/>
                <a:cs typeface="Arial"/>
              </a:rPr>
              <a:t>‘Application’ </a:t>
            </a:r>
            <a:r>
              <a:rPr lang="en-US" altLang="en-US" sz="1800" kern="0" dirty="0">
                <a:latin typeface="+mn-lt"/>
                <a:ea typeface="MS PGothic"/>
                <a:cs typeface="Arial"/>
              </a:rPr>
              <a:t>part of the </a:t>
            </a:r>
            <a:r>
              <a:rPr lang="en-US" altLang="en-US" sz="1800" dirty="0">
                <a:latin typeface="+mn-lt"/>
                <a:ea typeface="MS PGothic"/>
                <a:cs typeface="Arial"/>
              </a:rPr>
              <a:t>Proposal</a:t>
            </a:r>
            <a:r>
              <a:rPr lang="en-US" altLang="en-US" sz="1800" kern="0" dirty="0">
                <a:latin typeface="+mn-lt"/>
                <a:ea typeface="MS PGothic"/>
                <a:cs typeface="Arial"/>
              </a:rPr>
              <a:t> you should justify </a:t>
            </a:r>
            <a:r>
              <a:rPr lang="en-US" altLang="en-US" sz="1800" b="1" kern="0" dirty="0">
                <a:latin typeface="+mn-lt"/>
                <a:ea typeface="MS PGothic"/>
                <a:cs typeface="Arial"/>
              </a:rPr>
              <a:t>WHY</a:t>
            </a:r>
            <a:r>
              <a:rPr lang="en-US" altLang="en-US" sz="1800" kern="0" dirty="0">
                <a:latin typeface="+mn-lt"/>
                <a:ea typeface="MS PGothic"/>
                <a:cs typeface="Arial"/>
              </a:rPr>
              <a:t> this is a good objective and how it fits the programmatic constraints!</a:t>
            </a:r>
          </a:p>
        </p:txBody>
      </p:sp>
      <p:pic>
        <p:nvPicPr>
          <p:cNvPr id="9" name="Graphic 8" descr="Contract outline">
            <a:extLst>
              <a:ext uri="{FF2B5EF4-FFF2-40B4-BE49-F238E27FC236}">
                <a16:creationId xmlns:a16="http://schemas.microsoft.com/office/drawing/2014/main" id="{23BAD066-0107-C318-B86F-12F78FCF5D6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576696" y="58731"/>
            <a:ext cx="757338" cy="75733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6476121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5999" y="175790"/>
            <a:ext cx="10371789" cy="523220"/>
          </a:xfrm>
        </p:spPr>
        <p:txBody>
          <a:bodyPr/>
          <a:lstStyle/>
          <a:p>
            <a:r>
              <a:rPr lang="en-GB" sz="2800" dirty="0"/>
              <a:t>Proposal Template: Part 1 – Technical and Application</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5999" y="881518"/>
            <a:ext cx="11764800" cy="5360424"/>
          </a:xfrm>
        </p:spPr>
        <p:txBody>
          <a:bodyPr/>
          <a:lstStyle/>
          <a:p>
            <a:pPr marL="457200" indent="-457200">
              <a:spcAft>
                <a:spcPts val="0"/>
              </a:spcAft>
            </a:pPr>
            <a:r>
              <a:rPr lang="en-GB" sz="2000" b="1" dirty="0">
                <a:solidFill>
                  <a:schemeClr val="tx1"/>
                </a:solidFill>
                <a:latin typeface="+mn-lt"/>
                <a:ea typeface="Times New Roman"/>
                <a:cs typeface="Times New Roman"/>
              </a:rPr>
              <a:t>1.2		Requirements</a:t>
            </a:r>
            <a:endParaRPr lang="en-GB" sz="2000" b="1" dirty="0">
              <a:solidFill>
                <a:schemeClr val="bg1">
                  <a:lumMod val="25000"/>
                </a:schemeClr>
              </a:solidFill>
              <a:latin typeface="+mn-lt"/>
              <a:ea typeface="Times New Roman"/>
              <a:cs typeface="Times New Roman"/>
            </a:endParaRPr>
          </a:p>
          <a:p>
            <a:pPr algn="just">
              <a:lnSpc>
                <a:spcPct val="90000"/>
              </a:lnSpc>
              <a:spcBef>
                <a:spcPts val="1200"/>
              </a:spcBef>
              <a:spcAft>
                <a:spcPts val="1800"/>
              </a:spcAft>
              <a:defRPr/>
            </a:pPr>
            <a:r>
              <a:rPr lang="en-US" altLang="en-US" sz="1800" kern="0" dirty="0">
                <a:solidFill>
                  <a:schemeClr val="tx1"/>
                </a:solidFill>
                <a:latin typeface="+mn-lt"/>
                <a:ea typeface="MS PGothic"/>
                <a:cs typeface="Arial"/>
              </a:rPr>
              <a:t>For proposals, requirements are the </a:t>
            </a:r>
            <a:r>
              <a:rPr lang="en-US" altLang="en-US" sz="1800" b="1" kern="0" dirty="0">
                <a:solidFill>
                  <a:schemeClr val="tx1"/>
                </a:solidFill>
                <a:latin typeface="+mn-lt"/>
                <a:ea typeface="MS PGothic"/>
                <a:cs typeface="Arial"/>
              </a:rPr>
              <a:t>key measurable features </a:t>
            </a:r>
            <a:r>
              <a:rPr lang="en-US" altLang="en-US" sz="1800" kern="0" dirty="0">
                <a:solidFill>
                  <a:schemeClr val="tx1"/>
                </a:solidFill>
                <a:latin typeface="+mn-lt"/>
                <a:ea typeface="MS PGothic"/>
                <a:cs typeface="Arial"/>
              </a:rPr>
              <a:t>that the product or the development must meet in order to be declared successful.</a:t>
            </a:r>
            <a:r>
              <a:rPr lang="en-US" altLang="en-US" dirty="0">
                <a:solidFill>
                  <a:schemeClr val="tx1"/>
                </a:solidFill>
                <a:latin typeface="+mn-lt"/>
                <a:ea typeface="MS PGothic"/>
                <a:cs typeface="Arial"/>
              </a:rPr>
              <a:t> </a:t>
            </a:r>
            <a:r>
              <a:rPr lang="en-US" altLang="en-US" sz="1800" kern="0" dirty="0">
                <a:solidFill>
                  <a:schemeClr val="tx1"/>
                </a:solidFill>
                <a:latin typeface="+mn-lt"/>
                <a:ea typeface="MS PGothic"/>
                <a:cs typeface="Arial"/>
              </a:rPr>
              <a:t>They should take into account what the end user needs/considers important.</a:t>
            </a:r>
            <a:r>
              <a:rPr lang="en-US" altLang="en-US" dirty="0">
                <a:solidFill>
                  <a:schemeClr val="tx1"/>
                </a:solidFill>
                <a:latin typeface="+mn-lt"/>
                <a:ea typeface="MS PGothic"/>
                <a:cs typeface="Arial"/>
              </a:rPr>
              <a:t>  </a:t>
            </a:r>
            <a:endParaRPr lang="en-US" altLang="en-US" sz="1800" kern="0" dirty="0">
              <a:solidFill>
                <a:schemeClr val="tx2"/>
              </a:solidFill>
              <a:latin typeface="+mn-lt"/>
            </a:endParaRPr>
          </a:p>
          <a:p>
            <a:pPr lvl="0" algn="just">
              <a:lnSpc>
                <a:spcPct val="90000"/>
              </a:lnSpc>
              <a:spcAft>
                <a:spcPts val="600"/>
              </a:spcAft>
              <a:defRPr/>
            </a:pPr>
            <a:r>
              <a:rPr lang="en-US" altLang="en-US" sz="1800" b="1" kern="0" dirty="0">
                <a:solidFill>
                  <a:schemeClr val="tx1"/>
                </a:solidFill>
                <a:latin typeface="+mn-lt"/>
              </a:rPr>
              <a:t>Requirements are</a:t>
            </a:r>
            <a:r>
              <a:rPr lang="en-US" altLang="en-US" sz="1800" kern="0" dirty="0">
                <a:solidFill>
                  <a:schemeClr val="tx1"/>
                </a:solidFill>
                <a:latin typeface="+mn-lt"/>
              </a:rPr>
              <a:t>:</a:t>
            </a:r>
          </a:p>
          <a:p>
            <a:pPr marL="285750" lvl="0" indent="-285750" algn="just">
              <a:lnSpc>
                <a:spcPct val="90000"/>
              </a:lnSpc>
              <a:spcBef>
                <a:spcPts val="600"/>
              </a:spcBef>
              <a:spcAft>
                <a:spcPts val="600"/>
              </a:spcAft>
              <a:buClr>
                <a:schemeClr val="tx2"/>
              </a:buClr>
              <a:buFont typeface="Arial" panose="020B0604020202020204" pitchFamily="34" charset="0"/>
              <a:buChar char="•"/>
              <a:defRPr/>
            </a:pPr>
            <a:r>
              <a:rPr lang="en-US" altLang="en-US" sz="1600" kern="0" dirty="0">
                <a:solidFill>
                  <a:schemeClr val="accent1">
                    <a:lumMod val="75000"/>
                  </a:schemeClr>
                </a:solidFill>
                <a:latin typeface="+mn-lt"/>
                <a:ea typeface="MS PGothic"/>
                <a:cs typeface="Arial"/>
              </a:rPr>
              <a:t>Clear, verifiable, quantitative and measurable.</a:t>
            </a:r>
          </a:p>
          <a:p>
            <a:pPr marL="285750" lvl="0" indent="-285750" algn="just">
              <a:lnSpc>
                <a:spcPct val="90000"/>
              </a:lnSpc>
              <a:spcBef>
                <a:spcPts val="600"/>
              </a:spcBef>
              <a:spcAft>
                <a:spcPts val="600"/>
              </a:spcAft>
              <a:buClr>
                <a:schemeClr val="tx2"/>
              </a:buClr>
              <a:buFont typeface="Arial" panose="020B0604020202020204" pitchFamily="34" charset="0"/>
              <a:buChar char="•"/>
              <a:defRPr/>
            </a:pPr>
            <a:r>
              <a:rPr lang="en-US" altLang="en-US" sz="1600" kern="0" dirty="0">
                <a:solidFill>
                  <a:schemeClr val="accent1">
                    <a:lumMod val="75000"/>
                  </a:schemeClr>
                </a:solidFill>
                <a:latin typeface="+mn-lt"/>
                <a:ea typeface="MS PGothic"/>
                <a:cs typeface="Arial"/>
              </a:rPr>
              <a:t>Requirements tell you what needs to be achieved/</a:t>
            </a:r>
            <a:r>
              <a:rPr lang="en-US" altLang="en-US" sz="1600" dirty="0" err="1">
                <a:solidFill>
                  <a:schemeClr val="accent1">
                    <a:lumMod val="75000"/>
                  </a:schemeClr>
                </a:solidFill>
                <a:latin typeface="+mn-lt"/>
                <a:ea typeface="MS PGothic"/>
                <a:cs typeface="Arial"/>
              </a:rPr>
              <a:t>realised</a:t>
            </a:r>
            <a:endParaRPr lang="en-US" altLang="en-US" sz="1600" kern="0" dirty="0" err="1">
              <a:solidFill>
                <a:schemeClr val="accent1">
                  <a:lumMod val="75000"/>
                </a:schemeClr>
              </a:solidFill>
              <a:latin typeface="+mn-lt"/>
              <a:ea typeface="MS PGothic"/>
              <a:cs typeface="Arial"/>
            </a:endParaRPr>
          </a:p>
          <a:p>
            <a:pPr marL="285750" lvl="0" indent="-285750" algn="just">
              <a:lnSpc>
                <a:spcPct val="90000"/>
              </a:lnSpc>
              <a:spcBef>
                <a:spcPts val="600"/>
              </a:spcBef>
              <a:spcAft>
                <a:spcPts val="600"/>
              </a:spcAft>
              <a:buClr>
                <a:schemeClr val="tx2"/>
              </a:buClr>
              <a:buFont typeface="Arial" panose="020B0604020202020204" pitchFamily="34" charset="0"/>
              <a:buChar char="•"/>
              <a:defRPr/>
            </a:pPr>
            <a:r>
              <a:rPr lang="en-US" altLang="en-US" sz="1600" kern="0" dirty="0">
                <a:solidFill>
                  <a:schemeClr val="accent1">
                    <a:lumMod val="75000"/>
                  </a:schemeClr>
                </a:solidFill>
                <a:latin typeface="+mn-lt"/>
                <a:ea typeface="MS PGothic"/>
                <a:cs typeface="Arial"/>
              </a:rPr>
              <a:t>Requirements are what we all use to measure if the objectives were achieved</a:t>
            </a:r>
          </a:p>
          <a:p>
            <a:pPr lvl="0" algn="just">
              <a:lnSpc>
                <a:spcPct val="90000"/>
              </a:lnSpc>
              <a:spcBef>
                <a:spcPts val="1200"/>
              </a:spcBef>
              <a:spcAft>
                <a:spcPts val="600"/>
              </a:spcAft>
              <a:defRPr/>
            </a:pPr>
            <a:r>
              <a:rPr lang="en-US" altLang="en-US" sz="1800" b="1" kern="0" dirty="0">
                <a:solidFill>
                  <a:schemeClr val="tx1"/>
                </a:solidFill>
                <a:latin typeface="+mn-lt"/>
              </a:rPr>
              <a:t>Requirements are not: </a:t>
            </a:r>
          </a:p>
          <a:p>
            <a:pPr lvl="0" indent="285750" algn="just">
              <a:lnSpc>
                <a:spcPct val="90000"/>
              </a:lnSpc>
              <a:spcAft>
                <a:spcPts val="600"/>
              </a:spcAft>
              <a:buClr>
                <a:schemeClr val="tx2"/>
              </a:buClr>
              <a:buFont typeface="Arial" panose="020B0604020202020204" pitchFamily="34" charset="0"/>
              <a:buChar char="•"/>
              <a:defRPr/>
            </a:pPr>
            <a:r>
              <a:rPr lang="en-US" altLang="en-US" sz="1600" kern="0" dirty="0">
                <a:solidFill>
                  <a:schemeClr val="accent2"/>
                </a:solidFill>
                <a:latin typeface="+mn-lt"/>
              </a:rPr>
              <a:t>The facilities, tools, experience or personnel that you </a:t>
            </a:r>
            <a:r>
              <a:rPr lang="en-US" altLang="en-US" sz="1600" i="1" kern="0" dirty="0">
                <a:solidFill>
                  <a:schemeClr val="accent2"/>
                </a:solidFill>
                <a:latin typeface="+mn-lt"/>
              </a:rPr>
              <a:t>need</a:t>
            </a:r>
            <a:r>
              <a:rPr lang="en-US" altLang="en-US" sz="1600" kern="0" dirty="0">
                <a:solidFill>
                  <a:schemeClr val="accent2"/>
                </a:solidFill>
                <a:latin typeface="+mn-lt"/>
              </a:rPr>
              <a:t> to perform the work. </a:t>
            </a:r>
          </a:p>
          <a:p>
            <a:pPr lvl="0" algn="just">
              <a:lnSpc>
                <a:spcPct val="90000"/>
              </a:lnSpc>
              <a:defRPr/>
            </a:pPr>
            <a:endParaRPr lang="en-US" altLang="en-US" sz="1800" kern="0" dirty="0">
              <a:solidFill>
                <a:schemeClr val="tx1"/>
              </a:solidFill>
              <a:latin typeface="+mn-lt"/>
            </a:endParaRPr>
          </a:p>
          <a:p>
            <a:pPr lvl="0" algn="just">
              <a:lnSpc>
                <a:spcPct val="90000"/>
              </a:lnSpc>
              <a:spcAft>
                <a:spcPts val="600"/>
              </a:spcAft>
              <a:defRPr/>
            </a:pPr>
            <a:r>
              <a:rPr lang="en-US" altLang="en-US" sz="1800" kern="0" dirty="0">
                <a:solidFill>
                  <a:schemeClr val="tx1"/>
                </a:solidFill>
                <a:latin typeface="+mn-lt"/>
                <a:ea typeface="MS PGothic"/>
                <a:cs typeface="Arial"/>
              </a:rPr>
              <a:t>If you are not in a position to properly define a full set of clear, well formulated requirements then consider to:</a:t>
            </a:r>
          </a:p>
          <a:p>
            <a:pPr marL="285750" lvl="0" indent="-285750" algn="just">
              <a:lnSpc>
                <a:spcPct val="90000"/>
              </a:lnSpc>
              <a:spcAft>
                <a:spcPts val="600"/>
              </a:spcAft>
              <a:buClr>
                <a:schemeClr val="tx2"/>
              </a:buClr>
              <a:buFont typeface="Arial" panose="020B0604020202020204" pitchFamily="34" charset="0"/>
              <a:buChar char="•"/>
              <a:defRPr/>
            </a:pPr>
            <a:r>
              <a:rPr lang="en-US" altLang="en-US" sz="1600" dirty="0">
                <a:solidFill>
                  <a:schemeClr val="tx2"/>
                </a:solidFill>
                <a:latin typeface="+mn-lt"/>
                <a:ea typeface="MS PGothic"/>
                <a:cs typeface="Arial"/>
              </a:rPr>
              <a:t>…</a:t>
            </a:r>
            <a:r>
              <a:rPr lang="en-US" altLang="en-US" sz="1600" kern="0" dirty="0">
                <a:solidFill>
                  <a:schemeClr val="tx2"/>
                </a:solidFill>
                <a:latin typeface="+mn-lt"/>
                <a:ea typeface="MS PGothic"/>
                <a:cs typeface="Arial"/>
              </a:rPr>
              <a:t>either look at a preparatory activity </a:t>
            </a:r>
          </a:p>
          <a:p>
            <a:pPr marL="285750" lvl="0" indent="-285750" algn="just">
              <a:lnSpc>
                <a:spcPct val="90000"/>
              </a:lnSpc>
              <a:spcAft>
                <a:spcPts val="600"/>
              </a:spcAft>
              <a:buClr>
                <a:schemeClr val="tx2"/>
              </a:buClr>
              <a:buFont typeface="Arial" panose="020B0604020202020204" pitchFamily="34" charset="0"/>
              <a:buChar char="•"/>
              <a:defRPr/>
            </a:pPr>
            <a:r>
              <a:rPr lang="en-US" altLang="en-US" sz="1600" kern="0" dirty="0">
                <a:solidFill>
                  <a:schemeClr val="tx2"/>
                </a:solidFill>
                <a:latin typeface="+mn-lt"/>
                <a:ea typeface="MS PGothic"/>
                <a:cs typeface="Arial"/>
              </a:rPr>
              <a:t>…or include an activity focused on requirement definition and include a work package to this end.</a:t>
            </a:r>
          </a:p>
          <a:p>
            <a:pPr marL="457200" indent="-457200">
              <a:spcAft>
                <a:spcPts val="0"/>
              </a:spcAft>
            </a:pPr>
            <a:endParaRPr lang="en-GB" sz="1800" dirty="0">
              <a:solidFill>
                <a:schemeClr val="tx2"/>
              </a:solidFill>
              <a:latin typeface="+mn-lt"/>
              <a:ea typeface="Times New Roman"/>
            </a:endParaRPr>
          </a:p>
        </p:txBody>
      </p:sp>
      <p:grpSp>
        <p:nvGrpSpPr>
          <p:cNvPr id="3" name="Group 2">
            <a:extLst>
              <a:ext uri="{FF2B5EF4-FFF2-40B4-BE49-F238E27FC236}">
                <a16:creationId xmlns:a16="http://schemas.microsoft.com/office/drawing/2014/main" id="{9AACB986-2ED9-9172-F5E9-1EDCA878DA4F}"/>
              </a:ext>
            </a:extLst>
          </p:cNvPr>
          <p:cNvGrpSpPr/>
          <p:nvPr/>
        </p:nvGrpSpPr>
        <p:grpSpPr>
          <a:xfrm>
            <a:off x="5960319" y="2061699"/>
            <a:ext cx="6020480" cy="807073"/>
            <a:chOff x="6007281" y="3464910"/>
            <a:chExt cx="5796635" cy="366852"/>
          </a:xfrm>
        </p:grpSpPr>
        <p:grpSp>
          <p:nvGrpSpPr>
            <p:cNvPr id="4" name="Group 3">
              <a:extLst>
                <a:ext uri="{FF2B5EF4-FFF2-40B4-BE49-F238E27FC236}">
                  <a16:creationId xmlns:a16="http://schemas.microsoft.com/office/drawing/2014/main" id="{498CC6A5-FF1C-3554-69EF-7CDF8D7AB399}"/>
                </a:ext>
              </a:extLst>
            </p:cNvPr>
            <p:cNvGrpSpPr/>
            <p:nvPr/>
          </p:nvGrpSpPr>
          <p:grpSpPr>
            <a:xfrm>
              <a:off x="6007281" y="3493787"/>
              <a:ext cx="5796635" cy="309105"/>
              <a:chOff x="830004" y="4167497"/>
              <a:chExt cx="2645645" cy="271249"/>
            </a:xfrm>
          </p:grpSpPr>
          <p:sp>
            <p:nvSpPr>
              <p:cNvPr id="7" name="Rectangle 6">
                <a:extLst>
                  <a:ext uri="{FF2B5EF4-FFF2-40B4-BE49-F238E27FC236}">
                    <a16:creationId xmlns:a16="http://schemas.microsoft.com/office/drawing/2014/main" id="{E92C99CD-CDE8-1C6F-2DB7-ADF256DF359A}"/>
                  </a:ext>
                </a:extLst>
              </p:cNvPr>
              <p:cNvSpPr/>
              <p:nvPr/>
            </p:nvSpPr>
            <p:spPr>
              <a:xfrm>
                <a:off x="830004" y="4167497"/>
                <a:ext cx="476447" cy="271243"/>
              </a:xfrm>
              <a:prstGeom prst="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sz="1400" b="1" dirty="0">
                  <a:solidFill>
                    <a:schemeClr val="accent3"/>
                  </a:solidFill>
                </a:endParaRPr>
              </a:p>
            </p:txBody>
          </p:sp>
          <p:sp>
            <p:nvSpPr>
              <p:cNvPr id="8" name="Rectangle 7">
                <a:extLst>
                  <a:ext uri="{FF2B5EF4-FFF2-40B4-BE49-F238E27FC236}">
                    <a16:creationId xmlns:a16="http://schemas.microsoft.com/office/drawing/2014/main" id="{EF1D96A2-350B-B9FA-A766-E0C1D66A35C7}"/>
                  </a:ext>
                </a:extLst>
              </p:cNvPr>
              <p:cNvSpPr/>
              <p:nvPr/>
            </p:nvSpPr>
            <p:spPr>
              <a:xfrm>
                <a:off x="1250741" y="4167503"/>
                <a:ext cx="2224908" cy="271243"/>
              </a:xfrm>
              <a:prstGeom prst="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spcAft>
                    <a:spcPts val="600"/>
                  </a:spcAft>
                </a:pPr>
                <a:r>
                  <a:rPr lang="en-GB" sz="1400" b="1" dirty="0">
                    <a:solidFill>
                      <a:schemeClr val="bg1"/>
                    </a:solidFill>
                  </a:rPr>
                  <a:t>Note: </a:t>
                </a:r>
                <a:r>
                  <a:rPr lang="en-GB" sz="1400" dirty="0">
                    <a:solidFill>
                      <a:schemeClr val="bg1"/>
                    </a:solidFill>
                  </a:rPr>
                  <a:t>Ideally requirements will also be justified in the proposal</a:t>
                </a:r>
              </a:p>
            </p:txBody>
          </p:sp>
        </p:grpSp>
        <p:pic>
          <p:nvPicPr>
            <p:cNvPr id="5" name="Graphic 4" descr="Comment Important outline">
              <a:extLst>
                <a:ext uri="{FF2B5EF4-FFF2-40B4-BE49-F238E27FC236}">
                  <a16:creationId xmlns:a16="http://schemas.microsoft.com/office/drawing/2014/main" id="{19580F5D-4EBC-1851-98ED-72AD5323E9F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129346" y="3464910"/>
              <a:ext cx="799774" cy="366852"/>
            </a:xfrm>
            <a:prstGeom prst="rect">
              <a:avLst/>
            </a:prstGeom>
          </p:spPr>
        </p:pic>
      </p:grpSp>
      <p:pic>
        <p:nvPicPr>
          <p:cNvPr id="10" name="Graphic 9" descr="Contract outline">
            <a:extLst>
              <a:ext uri="{FF2B5EF4-FFF2-40B4-BE49-F238E27FC236}">
                <a16:creationId xmlns:a16="http://schemas.microsoft.com/office/drawing/2014/main" id="{FC642C00-4B43-6151-F3BB-8F4C3CE16B8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576696" y="58731"/>
            <a:ext cx="757338" cy="75733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1049519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516168" cy="523220"/>
          </a:xfrm>
        </p:spPr>
        <p:txBody>
          <a:bodyPr/>
          <a:lstStyle/>
          <a:p>
            <a:r>
              <a:rPr lang="en-GB" sz="2800" dirty="0"/>
              <a:t>Proposal Template: Part 1 – Technical and Application</a:t>
            </a:r>
            <a:endParaRPr lang="en-GB" dirty="0"/>
          </a:p>
        </p:txBody>
      </p:sp>
      <p:sp>
        <p:nvSpPr>
          <p:cNvPr id="3" name="Content Placeholder 5">
            <a:extLst>
              <a:ext uri="{FF2B5EF4-FFF2-40B4-BE49-F238E27FC236}">
                <a16:creationId xmlns:a16="http://schemas.microsoft.com/office/drawing/2014/main" id="{B7D77F98-73AF-8F96-0588-C04D0242A52D}"/>
              </a:ext>
            </a:extLst>
          </p:cNvPr>
          <p:cNvSpPr txBox="1">
            <a:spLocks/>
          </p:cNvSpPr>
          <p:nvPr/>
        </p:nvSpPr>
        <p:spPr bwMode="auto">
          <a:xfrm>
            <a:off x="215999" y="881518"/>
            <a:ext cx="11764800" cy="455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19000"/>
              </a:lnSpc>
              <a:spcBef>
                <a:spcPct val="20000"/>
              </a:spcBef>
              <a:spcAft>
                <a:spcPct val="0"/>
              </a:spcAft>
              <a:buClr>
                <a:srgbClr val="8197A6"/>
              </a:buClr>
              <a:buFont typeface="Arial" panose="020B0604020202020204" pitchFamily="34" charset="0"/>
              <a:buNone/>
              <a:defRPr lang="en-US" altLang="en-US" sz="1800">
                <a:solidFill>
                  <a:srgbClr val="8197A6"/>
                </a:solidFill>
                <a:latin typeface="Arial" panose="020B0604020202020204" pitchFamily="34" charset="0"/>
                <a:ea typeface="MS PGothic" pitchFamily="34" charset="-128"/>
                <a:cs typeface="Arial" panose="020B0604020202020204" pitchFamily="34" charset="0"/>
              </a:defRPr>
            </a:lvl1pPr>
            <a:lvl2pPr marL="781326" indent="0" algn="l" rtl="0" eaLnBrk="0" fontAlgn="base" hangingPunct="0">
              <a:lnSpc>
                <a:spcPct val="119000"/>
              </a:lnSpc>
              <a:spcBef>
                <a:spcPct val="20000"/>
              </a:spcBef>
              <a:spcAft>
                <a:spcPct val="0"/>
              </a:spcAft>
              <a:buClr>
                <a:schemeClr val="accent1"/>
              </a:buClr>
              <a:buFont typeface="Verdana" pitchFamily="34" charset="0"/>
              <a:buNone/>
              <a:defRPr lang="en-US" altLang="en-US" sz="1800">
                <a:solidFill>
                  <a:srgbClr val="8197A6"/>
                </a:solidFill>
                <a:latin typeface="Arial" panose="020B0604020202020204" pitchFamily="34" charset="0"/>
                <a:ea typeface="MS PGothic" pitchFamily="34" charset="-128"/>
                <a:cs typeface="Arial" panose="020B0604020202020204" pitchFamily="34" charset="0"/>
              </a:defRPr>
            </a:lvl2pPr>
            <a:lvl3pPr marL="1357771" indent="0" algn="l" rtl="0" eaLnBrk="0" fontAlgn="base" hangingPunct="0">
              <a:lnSpc>
                <a:spcPct val="119000"/>
              </a:lnSpc>
              <a:spcBef>
                <a:spcPct val="20000"/>
              </a:spcBef>
              <a:spcAft>
                <a:spcPct val="0"/>
              </a:spcAft>
              <a:buClr>
                <a:schemeClr val="accent1"/>
              </a:buClr>
              <a:buFont typeface="Verdana" pitchFamily="34" charset="0"/>
              <a:buNone/>
              <a:defRPr lang="en-US" altLang="en-US" sz="1800">
                <a:solidFill>
                  <a:srgbClr val="8197A6"/>
                </a:solidFill>
                <a:latin typeface="Arial" panose="020B0604020202020204" pitchFamily="34" charset="0"/>
                <a:ea typeface="MS PGothic" pitchFamily="34" charset="-128"/>
                <a:cs typeface="Arial" panose="020B0604020202020204" pitchFamily="34" charset="0"/>
              </a:defRPr>
            </a:lvl3pPr>
            <a:lvl4pPr marL="1934216" indent="0" algn="l" rtl="0" eaLnBrk="0" fontAlgn="base" hangingPunct="0">
              <a:lnSpc>
                <a:spcPct val="119000"/>
              </a:lnSpc>
              <a:spcBef>
                <a:spcPct val="20000"/>
              </a:spcBef>
              <a:spcAft>
                <a:spcPct val="0"/>
              </a:spcAft>
              <a:buClr>
                <a:schemeClr val="accent1"/>
              </a:buClr>
              <a:buFont typeface="Verdana" pitchFamily="34" charset="0"/>
              <a:buNone/>
              <a:defRPr lang="en-US" altLang="en-US" sz="1800">
                <a:solidFill>
                  <a:srgbClr val="8197A6"/>
                </a:solidFill>
                <a:latin typeface="Arial" charset="0"/>
                <a:ea typeface="MS PGothic" pitchFamily="34" charset="-128"/>
                <a:cs typeface="Arial" charset="0"/>
              </a:defRPr>
            </a:lvl4pPr>
            <a:lvl5pPr marL="2510661" indent="0" algn="l" rtl="0" eaLnBrk="0" fontAlgn="base" hangingPunct="0">
              <a:lnSpc>
                <a:spcPct val="119000"/>
              </a:lnSpc>
              <a:spcBef>
                <a:spcPct val="20000"/>
              </a:spcBef>
              <a:spcAft>
                <a:spcPct val="0"/>
              </a:spcAft>
              <a:buClr>
                <a:schemeClr val="accent1"/>
              </a:buClr>
              <a:buFont typeface="Verdana" pitchFamily="34" charset="0"/>
              <a:buNone/>
              <a:defRPr lang="en-GB" altLang="en-US" sz="1800">
                <a:solidFill>
                  <a:srgbClr val="8197A6"/>
                </a:solidFill>
                <a:latin typeface="Arial" charset="0"/>
                <a:ea typeface="MS PGothic" pitchFamily="34" charset="-128"/>
                <a:cs typeface="Arial" charset="0"/>
              </a:defRPr>
            </a:lvl5pPr>
            <a:lvl6pPr marL="335661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6pPr>
            <a:lvl7pPr marL="379763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7pPr>
            <a:lvl8pPr marL="423864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8pPr>
            <a:lvl9pPr marL="467966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9pPr>
          </a:lstStyle>
          <a:p>
            <a:pPr marL="457200" indent="-457200">
              <a:spcAft>
                <a:spcPts val="0"/>
              </a:spcAft>
            </a:pPr>
            <a:r>
              <a:rPr lang="en-GB" sz="2000" b="1" dirty="0">
                <a:solidFill>
                  <a:schemeClr val="tx1"/>
                </a:solidFill>
                <a:latin typeface="+mn-lt"/>
                <a:ea typeface="Times New Roman"/>
                <a:cs typeface="Times New Roman"/>
              </a:rPr>
              <a:t>1.2		Requirements – </a:t>
            </a:r>
            <a:r>
              <a:rPr lang="en-GB" sz="2000" b="1" dirty="0">
                <a:solidFill>
                  <a:schemeClr val="tx2"/>
                </a:solidFill>
                <a:latin typeface="+mn-lt"/>
                <a:ea typeface="Times New Roman"/>
                <a:cs typeface="Times New Roman"/>
              </a:rPr>
              <a:t>Example (in a cafeteria)</a:t>
            </a:r>
          </a:p>
          <a:p>
            <a:pPr marL="457200" indent="-457200">
              <a:spcAft>
                <a:spcPts val="0"/>
              </a:spcAft>
            </a:pPr>
            <a:endParaRPr lang="en-GB" sz="2000" b="1" dirty="0">
              <a:solidFill>
                <a:schemeClr val="tx1"/>
              </a:solidFill>
              <a:latin typeface="+mn-lt"/>
              <a:ea typeface="Times New Roman"/>
              <a:cs typeface="Times New Roman"/>
            </a:endParaRPr>
          </a:p>
          <a:p>
            <a:pPr marL="457200" indent="-457200">
              <a:spcAft>
                <a:spcPts val="0"/>
              </a:spcAft>
            </a:pPr>
            <a:endParaRPr lang="en-GB" sz="2000" b="1" dirty="0">
              <a:solidFill>
                <a:schemeClr val="tx1"/>
              </a:solidFill>
              <a:latin typeface="+mn-lt"/>
              <a:ea typeface="Times New Roman"/>
              <a:cs typeface="Times New Roman"/>
            </a:endParaRPr>
          </a:p>
          <a:p>
            <a:pPr marL="457200" indent="-457200">
              <a:spcAft>
                <a:spcPts val="0"/>
              </a:spcAft>
            </a:pPr>
            <a:endParaRPr lang="en-GB" sz="2000" b="1" dirty="0">
              <a:solidFill>
                <a:schemeClr val="tx1"/>
              </a:solidFill>
              <a:latin typeface="+mn-lt"/>
              <a:ea typeface="Times New Roman"/>
              <a:cs typeface="Times New Roman"/>
            </a:endParaRPr>
          </a:p>
          <a:p>
            <a:pPr marL="457200" indent="-457200">
              <a:spcAft>
                <a:spcPts val="0"/>
              </a:spcAft>
            </a:pPr>
            <a:endParaRPr lang="en-GB" sz="2000" b="1" dirty="0">
              <a:solidFill>
                <a:schemeClr val="bg1">
                  <a:lumMod val="25000"/>
                </a:schemeClr>
              </a:solidFill>
              <a:latin typeface="+mn-lt"/>
              <a:ea typeface="Times New Roman"/>
              <a:cs typeface="Times New Roman"/>
            </a:endParaRPr>
          </a:p>
          <a:p>
            <a:pPr marL="457200" indent="-457200">
              <a:spcAft>
                <a:spcPts val="0"/>
              </a:spcAft>
            </a:pPr>
            <a:endParaRPr lang="en-GB" sz="2000" kern="0" dirty="0">
              <a:solidFill>
                <a:schemeClr val="tx2"/>
              </a:solidFill>
              <a:latin typeface="+mn-lt"/>
              <a:ea typeface="Times New Roman"/>
            </a:endParaRPr>
          </a:p>
        </p:txBody>
      </p:sp>
      <p:sp>
        <p:nvSpPr>
          <p:cNvPr id="7" name="TextBox 6">
            <a:extLst>
              <a:ext uri="{FF2B5EF4-FFF2-40B4-BE49-F238E27FC236}">
                <a16:creationId xmlns:a16="http://schemas.microsoft.com/office/drawing/2014/main" id="{C35A24A2-A1EE-1275-CF76-59AD84EC79E3}"/>
              </a:ext>
            </a:extLst>
          </p:cNvPr>
          <p:cNvSpPr txBox="1"/>
          <p:nvPr/>
        </p:nvSpPr>
        <p:spPr>
          <a:xfrm>
            <a:off x="6532302" y="4440676"/>
            <a:ext cx="5175970" cy="1535805"/>
          </a:xfrm>
          <a:prstGeom prst="rect">
            <a:avLst/>
          </a:prstGeom>
          <a:noFill/>
        </p:spPr>
        <p:txBody>
          <a:bodyPr wrap="square">
            <a:spAutoFit/>
          </a:bodyPr>
          <a:lstStyle/>
          <a:p>
            <a:pPr indent="0">
              <a:lnSpc>
                <a:spcPct val="90000"/>
              </a:lnSpc>
              <a:spcAft>
                <a:spcPts val="600"/>
              </a:spcAft>
              <a:buFont typeface="Verdana" pitchFamily="34" charset="0"/>
              <a:buNone/>
              <a:defRPr/>
            </a:pPr>
            <a:r>
              <a:rPr lang="en-US" altLang="en-US" b="1" kern="0" dirty="0">
                <a:solidFill>
                  <a:schemeClr val="accent2">
                    <a:lumMod val="50000"/>
                  </a:schemeClr>
                </a:solidFill>
                <a:latin typeface="+mn-lt"/>
              </a:rPr>
              <a:t>Not a requirement at all in this sense: </a:t>
            </a:r>
          </a:p>
          <a:p>
            <a:pPr marL="171450" indent="-171450">
              <a:lnSpc>
                <a:spcPct val="90000"/>
              </a:lnSpc>
              <a:spcBef>
                <a:spcPct val="0"/>
              </a:spcBef>
              <a:spcAft>
                <a:spcPts val="600"/>
              </a:spcAft>
              <a:buClr>
                <a:schemeClr val="tx2"/>
              </a:buClr>
              <a:buFont typeface="Arial" panose="020B0604020202020204" pitchFamily="34" charset="0"/>
              <a:buChar char="•"/>
              <a:defRPr/>
            </a:pPr>
            <a:r>
              <a:rPr lang="en-US" altLang="en-US" sz="1600" dirty="0">
                <a:solidFill>
                  <a:schemeClr val="tx2"/>
                </a:solidFill>
                <a:latin typeface="+mn-lt"/>
                <a:ea typeface="ＭＳ Ｐゴシック" charset="0"/>
                <a:cs typeface="+mn-cs"/>
              </a:rPr>
              <a:t>We need to buy a kettle and coffee cups</a:t>
            </a:r>
          </a:p>
          <a:p>
            <a:pPr marL="171450" indent="-171450">
              <a:lnSpc>
                <a:spcPct val="90000"/>
              </a:lnSpc>
              <a:spcBef>
                <a:spcPct val="0"/>
              </a:spcBef>
              <a:spcAft>
                <a:spcPts val="600"/>
              </a:spcAft>
              <a:buClr>
                <a:schemeClr val="tx2"/>
              </a:buClr>
              <a:buFont typeface="Arial" panose="020B0604020202020204" pitchFamily="34" charset="0"/>
              <a:buChar char="•"/>
              <a:defRPr/>
            </a:pPr>
            <a:r>
              <a:rPr lang="en-US" altLang="en-US" sz="1600" dirty="0">
                <a:solidFill>
                  <a:schemeClr val="tx2"/>
                </a:solidFill>
                <a:latin typeface="+mn-lt"/>
                <a:ea typeface="ＭＳ Ｐゴシック" charset="0"/>
                <a:cs typeface="+mn-cs"/>
              </a:rPr>
              <a:t>We need to hire someone to make the coffee</a:t>
            </a:r>
          </a:p>
          <a:p>
            <a:pPr marL="171450" indent="-171450">
              <a:lnSpc>
                <a:spcPct val="90000"/>
              </a:lnSpc>
              <a:spcBef>
                <a:spcPct val="0"/>
              </a:spcBef>
              <a:spcAft>
                <a:spcPts val="600"/>
              </a:spcAft>
              <a:buClr>
                <a:schemeClr val="tx2"/>
              </a:buClr>
              <a:buFont typeface="Arial" panose="020B0604020202020204" pitchFamily="34" charset="0"/>
              <a:buChar char="•"/>
              <a:defRPr/>
            </a:pPr>
            <a:r>
              <a:rPr lang="en-US" altLang="en-US" sz="1600" dirty="0">
                <a:solidFill>
                  <a:schemeClr val="tx2"/>
                </a:solidFill>
                <a:latin typeface="+mn-lt"/>
                <a:ea typeface="ＭＳ Ｐゴシック" charset="0"/>
                <a:cs typeface="+mn-cs"/>
              </a:rPr>
              <a:t>We should do a trade off on what biscuits to give</a:t>
            </a:r>
          </a:p>
          <a:p>
            <a:pPr marL="171450" indent="-171450">
              <a:lnSpc>
                <a:spcPct val="90000"/>
              </a:lnSpc>
              <a:spcBef>
                <a:spcPct val="0"/>
              </a:spcBef>
              <a:spcAft>
                <a:spcPts val="600"/>
              </a:spcAft>
              <a:buClr>
                <a:schemeClr val="tx2"/>
              </a:buClr>
              <a:buFont typeface="Arial" panose="020B0604020202020204" pitchFamily="34" charset="0"/>
              <a:buChar char="•"/>
              <a:defRPr/>
            </a:pPr>
            <a:r>
              <a:rPr lang="en-US" altLang="en-US" sz="1600" dirty="0">
                <a:solidFill>
                  <a:schemeClr val="tx2"/>
                </a:solidFill>
                <a:latin typeface="+mn-lt"/>
                <a:ea typeface="ＭＳ Ｐゴシック" charset="0"/>
                <a:cs typeface="+mn-cs"/>
              </a:rPr>
              <a:t>We shall get a coffee sellers license</a:t>
            </a:r>
          </a:p>
        </p:txBody>
      </p:sp>
      <p:sp>
        <p:nvSpPr>
          <p:cNvPr id="9" name="TextBox 8">
            <a:extLst>
              <a:ext uri="{FF2B5EF4-FFF2-40B4-BE49-F238E27FC236}">
                <a16:creationId xmlns:a16="http://schemas.microsoft.com/office/drawing/2014/main" id="{8E49C30C-B983-D9E1-F88E-38B3821B43A8}"/>
              </a:ext>
            </a:extLst>
          </p:cNvPr>
          <p:cNvSpPr txBox="1"/>
          <p:nvPr/>
        </p:nvSpPr>
        <p:spPr>
          <a:xfrm>
            <a:off x="378869" y="1528412"/>
            <a:ext cx="4826177" cy="2422202"/>
          </a:xfrm>
          <a:prstGeom prst="rect">
            <a:avLst/>
          </a:prstGeom>
          <a:noFill/>
        </p:spPr>
        <p:txBody>
          <a:bodyPr wrap="square">
            <a:spAutoFit/>
          </a:bodyPr>
          <a:lstStyle/>
          <a:p>
            <a:pPr>
              <a:lnSpc>
                <a:spcPct val="90000"/>
              </a:lnSpc>
              <a:defRPr/>
            </a:pPr>
            <a:r>
              <a:rPr lang="en-US" altLang="en-US" b="1" kern="0" dirty="0">
                <a:solidFill>
                  <a:schemeClr val="accent1">
                    <a:lumMod val="75000"/>
                  </a:schemeClr>
                </a:solidFill>
                <a:latin typeface="+mn-lt"/>
              </a:rPr>
              <a:t>Well formulated requirements</a:t>
            </a:r>
            <a:endParaRPr lang="en-US" altLang="en-US" kern="0" dirty="0">
              <a:solidFill>
                <a:schemeClr val="accent1">
                  <a:lumMod val="75000"/>
                </a:schemeClr>
              </a:solidFill>
              <a:latin typeface="+mn-lt"/>
            </a:endParaRPr>
          </a:p>
          <a:p>
            <a:pPr marL="171450" indent="-171450">
              <a:lnSpc>
                <a:spcPct val="90000"/>
              </a:lnSpc>
              <a:spcBef>
                <a:spcPts val="600"/>
              </a:spcBef>
              <a:buClr>
                <a:schemeClr val="tx2"/>
              </a:buClr>
              <a:buFont typeface="Arial" panose="020B0604020202020204" pitchFamily="34" charset="0"/>
              <a:buChar char="•"/>
              <a:defRPr/>
            </a:pPr>
            <a:r>
              <a:rPr lang="en-US" altLang="en-US" sz="1600" dirty="0">
                <a:solidFill>
                  <a:schemeClr val="tx2"/>
                </a:solidFill>
                <a:latin typeface="+mn-lt"/>
                <a:ea typeface="ＭＳ Ｐゴシック" charset="0"/>
                <a:cs typeface="+mn-cs"/>
              </a:rPr>
              <a:t>The coffee shall be served at a temperature between 85 and 90˚C.</a:t>
            </a:r>
          </a:p>
          <a:p>
            <a:pPr marL="171450" indent="-171450">
              <a:lnSpc>
                <a:spcPct val="90000"/>
              </a:lnSpc>
              <a:spcBef>
                <a:spcPts val="600"/>
              </a:spcBef>
              <a:buClr>
                <a:schemeClr val="tx2"/>
              </a:buClr>
              <a:buFont typeface="Arial" panose="020B0604020202020204" pitchFamily="34" charset="0"/>
              <a:buChar char="•"/>
              <a:defRPr/>
            </a:pPr>
            <a:r>
              <a:rPr lang="en-US" altLang="en-US" sz="1600" dirty="0">
                <a:solidFill>
                  <a:schemeClr val="tx2"/>
                </a:solidFill>
                <a:latin typeface="+mn-lt"/>
                <a:ea typeface="ＭＳ Ｐゴシック" charset="0"/>
                <a:cs typeface="+mn-cs"/>
              </a:rPr>
              <a:t>The coffee shall be delivered to the customer within 4 minutes of being ordered.</a:t>
            </a:r>
          </a:p>
          <a:p>
            <a:pPr marL="171450" indent="-171450">
              <a:lnSpc>
                <a:spcPct val="90000"/>
              </a:lnSpc>
              <a:spcBef>
                <a:spcPts val="600"/>
              </a:spcBef>
              <a:buClr>
                <a:schemeClr val="tx2"/>
              </a:buClr>
              <a:buFont typeface="Arial" panose="020B0604020202020204" pitchFamily="34" charset="0"/>
              <a:buChar char="•"/>
              <a:defRPr/>
            </a:pPr>
            <a:r>
              <a:rPr lang="en-US" altLang="en-US" sz="1600" dirty="0">
                <a:solidFill>
                  <a:schemeClr val="tx2"/>
                </a:solidFill>
                <a:latin typeface="+mn-lt"/>
                <a:ea typeface="ＭＳ Ｐゴシック" charset="0"/>
                <a:cs typeface="+mn-cs"/>
              </a:rPr>
              <a:t>The coffee shall be dispensed in 200ml +/- 10ml servings.</a:t>
            </a:r>
          </a:p>
          <a:p>
            <a:pPr marL="171450" indent="-171450">
              <a:lnSpc>
                <a:spcPct val="90000"/>
              </a:lnSpc>
              <a:spcBef>
                <a:spcPts val="600"/>
              </a:spcBef>
              <a:spcAft>
                <a:spcPts val="600"/>
              </a:spcAft>
              <a:buClr>
                <a:schemeClr val="tx2"/>
              </a:buClr>
              <a:buFont typeface="Arial" panose="020B0604020202020204" pitchFamily="34" charset="0"/>
              <a:buChar char="•"/>
              <a:defRPr/>
            </a:pPr>
            <a:r>
              <a:rPr lang="en-US" altLang="en-US" sz="1600" dirty="0">
                <a:solidFill>
                  <a:schemeClr val="tx2"/>
                </a:solidFill>
                <a:latin typeface="+mn-lt"/>
                <a:ea typeface="ＭＳ Ｐゴシック" charset="0"/>
                <a:cs typeface="+mn-cs"/>
              </a:rPr>
              <a:t>The customer shall receive a biscuit with each coffee, included in the price of the coffee</a:t>
            </a:r>
          </a:p>
        </p:txBody>
      </p:sp>
      <p:sp>
        <p:nvSpPr>
          <p:cNvPr id="11" name="TextBox 10">
            <a:extLst>
              <a:ext uri="{FF2B5EF4-FFF2-40B4-BE49-F238E27FC236}">
                <a16:creationId xmlns:a16="http://schemas.microsoft.com/office/drawing/2014/main" id="{9BEE22C7-73BB-186B-6519-C68A4690853F}"/>
              </a:ext>
            </a:extLst>
          </p:cNvPr>
          <p:cNvSpPr txBox="1"/>
          <p:nvPr/>
        </p:nvSpPr>
        <p:spPr>
          <a:xfrm>
            <a:off x="446729" y="4440676"/>
            <a:ext cx="5143581" cy="1535805"/>
          </a:xfrm>
          <a:prstGeom prst="rect">
            <a:avLst/>
          </a:prstGeom>
          <a:noFill/>
        </p:spPr>
        <p:txBody>
          <a:bodyPr wrap="square">
            <a:spAutoFit/>
          </a:bodyPr>
          <a:lstStyle/>
          <a:p>
            <a:pPr indent="0">
              <a:lnSpc>
                <a:spcPct val="90000"/>
              </a:lnSpc>
              <a:spcAft>
                <a:spcPts val="600"/>
              </a:spcAft>
              <a:buFont typeface="Verdana" pitchFamily="34" charset="0"/>
              <a:buNone/>
              <a:defRPr/>
            </a:pPr>
            <a:r>
              <a:rPr lang="en-US" altLang="en-US" b="1" kern="0" dirty="0">
                <a:solidFill>
                  <a:schemeClr val="accent2"/>
                </a:solidFill>
                <a:latin typeface="+mn-lt"/>
              </a:rPr>
              <a:t>Poorly formulated requirements</a:t>
            </a:r>
            <a:r>
              <a:rPr lang="en-US" altLang="en-US" kern="0" dirty="0">
                <a:solidFill>
                  <a:schemeClr val="accent2"/>
                </a:solidFill>
                <a:latin typeface="+mn-lt"/>
              </a:rPr>
              <a:t>:</a:t>
            </a:r>
          </a:p>
          <a:p>
            <a:pPr marL="171450" indent="-171450">
              <a:lnSpc>
                <a:spcPct val="90000"/>
              </a:lnSpc>
              <a:spcBef>
                <a:spcPct val="0"/>
              </a:spcBef>
              <a:spcAft>
                <a:spcPts val="600"/>
              </a:spcAft>
              <a:buClr>
                <a:schemeClr val="tx2"/>
              </a:buClr>
              <a:buFont typeface="Arial" panose="020B0604020202020204" pitchFamily="34" charset="0"/>
              <a:buChar char="•"/>
              <a:defRPr/>
            </a:pPr>
            <a:r>
              <a:rPr lang="en-US" altLang="en-US" sz="1600" dirty="0">
                <a:solidFill>
                  <a:schemeClr val="tx2"/>
                </a:solidFill>
                <a:latin typeface="+mn-lt"/>
                <a:ea typeface="ＭＳ Ｐゴシック" charset="0"/>
                <a:cs typeface="+mn-cs"/>
              </a:rPr>
              <a:t>The coffee has to be a good temperature</a:t>
            </a:r>
          </a:p>
          <a:p>
            <a:pPr marL="171450" indent="-171450">
              <a:lnSpc>
                <a:spcPct val="90000"/>
              </a:lnSpc>
              <a:spcBef>
                <a:spcPct val="0"/>
              </a:spcBef>
              <a:spcAft>
                <a:spcPts val="600"/>
              </a:spcAft>
              <a:buClr>
                <a:schemeClr val="tx2"/>
              </a:buClr>
              <a:buFont typeface="Arial" panose="020B0604020202020204" pitchFamily="34" charset="0"/>
              <a:buChar char="•"/>
              <a:defRPr/>
            </a:pPr>
            <a:r>
              <a:rPr lang="en-US" altLang="en-US" sz="1600" dirty="0">
                <a:solidFill>
                  <a:schemeClr val="tx2"/>
                </a:solidFill>
                <a:latin typeface="+mn-lt"/>
                <a:ea typeface="ＭＳ Ｐゴシック" charset="0"/>
                <a:cs typeface="+mn-cs"/>
              </a:rPr>
              <a:t>The coffee must be served quickly</a:t>
            </a:r>
          </a:p>
          <a:p>
            <a:pPr marL="171450" indent="-171450">
              <a:lnSpc>
                <a:spcPct val="90000"/>
              </a:lnSpc>
              <a:spcBef>
                <a:spcPct val="0"/>
              </a:spcBef>
              <a:spcAft>
                <a:spcPts val="600"/>
              </a:spcAft>
              <a:buClr>
                <a:schemeClr val="tx2"/>
              </a:buClr>
              <a:buFont typeface="Arial" panose="020B0604020202020204" pitchFamily="34" charset="0"/>
              <a:buChar char="•"/>
              <a:defRPr/>
            </a:pPr>
            <a:r>
              <a:rPr lang="en-US" altLang="en-US" sz="1600" dirty="0">
                <a:solidFill>
                  <a:schemeClr val="tx2"/>
                </a:solidFill>
                <a:latin typeface="+mn-lt"/>
                <a:ea typeface="ＭＳ Ｐゴシック" charset="0"/>
                <a:cs typeface="+mn-cs"/>
              </a:rPr>
              <a:t>The coffee shall have big serving sizes</a:t>
            </a:r>
          </a:p>
          <a:p>
            <a:pPr marL="171450" indent="-171450">
              <a:lnSpc>
                <a:spcPct val="90000"/>
              </a:lnSpc>
              <a:spcBef>
                <a:spcPct val="0"/>
              </a:spcBef>
              <a:spcAft>
                <a:spcPts val="600"/>
              </a:spcAft>
              <a:buClr>
                <a:schemeClr val="tx2"/>
              </a:buClr>
              <a:buFont typeface="Arial" panose="020B0604020202020204" pitchFamily="34" charset="0"/>
              <a:buChar char="•"/>
              <a:defRPr/>
            </a:pPr>
            <a:r>
              <a:rPr lang="en-US" altLang="en-US" sz="1600" dirty="0">
                <a:solidFill>
                  <a:schemeClr val="tx2"/>
                </a:solidFill>
                <a:latin typeface="+mn-lt"/>
                <a:ea typeface="ＭＳ Ｐゴシック" charset="0"/>
                <a:cs typeface="+mn-cs"/>
              </a:rPr>
              <a:t>We want people to have biscuits with their coffee</a:t>
            </a:r>
            <a:endParaRPr lang="en-US" altLang="en-US" sz="1050" kern="0" dirty="0">
              <a:solidFill>
                <a:schemeClr val="tx2"/>
              </a:solidFill>
              <a:latin typeface="+mn-lt"/>
            </a:endParaRPr>
          </a:p>
        </p:txBody>
      </p:sp>
      <p:pic>
        <p:nvPicPr>
          <p:cNvPr id="13" name="Picture 12" descr="Cropped hand of barista pouring milk into cappuccino to create leaf pattern">
            <a:extLst>
              <a:ext uri="{FF2B5EF4-FFF2-40B4-BE49-F238E27FC236}">
                <a16:creationId xmlns:a16="http://schemas.microsoft.com/office/drawing/2014/main" id="{F8D6F7D6-1F5D-D6F1-3BBD-A5E94389C8C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7112" b="-411"/>
          <a:stretch/>
        </p:blipFill>
        <p:spPr>
          <a:xfrm>
            <a:off x="6635030" y="888878"/>
            <a:ext cx="5345769" cy="3325035"/>
          </a:xfrm>
          <a:prstGeom prst="rect">
            <a:avLst/>
          </a:prstGeom>
        </p:spPr>
      </p:pic>
      <p:pic>
        <p:nvPicPr>
          <p:cNvPr id="15" name="Graphic 14" descr="Contract outline">
            <a:extLst>
              <a:ext uri="{FF2B5EF4-FFF2-40B4-BE49-F238E27FC236}">
                <a16:creationId xmlns:a16="http://schemas.microsoft.com/office/drawing/2014/main" id="{255857BE-2772-F1F8-9E0A-3AF495C7019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576696" y="58731"/>
            <a:ext cx="757338" cy="75733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5180353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5999" y="175790"/>
            <a:ext cx="10307621" cy="523220"/>
          </a:xfrm>
        </p:spPr>
        <p:txBody>
          <a:bodyPr/>
          <a:lstStyle/>
          <a:p>
            <a:r>
              <a:rPr lang="en-GB" sz="2800" dirty="0"/>
              <a:t>Proposal Template: Part 1 – Technical and Application</a:t>
            </a:r>
            <a:endParaRPr lang="en-GB" dirty="0"/>
          </a:p>
        </p:txBody>
      </p:sp>
      <p:sp>
        <p:nvSpPr>
          <p:cNvPr id="3" name="Content Placeholder 2">
            <a:extLst>
              <a:ext uri="{FF2B5EF4-FFF2-40B4-BE49-F238E27FC236}">
                <a16:creationId xmlns:a16="http://schemas.microsoft.com/office/drawing/2014/main" id="{6C12D940-7C23-4D58-A6AB-814844460BCB}"/>
              </a:ext>
            </a:extLst>
          </p:cNvPr>
          <p:cNvSpPr>
            <a:spLocks noGrp="1"/>
          </p:cNvSpPr>
          <p:nvPr>
            <p:ph idx="1"/>
          </p:nvPr>
        </p:nvSpPr>
        <p:spPr>
          <a:xfrm>
            <a:off x="215999" y="898954"/>
            <a:ext cx="11764800" cy="2566859"/>
          </a:xfrm>
        </p:spPr>
        <p:txBody>
          <a:bodyPr/>
          <a:lstStyle/>
          <a:p>
            <a:pPr>
              <a:spcAft>
                <a:spcPts val="1200"/>
              </a:spcAft>
            </a:pPr>
            <a:r>
              <a:rPr lang="en-GB" sz="2000" b="1" dirty="0">
                <a:solidFill>
                  <a:schemeClr val="tx1"/>
                </a:solidFill>
                <a:latin typeface="Arial"/>
                <a:ea typeface="Times New Roman"/>
                <a:cs typeface="Times New Roman"/>
              </a:rPr>
              <a:t>1.3	Technology Readiness Level</a:t>
            </a:r>
            <a:endParaRPr lang="en-GB" sz="2000" dirty="0">
              <a:solidFill>
                <a:schemeClr val="tx2"/>
              </a:solidFill>
            </a:endParaRPr>
          </a:p>
          <a:p>
            <a:pPr marL="285750" indent="-285750">
              <a:spcAft>
                <a:spcPts val="600"/>
              </a:spcAft>
              <a:buClr>
                <a:schemeClr val="tx2"/>
              </a:buClr>
              <a:buFont typeface="Arial" panose="020B0604020202020204" pitchFamily="34" charset="0"/>
              <a:buChar char="•"/>
            </a:pPr>
            <a:r>
              <a:rPr lang="en-GB" b="1" dirty="0">
                <a:solidFill>
                  <a:schemeClr val="tx1"/>
                </a:solidFill>
              </a:rPr>
              <a:t>Indicate</a:t>
            </a:r>
            <a:r>
              <a:rPr lang="en-GB" dirty="0">
                <a:solidFill>
                  <a:schemeClr val="tx1"/>
                </a:solidFill>
              </a:rPr>
              <a:t> and </a:t>
            </a:r>
            <a:r>
              <a:rPr lang="en-GB" b="1" dirty="0">
                <a:solidFill>
                  <a:schemeClr val="tx1"/>
                </a:solidFill>
              </a:rPr>
              <a:t>substantiate</a:t>
            </a:r>
            <a:r>
              <a:rPr lang="en-GB" dirty="0">
                <a:solidFill>
                  <a:schemeClr val="tx1"/>
                </a:solidFill>
              </a:rPr>
              <a:t> the current TRL level of the technology. </a:t>
            </a:r>
          </a:p>
          <a:p>
            <a:pPr marL="285750" indent="-285750">
              <a:spcAft>
                <a:spcPts val="600"/>
              </a:spcAft>
              <a:buClr>
                <a:schemeClr val="tx2"/>
              </a:buClr>
              <a:buFont typeface="Arial" panose="020B0604020202020204" pitchFamily="34" charset="0"/>
              <a:buChar char="•"/>
            </a:pPr>
            <a:r>
              <a:rPr lang="en-GB" dirty="0">
                <a:solidFill>
                  <a:schemeClr val="tx1"/>
                </a:solidFill>
                <a:latin typeface="Arial"/>
                <a:ea typeface="MS PGothic"/>
                <a:cs typeface="Arial"/>
              </a:rPr>
              <a:t>Please note that the type of activity proposed, Type a, b or c has to be </a:t>
            </a:r>
            <a:r>
              <a:rPr lang="en-GB" b="1" dirty="0">
                <a:solidFill>
                  <a:schemeClr val="tx1"/>
                </a:solidFill>
                <a:latin typeface="Arial"/>
                <a:ea typeface="MS PGothic"/>
                <a:cs typeface="Arial"/>
              </a:rPr>
              <a:t>compatible</a:t>
            </a:r>
            <a:r>
              <a:rPr lang="en-GB" dirty="0">
                <a:solidFill>
                  <a:schemeClr val="tx1"/>
                </a:solidFill>
                <a:latin typeface="Arial"/>
                <a:ea typeface="MS PGothic"/>
                <a:cs typeface="Arial"/>
              </a:rPr>
              <a:t> with the start and end TRL indicated in the </a:t>
            </a:r>
            <a:r>
              <a:rPr lang="en-GB" b="1" dirty="0">
                <a:solidFill>
                  <a:schemeClr val="tx1"/>
                </a:solidFill>
                <a:latin typeface="Arial"/>
                <a:ea typeface="MS PGothic"/>
                <a:cs typeface="Arial"/>
              </a:rPr>
              <a:t>Cover Letter </a:t>
            </a:r>
            <a:r>
              <a:rPr lang="en-GB" dirty="0">
                <a:solidFill>
                  <a:schemeClr val="tx1"/>
                </a:solidFill>
                <a:latin typeface="Arial"/>
                <a:ea typeface="MS PGothic"/>
                <a:cs typeface="Arial"/>
              </a:rPr>
              <a:t>of the </a:t>
            </a:r>
            <a:r>
              <a:rPr lang="en-GB" dirty="0" err="1">
                <a:solidFill>
                  <a:schemeClr val="tx1"/>
                </a:solidFill>
                <a:latin typeface="Arial"/>
                <a:ea typeface="MS PGothic"/>
                <a:cs typeface="Arial"/>
              </a:rPr>
              <a:t>CfP</a:t>
            </a:r>
            <a:r>
              <a:rPr lang="en-GB" dirty="0">
                <a:solidFill>
                  <a:schemeClr val="tx1"/>
                </a:solidFill>
                <a:latin typeface="Arial"/>
                <a:ea typeface="MS PGothic"/>
                <a:cs typeface="Arial"/>
              </a:rPr>
              <a:t>. </a:t>
            </a:r>
            <a:endParaRPr lang="en-GB" dirty="0">
              <a:solidFill>
                <a:schemeClr val="tx1"/>
              </a:solidFill>
            </a:endParaRPr>
          </a:p>
          <a:p>
            <a:endParaRPr lang="en-GB" dirty="0">
              <a:solidFill>
                <a:schemeClr val="tx2"/>
              </a:solidFill>
            </a:endParaRPr>
          </a:p>
        </p:txBody>
      </p:sp>
      <p:pic>
        <p:nvPicPr>
          <p:cNvPr id="4" name="Picture 3" descr="Timeline&#10;&#10;Description automatically generated">
            <a:extLst>
              <a:ext uri="{FF2B5EF4-FFF2-40B4-BE49-F238E27FC236}">
                <a16:creationId xmlns:a16="http://schemas.microsoft.com/office/drawing/2014/main" id="{295D7924-5E6E-135F-4BA0-707FCC032B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4040" y="3187076"/>
            <a:ext cx="6121630" cy="3232986"/>
          </a:xfrm>
          <a:prstGeom prst="rect">
            <a:avLst/>
          </a:prstGeom>
        </p:spPr>
      </p:pic>
      <p:pic>
        <p:nvPicPr>
          <p:cNvPr id="6" name="Graphic 5" descr="Contract outline">
            <a:extLst>
              <a:ext uri="{FF2B5EF4-FFF2-40B4-BE49-F238E27FC236}">
                <a16:creationId xmlns:a16="http://schemas.microsoft.com/office/drawing/2014/main" id="{D4634552-D076-2211-B6C9-12E586D4F82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576696" y="58731"/>
            <a:ext cx="757338" cy="75733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6946885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5999" y="175790"/>
            <a:ext cx="10291579" cy="523220"/>
          </a:xfrm>
        </p:spPr>
        <p:txBody>
          <a:bodyPr/>
          <a:lstStyle/>
          <a:p>
            <a:r>
              <a:rPr lang="en-GB" sz="2800" dirty="0"/>
              <a:t>Proposal Template: Part 1 – Technical and Application</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44539" y="888878"/>
            <a:ext cx="11764800" cy="4773184"/>
          </a:xfrm>
        </p:spPr>
        <p:txBody>
          <a:bodyPr/>
          <a:lstStyle/>
          <a:p>
            <a:pPr marL="457200" indent="-457200" algn="just">
              <a:spcAft>
                <a:spcPts val="1200"/>
              </a:spcAft>
            </a:pPr>
            <a:r>
              <a:rPr lang="en-GB" sz="2000" b="1" dirty="0">
                <a:solidFill>
                  <a:schemeClr val="tx1"/>
                </a:solidFill>
                <a:latin typeface="+mn-lt"/>
                <a:ea typeface="Times New Roman"/>
                <a:cs typeface="Times New Roman"/>
              </a:rPr>
              <a:t>1.4		Engineering Approach</a:t>
            </a:r>
          </a:p>
          <a:p>
            <a:pPr marL="457200" indent="-457200" algn="just">
              <a:spcAft>
                <a:spcPts val="0"/>
              </a:spcAft>
            </a:pPr>
            <a:r>
              <a:rPr lang="en-GB" dirty="0">
                <a:solidFill>
                  <a:schemeClr val="tx1"/>
                </a:solidFill>
                <a:latin typeface="+mn-lt"/>
                <a:ea typeface="Times New Roman" panose="02020603050405020304" pitchFamily="18" charset="0"/>
                <a:cs typeface="Times New Roman" panose="02020603050405020304" pitchFamily="18" charset="0"/>
              </a:rPr>
              <a:t>1.4.1  </a:t>
            </a:r>
            <a:r>
              <a:rPr lang="en-GB" u="sng" dirty="0">
                <a:solidFill>
                  <a:schemeClr val="tx1"/>
                </a:solidFill>
                <a:latin typeface="+mn-lt"/>
                <a:ea typeface="Times New Roman" panose="02020603050405020304" pitchFamily="18" charset="0"/>
                <a:cs typeface="Times New Roman" panose="02020603050405020304" pitchFamily="18" charset="0"/>
              </a:rPr>
              <a:t>State of the Art</a:t>
            </a:r>
          </a:p>
          <a:p>
            <a:pPr marL="209550" indent="-285750" algn="just">
              <a:spcAft>
                <a:spcPts val="1200"/>
              </a:spcAft>
              <a:buClr>
                <a:schemeClr val="tx2"/>
              </a:buClr>
              <a:buFont typeface="Arial" panose="020B0604020202020204" pitchFamily="34" charset="0"/>
              <a:buChar char="•"/>
              <a:defRPr/>
            </a:pPr>
            <a:r>
              <a:rPr lang="en-US" altLang="en-US" sz="1600" kern="0" dirty="0">
                <a:solidFill>
                  <a:schemeClr val="tx2"/>
                </a:solidFill>
                <a:latin typeface="+mn-lt"/>
              </a:rPr>
              <a:t>Provide a brief overview of “State of the Art”.</a:t>
            </a:r>
          </a:p>
          <a:p>
            <a:pPr marL="209550" indent="-285750" algn="just">
              <a:spcAft>
                <a:spcPts val="1200"/>
              </a:spcAft>
              <a:buClr>
                <a:schemeClr val="tx2"/>
              </a:buClr>
              <a:buFont typeface="Arial" panose="020B0604020202020204" pitchFamily="34" charset="0"/>
              <a:buChar char="•"/>
              <a:defRPr/>
            </a:pPr>
            <a:r>
              <a:rPr lang="en-US" altLang="en-US" sz="1600" kern="0" dirty="0">
                <a:solidFill>
                  <a:schemeClr val="tx2"/>
                </a:solidFill>
                <a:latin typeface="+mn-lt"/>
              </a:rPr>
              <a:t>Explain why you chose your proposed baseline instead of others, what benefit does it have over the others?</a:t>
            </a:r>
          </a:p>
          <a:p>
            <a:pPr marL="209550" indent="-285750" algn="just">
              <a:spcAft>
                <a:spcPts val="1200"/>
              </a:spcAft>
              <a:buClr>
                <a:schemeClr val="tx2"/>
              </a:buClr>
              <a:buFont typeface="Arial" panose="020B0604020202020204" pitchFamily="34" charset="0"/>
              <a:buChar char="•"/>
              <a:defRPr/>
            </a:pPr>
            <a:r>
              <a:rPr lang="en-US" altLang="en-US" sz="1600" dirty="0">
                <a:solidFill>
                  <a:schemeClr val="tx2"/>
                </a:solidFill>
                <a:latin typeface="+mn-lt"/>
              </a:rPr>
              <a:t>Show you know your competitors and their products</a:t>
            </a:r>
          </a:p>
          <a:p>
            <a:pPr marL="990876" lvl="1" indent="-285750" algn="just">
              <a:spcAft>
                <a:spcPts val="1200"/>
              </a:spcAft>
              <a:buClr>
                <a:schemeClr val="tx2"/>
              </a:buClr>
              <a:buFont typeface="Arial" panose="020B0604020202020204" pitchFamily="34" charset="0"/>
              <a:buChar char="•"/>
              <a:defRPr/>
            </a:pPr>
            <a:endParaRPr lang="en-US" altLang="en-US" sz="1600" kern="0" dirty="0">
              <a:solidFill>
                <a:schemeClr val="tx2"/>
              </a:solidFill>
              <a:latin typeface="+mn-lt"/>
            </a:endParaRPr>
          </a:p>
          <a:p>
            <a:pPr marL="457200" indent="-457200" algn="just">
              <a:spcAft>
                <a:spcPts val="0"/>
              </a:spcAft>
            </a:pPr>
            <a:r>
              <a:rPr lang="en-GB" dirty="0">
                <a:solidFill>
                  <a:schemeClr val="tx1"/>
                </a:solidFill>
                <a:latin typeface="+mn-lt"/>
                <a:ea typeface="Times New Roman" panose="02020603050405020304" pitchFamily="18" charset="0"/>
                <a:cs typeface="Times New Roman" panose="02020603050405020304" pitchFamily="18" charset="0"/>
              </a:rPr>
              <a:t>1.4.2  </a:t>
            </a:r>
            <a:r>
              <a:rPr lang="en-GB" u="sng" dirty="0">
                <a:solidFill>
                  <a:schemeClr val="tx1"/>
                </a:solidFill>
                <a:latin typeface="+mn-lt"/>
                <a:ea typeface="Times New Roman" panose="02020603050405020304" pitchFamily="18" charset="0"/>
                <a:cs typeface="Times New Roman" panose="02020603050405020304" pitchFamily="18" charset="0"/>
              </a:rPr>
              <a:t>Technical Steps</a:t>
            </a:r>
            <a:endParaRPr lang="en-GB" u="sng" dirty="0">
              <a:solidFill>
                <a:schemeClr val="tx1"/>
              </a:solidFill>
              <a:latin typeface="+mn-lt"/>
              <a:ea typeface="Times New Roman" panose="02020603050405020304" pitchFamily="18" charset="0"/>
            </a:endParaRPr>
          </a:p>
          <a:p>
            <a:pPr marL="285750" indent="-285750">
              <a:spcAft>
                <a:spcPts val="1200"/>
              </a:spcAft>
              <a:buClr>
                <a:schemeClr val="tx2"/>
              </a:buClr>
              <a:buFont typeface="Arial" panose="020B0604020202020204" pitchFamily="34" charset="0"/>
              <a:buChar char="•"/>
            </a:pPr>
            <a:r>
              <a:rPr lang="en-GB" sz="1600" dirty="0">
                <a:solidFill>
                  <a:schemeClr val="tx2"/>
                </a:solidFill>
                <a:latin typeface="Arial" panose="020B0604020202020204" pitchFamily="34" charset="0"/>
              </a:rPr>
              <a:t>Present </a:t>
            </a:r>
            <a:r>
              <a:rPr lang="en-GB" sz="1600" b="1" dirty="0">
                <a:solidFill>
                  <a:schemeClr val="tx2"/>
                </a:solidFill>
                <a:latin typeface="Arial" panose="020B0604020202020204" pitchFamily="34" charset="0"/>
              </a:rPr>
              <a:t>WHAT work </a:t>
            </a:r>
            <a:r>
              <a:rPr lang="en-GB" sz="1600" b="1" dirty="0">
                <a:solidFill>
                  <a:schemeClr val="tx2"/>
                </a:solidFill>
              </a:rPr>
              <a:t>will be done</a:t>
            </a:r>
            <a:r>
              <a:rPr lang="en-GB" sz="1600" dirty="0">
                <a:solidFill>
                  <a:schemeClr val="tx2"/>
                </a:solidFill>
              </a:rPr>
              <a:t>, i.e. the breakdown into</a:t>
            </a:r>
            <a:r>
              <a:rPr lang="en-GB" sz="1600" b="1" dirty="0">
                <a:solidFill>
                  <a:schemeClr val="tx2"/>
                </a:solidFill>
              </a:rPr>
              <a:t> </a:t>
            </a:r>
            <a:r>
              <a:rPr lang="en-GB" sz="1600" dirty="0">
                <a:solidFill>
                  <a:schemeClr val="tx2"/>
                </a:solidFill>
                <a:latin typeface="Arial" panose="020B0604020202020204" pitchFamily="34" charset="0"/>
              </a:rPr>
              <a:t>the sequence of engineering steps to achieve the objective. </a:t>
            </a:r>
          </a:p>
          <a:p>
            <a:pPr marL="285750" indent="-285750">
              <a:spcAft>
                <a:spcPts val="1200"/>
              </a:spcAft>
              <a:buClr>
                <a:schemeClr val="tx2"/>
              </a:buClr>
              <a:buFont typeface="Arial" panose="020B0604020202020204" pitchFamily="34" charset="0"/>
              <a:buChar char="•"/>
            </a:pPr>
            <a:r>
              <a:rPr lang="en-GB" sz="1600" dirty="0">
                <a:solidFill>
                  <a:schemeClr val="tx2"/>
                </a:solidFill>
                <a:latin typeface="Arial" panose="020B0604020202020204" pitchFamily="34" charset="0"/>
              </a:rPr>
              <a:t>This needs to be consistent with the </a:t>
            </a:r>
            <a:r>
              <a:rPr lang="en-GB" sz="1600" b="1" dirty="0">
                <a:solidFill>
                  <a:schemeClr val="tx2"/>
                </a:solidFill>
                <a:latin typeface="Arial" panose="020B0604020202020204" pitchFamily="34" charset="0"/>
                <a:cs typeface="Arial" panose="020B0604020202020204" pitchFamily="34" charset="0"/>
              </a:rPr>
              <a:t>Work Flow Logic Chart</a:t>
            </a:r>
            <a:r>
              <a:rPr lang="en-GB" sz="1600" dirty="0">
                <a:solidFill>
                  <a:schemeClr val="tx2"/>
                </a:solidFill>
                <a:latin typeface="Arial" panose="020B0604020202020204" pitchFamily="34" charset="0"/>
                <a:cs typeface="Arial" panose="020B0604020202020204" pitchFamily="34" charset="0"/>
              </a:rPr>
              <a:t>! </a:t>
            </a:r>
          </a:p>
          <a:p>
            <a:pPr marL="285750" indent="-285750">
              <a:spcAft>
                <a:spcPts val="1200"/>
              </a:spcAft>
              <a:buClr>
                <a:schemeClr val="tx2"/>
              </a:buClr>
              <a:buFont typeface="Arial" panose="020B0604020202020204" pitchFamily="34" charset="0"/>
              <a:buChar char="•"/>
            </a:pPr>
            <a:r>
              <a:rPr lang="en-US" sz="1600" kern="0" dirty="0">
                <a:solidFill>
                  <a:schemeClr val="tx2"/>
                </a:solidFill>
                <a:latin typeface="Arial" panose="020B0604020202020204" pitchFamily="34" charset="0"/>
                <a:cs typeface="Arial" panose="020B0604020202020204" pitchFamily="34" charset="0"/>
              </a:rPr>
              <a:t>T</a:t>
            </a:r>
            <a:r>
              <a:rPr lang="en-US" altLang="en-US" sz="1600" kern="0" dirty="0">
                <a:solidFill>
                  <a:schemeClr val="tx2"/>
                </a:solidFill>
                <a:latin typeface="Arial" panose="020B0604020202020204" pitchFamily="34" charset="0"/>
                <a:cs typeface="Arial" panose="020B0604020202020204" pitchFamily="34" charset="0"/>
              </a:rPr>
              <a:t>his is the text description and justification of the flow chart and the Work Breakdown Structure. </a:t>
            </a:r>
            <a:endParaRPr lang="en-GB" sz="1600" dirty="0">
              <a:solidFill>
                <a:schemeClr val="tx2"/>
              </a:solidFill>
              <a:latin typeface="Arial" panose="020B0604020202020204" pitchFamily="34" charset="0"/>
              <a:cs typeface="Arial" panose="020B0604020202020204" pitchFamily="34" charset="0"/>
            </a:endParaRPr>
          </a:p>
          <a:p>
            <a:pPr marL="808038" lvl="1" eaLnBrk="0" hangingPunct="0">
              <a:lnSpc>
                <a:spcPct val="119000"/>
              </a:lnSpc>
              <a:spcBef>
                <a:spcPts val="0"/>
              </a:spcBef>
              <a:buClr>
                <a:srgbClr val="0098DB"/>
              </a:buClr>
              <a:defRPr/>
            </a:pPr>
            <a:endParaRPr lang="en-US" altLang="en-US" kern="0" dirty="0">
              <a:solidFill>
                <a:schemeClr val="tx2"/>
              </a:solidFill>
              <a:latin typeface="+mn-lt"/>
            </a:endParaRPr>
          </a:p>
          <a:p>
            <a:pPr marL="0" indent="-76200" algn="just">
              <a:buClr>
                <a:srgbClr val="0098DB"/>
              </a:buClr>
              <a:buFont typeface="Verdana" pitchFamily="34" charset="0"/>
              <a:buNone/>
              <a:defRPr/>
            </a:pPr>
            <a:endParaRPr kumimoji="0" lang="en-US" altLang="en-US" b="0" i="1" u="none" strike="noStrike" kern="0" cap="none" spc="0" normalizeH="0" baseline="0" noProof="0" dirty="0">
              <a:ln>
                <a:noFill/>
              </a:ln>
              <a:solidFill>
                <a:schemeClr val="tx2"/>
              </a:solidFill>
              <a:effectLst/>
              <a:uLnTx/>
              <a:uFillTx/>
              <a:latin typeface="+mn-lt"/>
            </a:endParaRPr>
          </a:p>
        </p:txBody>
      </p:sp>
      <p:grpSp>
        <p:nvGrpSpPr>
          <p:cNvPr id="3" name="Group 2">
            <a:extLst>
              <a:ext uri="{FF2B5EF4-FFF2-40B4-BE49-F238E27FC236}">
                <a16:creationId xmlns:a16="http://schemas.microsoft.com/office/drawing/2014/main" id="{E12BBE3F-25F2-742A-DE4D-BE64E6494750}"/>
              </a:ext>
            </a:extLst>
          </p:cNvPr>
          <p:cNvGrpSpPr/>
          <p:nvPr/>
        </p:nvGrpSpPr>
        <p:grpSpPr>
          <a:xfrm>
            <a:off x="2699167" y="5663999"/>
            <a:ext cx="6827003" cy="610246"/>
            <a:chOff x="2357991" y="4650017"/>
            <a:chExt cx="9627099" cy="1218724"/>
          </a:xfrm>
        </p:grpSpPr>
        <p:sp>
          <p:nvSpPr>
            <p:cNvPr id="4" name="Rectangle 3">
              <a:extLst>
                <a:ext uri="{FF2B5EF4-FFF2-40B4-BE49-F238E27FC236}">
                  <a16:creationId xmlns:a16="http://schemas.microsoft.com/office/drawing/2014/main" id="{D21C92AB-9A6D-2215-A970-1D9A6CB0A40D}"/>
                </a:ext>
              </a:extLst>
            </p:cNvPr>
            <p:cNvSpPr/>
            <p:nvPr/>
          </p:nvSpPr>
          <p:spPr>
            <a:xfrm>
              <a:off x="2357991" y="4653883"/>
              <a:ext cx="947184" cy="1214856"/>
            </a:xfrm>
            <a:prstGeom prst="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sz="2000" b="1" dirty="0">
                <a:solidFill>
                  <a:schemeClr val="accent2"/>
                </a:solidFill>
              </a:endParaRPr>
            </a:p>
          </p:txBody>
        </p:sp>
        <p:sp>
          <p:nvSpPr>
            <p:cNvPr id="5" name="Rectangle 4">
              <a:extLst>
                <a:ext uri="{FF2B5EF4-FFF2-40B4-BE49-F238E27FC236}">
                  <a16:creationId xmlns:a16="http://schemas.microsoft.com/office/drawing/2014/main" id="{24D20B69-C444-F87B-3254-51665BE8131C}"/>
                </a:ext>
              </a:extLst>
            </p:cNvPr>
            <p:cNvSpPr/>
            <p:nvPr/>
          </p:nvSpPr>
          <p:spPr>
            <a:xfrm>
              <a:off x="2847973" y="4653883"/>
              <a:ext cx="9137117" cy="1214858"/>
            </a:xfrm>
            <a:prstGeom prst="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lIns="91440" tIns="45720" rIns="91440" bIns="45720" rtlCol="0" anchor="ctr"/>
            <a:lstStyle/>
            <a:p>
              <a:pPr algn="ctr"/>
              <a:r>
                <a:rPr lang="en-GB" b="1" dirty="0">
                  <a:solidFill>
                    <a:schemeClr val="bg1"/>
                  </a:solidFill>
                </a:rPr>
                <a:t>This is expected to be the core/bulk of the proposal</a:t>
              </a:r>
            </a:p>
          </p:txBody>
        </p:sp>
        <p:pic>
          <p:nvPicPr>
            <p:cNvPr id="7" name="Graphic 6" descr="Warning with solid fill">
              <a:extLst>
                <a:ext uri="{FF2B5EF4-FFF2-40B4-BE49-F238E27FC236}">
                  <a16:creationId xmlns:a16="http://schemas.microsoft.com/office/drawing/2014/main" id="{6C7E4D37-822F-52DD-2EF0-DCE34CF76F3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2504107" y="4650017"/>
              <a:ext cx="893952" cy="1214856"/>
            </a:xfrm>
            <a:prstGeom prst="rect">
              <a:avLst/>
            </a:prstGeom>
          </p:spPr>
        </p:pic>
      </p:grpSp>
      <p:pic>
        <p:nvPicPr>
          <p:cNvPr id="9" name="Graphic 8" descr="Contract outline">
            <a:extLst>
              <a:ext uri="{FF2B5EF4-FFF2-40B4-BE49-F238E27FC236}">
                <a16:creationId xmlns:a16="http://schemas.microsoft.com/office/drawing/2014/main" id="{6F66DE93-CE07-9FF0-7755-AEE906AC647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576696" y="58731"/>
            <a:ext cx="757338" cy="75733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400921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5999" y="175790"/>
            <a:ext cx="10355747" cy="523220"/>
          </a:xfrm>
        </p:spPr>
        <p:txBody>
          <a:bodyPr/>
          <a:lstStyle/>
          <a:p>
            <a:r>
              <a:rPr lang="en-GB" sz="2800" dirty="0"/>
              <a:t>Proposal Template: Part 1 – Technical and Application</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35182" y="890230"/>
            <a:ext cx="5896669" cy="5189556"/>
          </a:xfrm>
        </p:spPr>
        <p:txBody>
          <a:bodyPr/>
          <a:lstStyle/>
          <a:p>
            <a:pPr marL="457200" indent="-457200" algn="just">
              <a:spcAft>
                <a:spcPts val="1200"/>
              </a:spcAft>
            </a:pPr>
            <a:r>
              <a:rPr lang="en-GB" sz="2000" b="1" dirty="0">
                <a:solidFill>
                  <a:schemeClr val="tx1"/>
                </a:solidFill>
                <a:latin typeface="+mn-lt"/>
                <a:ea typeface="Times New Roman"/>
                <a:cs typeface="Times New Roman"/>
              </a:rPr>
              <a:t>1.4		Engineering Approach</a:t>
            </a:r>
          </a:p>
          <a:p>
            <a:pPr marL="457200" indent="-457200" algn="just">
              <a:spcAft>
                <a:spcPts val="1200"/>
              </a:spcAft>
            </a:pPr>
            <a:r>
              <a:rPr lang="en-GB" dirty="0">
                <a:solidFill>
                  <a:schemeClr val="tx1"/>
                </a:solidFill>
                <a:latin typeface="+mn-lt"/>
                <a:ea typeface="Times New Roman" panose="02020603050405020304" pitchFamily="18" charset="0"/>
                <a:cs typeface="Times New Roman" panose="02020603050405020304" pitchFamily="18" charset="0"/>
              </a:rPr>
              <a:t>1.4.3  </a:t>
            </a:r>
            <a:r>
              <a:rPr lang="en-GB" u="sng" dirty="0">
                <a:solidFill>
                  <a:schemeClr val="tx1"/>
                </a:solidFill>
                <a:latin typeface="+mn-lt"/>
                <a:ea typeface="Times New Roman" panose="02020603050405020304" pitchFamily="18" charset="0"/>
                <a:cs typeface="Times New Roman" panose="02020603050405020304" pitchFamily="18" charset="0"/>
              </a:rPr>
              <a:t>Proposed Work Logic</a:t>
            </a:r>
            <a:endParaRPr lang="en-GB" u="sng" dirty="0">
              <a:solidFill>
                <a:schemeClr val="bg1">
                  <a:lumMod val="25000"/>
                </a:schemeClr>
              </a:solidFill>
              <a:latin typeface="+mn-lt"/>
              <a:ea typeface="Times New Roman" panose="02020603050405020304" pitchFamily="18" charset="0"/>
            </a:endParaRPr>
          </a:p>
          <a:p>
            <a:pPr marL="285474" indent="-285750">
              <a:spcBef>
                <a:spcPts val="600"/>
              </a:spcBef>
              <a:spcAft>
                <a:spcPts val="1200"/>
              </a:spcAft>
              <a:buClr>
                <a:schemeClr val="tx2"/>
              </a:buClr>
              <a:buFont typeface="Arial" panose="020B0604020202020204" pitchFamily="34" charset="0"/>
              <a:buChar char="•"/>
            </a:pPr>
            <a:r>
              <a:rPr lang="en-GB" sz="1600" dirty="0">
                <a:solidFill>
                  <a:schemeClr val="tx2"/>
                </a:solidFill>
              </a:rPr>
              <a:t>Include the </a:t>
            </a:r>
            <a:r>
              <a:rPr lang="en-GB" sz="1600" b="1" dirty="0">
                <a:solidFill>
                  <a:schemeClr val="tx2"/>
                </a:solidFill>
              </a:rPr>
              <a:t>reviews</a:t>
            </a:r>
            <a:r>
              <a:rPr lang="en-GB" sz="1600" dirty="0">
                <a:solidFill>
                  <a:schemeClr val="tx2"/>
                </a:solidFill>
              </a:rPr>
              <a:t> and decision points (check points). Technical ECSS reviews are key for credibility and typically align with payments.</a:t>
            </a:r>
          </a:p>
          <a:p>
            <a:pPr marL="285474" indent="-285750">
              <a:spcBef>
                <a:spcPts val="600"/>
              </a:spcBef>
              <a:spcAft>
                <a:spcPts val="1200"/>
              </a:spcAft>
              <a:buClr>
                <a:schemeClr val="tx2"/>
              </a:buClr>
              <a:buFont typeface="Arial" panose="020B0604020202020204" pitchFamily="34" charset="0"/>
              <a:buChar char="•"/>
            </a:pPr>
            <a:r>
              <a:rPr lang="en-GB" sz="1600" b="1" dirty="0">
                <a:solidFill>
                  <a:schemeClr val="tx2"/>
                </a:solidFill>
                <a:latin typeface="Arial"/>
                <a:ea typeface="MS PGothic"/>
                <a:cs typeface="Arial"/>
              </a:rPr>
              <a:t>Consistency </a:t>
            </a:r>
            <a:r>
              <a:rPr lang="en-GB" sz="1600" dirty="0">
                <a:solidFill>
                  <a:schemeClr val="tx2"/>
                </a:solidFill>
                <a:latin typeface="Arial"/>
                <a:ea typeface="MS PGothic"/>
                <a:cs typeface="Arial"/>
              </a:rPr>
              <a:t>with Technical Steps and WBS (and easy traceability)</a:t>
            </a:r>
          </a:p>
          <a:p>
            <a:pPr marL="285474" indent="-285750">
              <a:spcBef>
                <a:spcPts val="600"/>
              </a:spcBef>
              <a:spcAft>
                <a:spcPts val="1200"/>
              </a:spcAft>
              <a:buClr>
                <a:schemeClr val="tx2"/>
              </a:buClr>
              <a:buFont typeface="Arial" panose="020B0604020202020204" pitchFamily="34" charset="0"/>
              <a:buChar char="•"/>
            </a:pPr>
            <a:r>
              <a:rPr lang="en-GB" sz="1600" dirty="0">
                <a:solidFill>
                  <a:schemeClr val="tx2"/>
                </a:solidFill>
                <a:latin typeface="Arial"/>
                <a:ea typeface="MS PGothic"/>
                <a:cs typeface="Arial"/>
              </a:rPr>
              <a:t>Parallel/serial consistency is logical (consistent with GANTT chart)</a:t>
            </a:r>
          </a:p>
          <a:p>
            <a:pPr marL="285474" indent="-285750">
              <a:spcBef>
                <a:spcPts val="600"/>
              </a:spcBef>
              <a:spcAft>
                <a:spcPts val="1200"/>
              </a:spcAft>
              <a:buClr>
                <a:schemeClr val="tx2"/>
              </a:buClr>
              <a:buFont typeface="Arial" panose="020B0604020202020204" pitchFamily="34" charset="0"/>
              <a:buChar char="•"/>
            </a:pPr>
            <a:r>
              <a:rPr lang="en-GB" sz="1600" b="1" dirty="0">
                <a:solidFill>
                  <a:schemeClr val="tx2"/>
                </a:solidFill>
                <a:latin typeface="Arial"/>
                <a:ea typeface="MS PGothic"/>
                <a:cs typeface="Arial"/>
              </a:rPr>
              <a:t>Subcontractor work </a:t>
            </a:r>
            <a:r>
              <a:rPr lang="en-GB" sz="1600" dirty="0">
                <a:solidFill>
                  <a:schemeClr val="tx2"/>
                </a:solidFill>
                <a:latin typeface="Arial"/>
                <a:ea typeface="MS PGothic"/>
                <a:cs typeface="Arial"/>
              </a:rPr>
              <a:t>is clear</a:t>
            </a:r>
          </a:p>
          <a:p>
            <a:pPr marL="285474" indent="-285750">
              <a:spcBef>
                <a:spcPts val="600"/>
              </a:spcBef>
              <a:spcAft>
                <a:spcPts val="1200"/>
              </a:spcAft>
              <a:buClr>
                <a:schemeClr val="tx2"/>
              </a:buClr>
              <a:buFont typeface="Arial" panose="020B0604020202020204" pitchFamily="34" charset="0"/>
              <a:buChar char="•"/>
            </a:pPr>
            <a:r>
              <a:rPr lang="en-GB" sz="1600" dirty="0">
                <a:solidFill>
                  <a:schemeClr val="tx2"/>
                </a:solidFill>
                <a:latin typeface="Arial"/>
                <a:ea typeface="MS PGothic"/>
                <a:cs typeface="Arial"/>
              </a:rPr>
              <a:t>Dependencies are clear</a:t>
            </a:r>
          </a:p>
          <a:p>
            <a:pPr marL="0" indent="-76200" algn="just">
              <a:buClr>
                <a:srgbClr val="0098DB"/>
              </a:buClr>
              <a:buFont typeface="Verdana" pitchFamily="34" charset="0"/>
              <a:buNone/>
              <a:defRPr/>
            </a:pPr>
            <a:endParaRPr kumimoji="0" lang="en-US" altLang="en-US" b="0" i="1" u="none" strike="noStrike" kern="0" cap="none" spc="0" normalizeH="0" baseline="0" noProof="0" dirty="0">
              <a:ln>
                <a:noFill/>
              </a:ln>
              <a:solidFill>
                <a:schemeClr val="tx2"/>
              </a:solidFill>
              <a:effectLst/>
              <a:uLnTx/>
              <a:uFillTx/>
              <a:latin typeface="+mn-lt"/>
            </a:endParaRPr>
          </a:p>
        </p:txBody>
      </p:sp>
      <p:pic>
        <p:nvPicPr>
          <p:cNvPr id="7" name="Picture 6">
            <a:extLst>
              <a:ext uri="{FF2B5EF4-FFF2-40B4-BE49-F238E27FC236}">
                <a16:creationId xmlns:a16="http://schemas.microsoft.com/office/drawing/2014/main" id="{EAB9DE4E-1CD8-4863-A6BF-DB7D100C7B3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532186" y="1262585"/>
            <a:ext cx="5043897" cy="4817201"/>
          </a:xfrm>
          <a:prstGeom prst="rect">
            <a:avLst/>
          </a:prstGeom>
          <a:noFill/>
          <a:ln w="28575">
            <a:solidFill>
              <a:srgbClr val="FFC000"/>
            </a:solidFill>
          </a:ln>
        </p:spPr>
      </p:pic>
      <p:pic>
        <p:nvPicPr>
          <p:cNvPr id="10" name="Graphic 9" descr="Contract outline">
            <a:extLst>
              <a:ext uri="{FF2B5EF4-FFF2-40B4-BE49-F238E27FC236}">
                <a16:creationId xmlns:a16="http://schemas.microsoft.com/office/drawing/2014/main" id="{C0B89C38-B7FF-1535-458F-B6914CD23EB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576696" y="58731"/>
            <a:ext cx="757338" cy="75733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679571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solidFill>
                  <a:schemeClr val="bg1"/>
                </a:solidFill>
              </a:rPr>
              <a:t>Summary of the presentation</a:t>
            </a:r>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p:txBody>
          <a:bodyPr/>
          <a:lstStyle/>
          <a:p>
            <a:pPr marL="285750" indent="-285750">
              <a:lnSpc>
                <a:spcPct val="150000"/>
              </a:lnSpc>
              <a:spcBef>
                <a:spcPts val="0"/>
              </a:spcBef>
              <a:spcAft>
                <a:spcPts val="2400"/>
              </a:spcAft>
              <a:buClr>
                <a:schemeClr val="bg1"/>
              </a:buClr>
              <a:buFont typeface="Arial" panose="020B0604020202020204" pitchFamily="34" charset="0"/>
              <a:buChar char="•"/>
              <a:defRPr/>
            </a:pPr>
            <a:r>
              <a:rPr lang="en-GB" altLang="en-US" sz="2000" dirty="0">
                <a:solidFill>
                  <a:schemeClr val="bg1"/>
                </a:solidFill>
                <a:latin typeface="+mn-lt"/>
              </a:rPr>
              <a:t>Disclaimer</a:t>
            </a:r>
            <a:endParaRPr lang="pl-PL" altLang="en-US" sz="2000" dirty="0">
              <a:solidFill>
                <a:schemeClr val="bg1"/>
              </a:solidFill>
              <a:latin typeface="+mn-lt"/>
            </a:endParaRPr>
          </a:p>
          <a:p>
            <a:pPr marL="285750" indent="-285750">
              <a:lnSpc>
                <a:spcPct val="150000"/>
              </a:lnSpc>
              <a:spcBef>
                <a:spcPts val="0"/>
              </a:spcBef>
              <a:spcAft>
                <a:spcPts val="2400"/>
              </a:spcAft>
              <a:buClr>
                <a:schemeClr val="bg1"/>
              </a:buClr>
              <a:buFont typeface="Arial" panose="020B0604020202020204" pitchFamily="34" charset="0"/>
              <a:buChar char="•"/>
              <a:defRPr/>
            </a:pPr>
            <a:r>
              <a:rPr lang="en-GB" altLang="en-US" sz="2000" dirty="0">
                <a:solidFill>
                  <a:schemeClr val="bg1"/>
                </a:solidFill>
                <a:latin typeface="+mn-lt"/>
              </a:rPr>
              <a:t>Common Mistakes</a:t>
            </a:r>
          </a:p>
          <a:p>
            <a:pPr marL="285750" indent="-285750">
              <a:lnSpc>
                <a:spcPct val="150000"/>
              </a:lnSpc>
              <a:spcBef>
                <a:spcPts val="0"/>
              </a:spcBef>
              <a:spcAft>
                <a:spcPts val="2400"/>
              </a:spcAft>
              <a:buClr>
                <a:schemeClr val="bg1"/>
              </a:buClr>
              <a:buFont typeface="Arial" panose="020B0604020202020204" pitchFamily="34" charset="0"/>
              <a:buChar char="•"/>
              <a:defRPr/>
            </a:pPr>
            <a:r>
              <a:rPr lang="en-GB" altLang="en-US" sz="2000" b="1" dirty="0">
                <a:solidFill>
                  <a:schemeClr val="bg1"/>
                </a:solidFill>
                <a:latin typeface="+mn-lt"/>
                <a:ea typeface="MS PGothic"/>
                <a:cs typeface="Arial"/>
              </a:rPr>
              <a:t>The proposal template </a:t>
            </a:r>
            <a:r>
              <a:rPr lang="en-GB" sz="2000" dirty="0">
                <a:solidFill>
                  <a:schemeClr val="bg1"/>
                </a:solidFill>
                <a:latin typeface="+mn-lt"/>
                <a:ea typeface="MS PGothic"/>
                <a:cs typeface="Arial"/>
              </a:rPr>
              <a:t>–</a:t>
            </a:r>
            <a:r>
              <a:rPr lang="en-GB" altLang="en-US" sz="2000" dirty="0">
                <a:solidFill>
                  <a:schemeClr val="bg1"/>
                </a:solidFill>
                <a:latin typeface="+mn-lt"/>
                <a:ea typeface="MS PGothic"/>
                <a:cs typeface="Arial"/>
              </a:rPr>
              <a:t> Cover Letter</a:t>
            </a:r>
            <a:endParaRPr lang="pl-PL" altLang="en-US" sz="2000" dirty="0">
              <a:solidFill>
                <a:schemeClr val="bg1"/>
              </a:solidFill>
              <a:latin typeface="+mn-lt"/>
              <a:ea typeface="MS PGothic"/>
              <a:cs typeface="Arial"/>
            </a:endParaRPr>
          </a:p>
          <a:p>
            <a:pPr marL="285750" indent="-285750">
              <a:lnSpc>
                <a:spcPct val="150000"/>
              </a:lnSpc>
              <a:spcBef>
                <a:spcPts val="0"/>
              </a:spcBef>
              <a:spcAft>
                <a:spcPts val="2400"/>
              </a:spcAft>
              <a:buClr>
                <a:schemeClr val="bg1"/>
              </a:buClr>
              <a:buFont typeface="Arial" panose="020B0604020202020204" pitchFamily="34" charset="0"/>
              <a:buChar char="•"/>
              <a:defRPr/>
            </a:pPr>
            <a:r>
              <a:rPr lang="en-GB" altLang="en-US" sz="2000" b="1" dirty="0">
                <a:solidFill>
                  <a:schemeClr val="bg1"/>
                </a:solidFill>
                <a:latin typeface="+mn-lt"/>
              </a:rPr>
              <a:t>The proposal template Part 1 </a:t>
            </a:r>
            <a:r>
              <a:rPr lang="en-GB" altLang="en-US" sz="2000" dirty="0">
                <a:solidFill>
                  <a:schemeClr val="bg1"/>
                </a:solidFill>
                <a:latin typeface="+mn-lt"/>
              </a:rPr>
              <a:t>– Technical and Application</a:t>
            </a:r>
            <a:endParaRPr lang="pl-PL" altLang="en-US" sz="2000" dirty="0">
              <a:solidFill>
                <a:schemeClr val="bg1"/>
              </a:solidFill>
              <a:latin typeface="+mn-lt"/>
            </a:endParaRPr>
          </a:p>
          <a:p>
            <a:pPr marL="285750" indent="-285750">
              <a:lnSpc>
                <a:spcPct val="150000"/>
              </a:lnSpc>
              <a:spcBef>
                <a:spcPts val="0"/>
              </a:spcBef>
              <a:spcAft>
                <a:spcPts val="2400"/>
              </a:spcAft>
              <a:buClr>
                <a:schemeClr val="bg1"/>
              </a:buClr>
              <a:buFont typeface="Arial" panose="020B0604020202020204" pitchFamily="34" charset="0"/>
              <a:buChar char="•"/>
              <a:defRPr/>
            </a:pPr>
            <a:r>
              <a:rPr lang="en-GB" altLang="en-US" sz="2000" b="1" dirty="0">
                <a:solidFill>
                  <a:schemeClr val="bg1"/>
                </a:solidFill>
                <a:latin typeface="+mn-lt"/>
              </a:rPr>
              <a:t>The proposal template Part 2 </a:t>
            </a:r>
            <a:r>
              <a:rPr lang="en-GB" altLang="en-US" sz="2000" dirty="0">
                <a:solidFill>
                  <a:schemeClr val="bg1"/>
                </a:solidFill>
                <a:latin typeface="+mn-lt"/>
              </a:rPr>
              <a:t>– Management </a:t>
            </a:r>
          </a:p>
          <a:p>
            <a:pPr marL="285750" indent="-285750">
              <a:lnSpc>
                <a:spcPct val="150000"/>
              </a:lnSpc>
              <a:spcBef>
                <a:spcPts val="0"/>
              </a:spcBef>
              <a:spcAft>
                <a:spcPts val="2400"/>
              </a:spcAft>
              <a:buClr>
                <a:schemeClr val="bg1"/>
              </a:buClr>
              <a:buFont typeface="Arial" panose="020B0604020202020204" pitchFamily="34" charset="0"/>
              <a:buChar char="•"/>
              <a:defRPr/>
            </a:pPr>
            <a:r>
              <a:rPr lang="en-GB" altLang="en-US" sz="2000" b="1" dirty="0">
                <a:solidFill>
                  <a:schemeClr val="bg1"/>
                </a:solidFill>
                <a:latin typeface="+mn-lt"/>
                <a:ea typeface="MS PGothic"/>
                <a:cs typeface="Arial"/>
              </a:rPr>
              <a:t>The proposal template Part 3 </a:t>
            </a:r>
            <a:r>
              <a:rPr lang="en-GB" sz="2000" dirty="0">
                <a:solidFill>
                  <a:schemeClr val="bg1"/>
                </a:solidFill>
                <a:latin typeface="+mn-lt"/>
                <a:ea typeface="MS PGothic"/>
                <a:cs typeface="Arial"/>
              </a:rPr>
              <a:t>–</a:t>
            </a:r>
            <a:r>
              <a:rPr lang="en-GB" altLang="en-US" sz="2000" dirty="0">
                <a:solidFill>
                  <a:schemeClr val="bg1"/>
                </a:solidFill>
                <a:latin typeface="+mn-lt"/>
                <a:ea typeface="MS PGothic"/>
                <a:cs typeface="Arial"/>
              </a:rPr>
              <a:t> Financial </a:t>
            </a:r>
          </a:p>
          <a:p>
            <a:pPr marL="285750" indent="-285750">
              <a:lnSpc>
                <a:spcPct val="150000"/>
              </a:lnSpc>
              <a:spcBef>
                <a:spcPts val="0"/>
              </a:spcBef>
              <a:spcAft>
                <a:spcPts val="2400"/>
              </a:spcAft>
              <a:buClr>
                <a:schemeClr val="bg1"/>
              </a:buClr>
              <a:buFont typeface="Arial" panose="020B0604020202020204" pitchFamily="34" charset="0"/>
              <a:buChar char="•"/>
              <a:defRPr/>
            </a:pPr>
            <a:r>
              <a:rPr lang="en-GB" altLang="en-US" sz="2000" b="1" dirty="0">
                <a:solidFill>
                  <a:schemeClr val="bg1"/>
                </a:solidFill>
                <a:latin typeface="+mn-lt"/>
              </a:rPr>
              <a:t>The proposal template Part 4 </a:t>
            </a:r>
            <a:r>
              <a:rPr lang="en-GB" altLang="en-US" sz="2000" dirty="0">
                <a:solidFill>
                  <a:schemeClr val="bg1"/>
                </a:solidFill>
                <a:latin typeface="+mn-lt"/>
              </a:rPr>
              <a:t>– Contract Conditions </a:t>
            </a:r>
          </a:p>
        </p:txBody>
      </p:sp>
    </p:spTree>
    <p:extLst>
      <p:ext uri="{BB962C8B-B14F-4D97-AF65-F5344CB8AC3E}">
        <p14:creationId xmlns:p14="http://schemas.microsoft.com/office/powerpoint/2010/main" val="7512098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5999" y="175790"/>
            <a:ext cx="10307621" cy="523220"/>
          </a:xfrm>
        </p:spPr>
        <p:txBody>
          <a:bodyPr/>
          <a:lstStyle/>
          <a:p>
            <a:r>
              <a:rPr lang="en-GB" sz="2800" dirty="0"/>
              <a:t>Proposal Template: Part 1 – Technical and Application</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6001" y="883793"/>
            <a:ext cx="7949656" cy="4628491"/>
          </a:xfrm>
        </p:spPr>
        <p:txBody>
          <a:bodyPr/>
          <a:lstStyle/>
          <a:p>
            <a:pPr marL="457200" indent="-457200" algn="just">
              <a:spcAft>
                <a:spcPts val="1200"/>
              </a:spcAft>
            </a:pPr>
            <a:r>
              <a:rPr lang="en-GB" sz="2000" b="1" dirty="0">
                <a:solidFill>
                  <a:schemeClr val="tx1"/>
                </a:solidFill>
                <a:latin typeface="+mn-lt"/>
                <a:ea typeface="Times New Roman"/>
                <a:cs typeface="Times New Roman"/>
              </a:rPr>
              <a:t>1.4		Engineering Approach</a:t>
            </a:r>
          </a:p>
          <a:p>
            <a:pPr marL="457200" indent="-457200" algn="just">
              <a:spcAft>
                <a:spcPts val="0"/>
              </a:spcAft>
            </a:pPr>
            <a:r>
              <a:rPr lang="en-GB" dirty="0">
                <a:solidFill>
                  <a:schemeClr val="tx1"/>
                </a:solidFill>
                <a:latin typeface="+mn-lt"/>
                <a:ea typeface="Times New Roman" panose="02020603050405020304" pitchFamily="18" charset="0"/>
                <a:cs typeface="Times New Roman" panose="02020603050405020304" pitchFamily="18" charset="0"/>
              </a:rPr>
              <a:t>1.4.4  </a:t>
            </a:r>
            <a:r>
              <a:rPr lang="en-GB" u="sng" dirty="0">
                <a:solidFill>
                  <a:schemeClr val="tx1"/>
                </a:solidFill>
                <a:latin typeface="+mn-lt"/>
                <a:ea typeface="Times New Roman" panose="02020603050405020304" pitchFamily="18" charset="0"/>
                <a:cs typeface="Times New Roman" panose="02020603050405020304" pitchFamily="18" charset="0"/>
              </a:rPr>
              <a:t>Implementation aspects</a:t>
            </a:r>
          </a:p>
          <a:p>
            <a:pPr marL="457200" indent="-457200" algn="just">
              <a:spcAft>
                <a:spcPts val="1200"/>
              </a:spcAft>
            </a:pPr>
            <a:r>
              <a:rPr lang="en-GB" altLang="en-US" sz="1600" b="1" dirty="0">
                <a:solidFill>
                  <a:schemeClr val="accent2"/>
                </a:solidFill>
                <a:latin typeface="+mn-lt"/>
              </a:rPr>
              <a:t>Present a first iteration of the baseline design or concept (diagram)!</a:t>
            </a:r>
          </a:p>
          <a:p>
            <a:pPr marL="457200" indent="-457200" algn="just">
              <a:spcAft>
                <a:spcPts val="1200"/>
              </a:spcAft>
            </a:pPr>
            <a:r>
              <a:rPr lang="en-US" altLang="en-US" sz="1600" b="1" kern="0" dirty="0">
                <a:solidFill>
                  <a:schemeClr val="tx1"/>
                </a:solidFill>
                <a:latin typeface="+mn-lt"/>
              </a:rPr>
              <a:t>Have you answered these questions? </a:t>
            </a:r>
          </a:p>
          <a:p>
            <a:pPr marL="342900" indent="-342900" algn="just">
              <a:spcAft>
                <a:spcPts val="1800"/>
              </a:spcAft>
              <a:buClr>
                <a:schemeClr val="tx2"/>
              </a:buClr>
              <a:buFont typeface="+mj-lt"/>
              <a:buAutoNum type="arabicPeriod"/>
            </a:pPr>
            <a:r>
              <a:rPr lang="en-US" altLang="en-US" sz="1600" dirty="0">
                <a:solidFill>
                  <a:schemeClr val="tx2"/>
                </a:solidFill>
                <a:latin typeface="+mn-lt"/>
              </a:rPr>
              <a:t>What is your baseline design/ concept? Should be consistent with start/end TRLs indicated in Sect. 1.3.</a:t>
            </a:r>
          </a:p>
          <a:p>
            <a:pPr marL="342900" indent="-342900" algn="just">
              <a:spcAft>
                <a:spcPts val="1800"/>
              </a:spcAft>
              <a:buClr>
                <a:schemeClr val="tx2"/>
              </a:buClr>
              <a:buFont typeface="+mj-lt"/>
              <a:buAutoNum type="arabicPeriod"/>
            </a:pPr>
            <a:r>
              <a:rPr lang="en-US" altLang="en-US" sz="1600" kern="0" dirty="0">
                <a:solidFill>
                  <a:schemeClr val="tx2"/>
                </a:solidFill>
                <a:latin typeface="+mn-lt"/>
                <a:ea typeface="MS PGothic" pitchFamily="34" charset="-128"/>
              </a:rPr>
              <a:t> </a:t>
            </a:r>
            <a:r>
              <a:rPr lang="en-US" altLang="en-US" sz="1600" b="1" kern="0" dirty="0">
                <a:solidFill>
                  <a:schemeClr val="tx2"/>
                </a:solidFill>
                <a:latin typeface="+mn-lt"/>
                <a:ea typeface="MS PGothic" pitchFamily="34" charset="-128"/>
              </a:rPr>
              <a:t>HOW will the work be done?</a:t>
            </a:r>
            <a:r>
              <a:rPr lang="en-US" altLang="en-US" sz="1600" kern="0" dirty="0">
                <a:solidFill>
                  <a:schemeClr val="tx2"/>
                </a:solidFill>
                <a:latin typeface="+mn-lt"/>
                <a:ea typeface="MS PGothic" pitchFamily="34" charset="-128"/>
              </a:rPr>
              <a:t> What METHODOLOGIES will be used, what key ANALYSES and SIMULATIONS will be done?</a:t>
            </a:r>
          </a:p>
          <a:p>
            <a:pPr marL="342900" indent="-342900" algn="just">
              <a:spcAft>
                <a:spcPts val="1800"/>
              </a:spcAft>
              <a:buClr>
                <a:schemeClr val="tx2"/>
              </a:buClr>
              <a:buFont typeface="+mj-lt"/>
              <a:buAutoNum type="arabicPeriod"/>
            </a:pPr>
            <a:r>
              <a:rPr lang="en-US" altLang="en-US" sz="1600" dirty="0">
                <a:solidFill>
                  <a:schemeClr val="tx2"/>
                </a:solidFill>
                <a:latin typeface="+mn-lt"/>
              </a:rPr>
              <a:t>What is minimum TESTING and VERIFICATION that will be done?</a:t>
            </a:r>
          </a:p>
          <a:p>
            <a:pPr marL="342900" indent="-342900" algn="just">
              <a:spcAft>
                <a:spcPts val="1800"/>
              </a:spcAft>
              <a:buClr>
                <a:schemeClr val="tx2"/>
              </a:buClr>
              <a:buFont typeface="+mj-lt"/>
              <a:buAutoNum type="arabicPeriod"/>
            </a:pPr>
            <a:r>
              <a:rPr lang="en-US" altLang="en-US" sz="1600" kern="0" dirty="0">
                <a:solidFill>
                  <a:schemeClr val="tx2"/>
                </a:solidFill>
                <a:latin typeface="+mn-lt"/>
                <a:ea typeface="MS PGothic" pitchFamily="34" charset="-128"/>
              </a:rPr>
              <a:t>Is the SCOPE and </a:t>
            </a:r>
            <a:r>
              <a:rPr lang="en-US" altLang="en-US" sz="1600" dirty="0">
                <a:solidFill>
                  <a:schemeClr val="tx2"/>
                </a:solidFill>
                <a:latin typeface="+mn-lt"/>
              </a:rPr>
              <a:t>‘depth’ of work sufficiently clear? </a:t>
            </a:r>
            <a:endParaRPr lang="en-US" altLang="en-US" sz="1600" kern="0" dirty="0">
              <a:solidFill>
                <a:schemeClr val="tx2"/>
              </a:solidFill>
              <a:latin typeface="+mn-lt"/>
              <a:ea typeface="MS PGothic" pitchFamily="34" charset="-128"/>
            </a:endParaRPr>
          </a:p>
          <a:p>
            <a:pPr marL="0" indent="-76200" algn="just">
              <a:buClr>
                <a:srgbClr val="0098DB"/>
              </a:buClr>
              <a:buFont typeface="Verdana" pitchFamily="34" charset="0"/>
              <a:buNone/>
              <a:defRPr/>
            </a:pPr>
            <a:endParaRPr kumimoji="0" lang="en-US" altLang="en-US" b="0" i="1" u="none" strike="noStrike" kern="0" cap="none" spc="0" normalizeH="0" baseline="0" noProof="0" dirty="0">
              <a:ln>
                <a:noFill/>
              </a:ln>
              <a:solidFill>
                <a:schemeClr val="tx2"/>
              </a:solidFill>
              <a:effectLst/>
              <a:uLnTx/>
              <a:uFillTx/>
              <a:latin typeface="+mn-lt"/>
            </a:endParaRPr>
          </a:p>
        </p:txBody>
      </p:sp>
      <p:pic>
        <p:nvPicPr>
          <p:cNvPr id="3" name="Picture 1" descr="Machine generated alternative text:&#10;project Initiator &#10;MOR &#10;1st Level Customer &#10;POR &#10;2nd Level Customer &#10;POR &#10;nth Level &#10;POR &#10;Top Level Customer &#10;Lowest Level Supplier &#10;ECSS-M-ST-IOC Rev. 1 &#10;6 March 2009 &#10;System Operator &#10;CRR &#10;1st Leve Sup#ie &#10;2nd Level Supplie &#10;nth Level Supplie &#10;4.4.2 &#10;Figure 4-4: Review life cycle &#10;Relationship between business agreements &#10;and project phases &#10;A business agreement can cover a single project phase, a sequential grouping of &#10;project phases or sub-phases (e.g. phase Bl/phase B2; phase B2/phase Cl/phase &#10;C2), depending on such factors as funding availability, competitive tendering, &#10;schedule, perceived risk. Irrespective of the approach used for defining the &#10;scope of individual business agreements, all space projects essentially follow &#10;the classical project phases in sequence and include all of the major objectives &#10;and key milestones of each of these phases. ">
            <a:extLst>
              <a:ext uri="{FF2B5EF4-FFF2-40B4-BE49-F238E27FC236}">
                <a16:creationId xmlns:a16="http://schemas.microsoft.com/office/drawing/2014/main" id="{405DC8BC-B8AA-C9F5-3486-9A3D42516BA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207" t="8955" r="10783" b="31558"/>
          <a:stretch/>
        </p:blipFill>
        <p:spPr bwMode="auto">
          <a:xfrm>
            <a:off x="8628858" y="3925579"/>
            <a:ext cx="3075850" cy="243450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0176D07D-C9B3-44A2-D4C5-D439949B491E}"/>
              </a:ext>
            </a:extLst>
          </p:cNvPr>
          <p:cNvPicPr>
            <a:picLocks noChangeAspect="1"/>
          </p:cNvPicPr>
          <p:nvPr/>
        </p:nvPicPr>
        <p:blipFill>
          <a:blip r:embed="rId4"/>
          <a:stretch>
            <a:fillRect/>
          </a:stretch>
        </p:blipFill>
        <p:spPr>
          <a:xfrm>
            <a:off x="8184425" y="933128"/>
            <a:ext cx="3988417" cy="2941070"/>
          </a:xfrm>
          <a:prstGeom prst="rect">
            <a:avLst/>
          </a:prstGeom>
        </p:spPr>
      </p:pic>
      <p:grpSp>
        <p:nvGrpSpPr>
          <p:cNvPr id="5" name="Group 4">
            <a:extLst>
              <a:ext uri="{FF2B5EF4-FFF2-40B4-BE49-F238E27FC236}">
                <a16:creationId xmlns:a16="http://schemas.microsoft.com/office/drawing/2014/main" id="{C8219899-6BBA-1E3F-D5BA-384FB10117C9}"/>
              </a:ext>
            </a:extLst>
          </p:cNvPr>
          <p:cNvGrpSpPr/>
          <p:nvPr/>
        </p:nvGrpSpPr>
        <p:grpSpPr>
          <a:xfrm>
            <a:off x="744893" y="5697067"/>
            <a:ext cx="5928444" cy="610245"/>
            <a:chOff x="2357991" y="4650017"/>
            <a:chExt cx="8359996" cy="1218722"/>
          </a:xfrm>
        </p:grpSpPr>
        <p:sp>
          <p:nvSpPr>
            <p:cNvPr id="7" name="Rectangle 6">
              <a:extLst>
                <a:ext uri="{FF2B5EF4-FFF2-40B4-BE49-F238E27FC236}">
                  <a16:creationId xmlns:a16="http://schemas.microsoft.com/office/drawing/2014/main" id="{4A37E170-9CC6-9CF9-70CD-88E3506C202A}"/>
                </a:ext>
              </a:extLst>
            </p:cNvPr>
            <p:cNvSpPr/>
            <p:nvPr/>
          </p:nvSpPr>
          <p:spPr>
            <a:xfrm>
              <a:off x="2357991" y="4653883"/>
              <a:ext cx="947184" cy="1214856"/>
            </a:xfrm>
            <a:prstGeom prst="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sz="2000" b="1" dirty="0">
                <a:solidFill>
                  <a:schemeClr val="accent2"/>
                </a:solidFill>
              </a:endParaRPr>
            </a:p>
          </p:txBody>
        </p:sp>
        <p:sp>
          <p:nvSpPr>
            <p:cNvPr id="8" name="Rectangle 7">
              <a:extLst>
                <a:ext uri="{FF2B5EF4-FFF2-40B4-BE49-F238E27FC236}">
                  <a16:creationId xmlns:a16="http://schemas.microsoft.com/office/drawing/2014/main" id="{DAD35FD7-4B3A-100E-FCF2-DB896E96898D}"/>
                </a:ext>
              </a:extLst>
            </p:cNvPr>
            <p:cNvSpPr/>
            <p:nvPr/>
          </p:nvSpPr>
          <p:spPr>
            <a:xfrm>
              <a:off x="3157290" y="4650017"/>
              <a:ext cx="7560697" cy="1214858"/>
            </a:xfrm>
            <a:prstGeom prst="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lIns="91440" tIns="45720" rIns="91440" bIns="45720" rtlCol="0" anchor="ctr"/>
            <a:lstStyle/>
            <a:p>
              <a:pPr algn="ctr"/>
              <a:r>
                <a:rPr lang="en-GB" sz="1600" b="1" dirty="0">
                  <a:solidFill>
                    <a:schemeClr val="bg1"/>
                  </a:solidFill>
                </a:rPr>
                <a:t>This is expected to be the core/bulk of the proposal</a:t>
              </a:r>
            </a:p>
          </p:txBody>
        </p:sp>
        <p:pic>
          <p:nvPicPr>
            <p:cNvPr id="9" name="Graphic 8" descr="Warning with solid fill">
              <a:extLst>
                <a:ext uri="{FF2B5EF4-FFF2-40B4-BE49-F238E27FC236}">
                  <a16:creationId xmlns:a16="http://schemas.microsoft.com/office/drawing/2014/main" id="{3F6FE3CB-9E2E-D4AA-8C67-7301CBD6F65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2504107" y="4650017"/>
              <a:ext cx="893952" cy="1214856"/>
            </a:xfrm>
            <a:prstGeom prst="rect">
              <a:avLst/>
            </a:prstGeom>
          </p:spPr>
        </p:pic>
      </p:grpSp>
      <p:pic>
        <p:nvPicPr>
          <p:cNvPr id="11" name="Graphic 10" descr="Contract outline">
            <a:extLst>
              <a:ext uri="{FF2B5EF4-FFF2-40B4-BE49-F238E27FC236}">
                <a16:creationId xmlns:a16="http://schemas.microsoft.com/office/drawing/2014/main" id="{F12B8DA9-585E-FEA3-1916-E97BDFAF653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576696" y="58731"/>
            <a:ext cx="757338" cy="75733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0591265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468042" cy="523220"/>
          </a:xfrm>
        </p:spPr>
        <p:txBody>
          <a:bodyPr/>
          <a:lstStyle/>
          <a:p>
            <a:r>
              <a:rPr lang="en-GB" sz="2800" dirty="0"/>
              <a:t>Proposal Template: Part 1 – Technical and Application</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6000" y="914455"/>
            <a:ext cx="11639532" cy="1614141"/>
          </a:xfrm>
        </p:spPr>
        <p:txBody>
          <a:bodyPr/>
          <a:lstStyle/>
          <a:p>
            <a:pPr>
              <a:lnSpc>
                <a:spcPct val="100000"/>
              </a:lnSpc>
              <a:spcBef>
                <a:spcPts val="0"/>
              </a:spcBef>
              <a:spcAft>
                <a:spcPts val="1200"/>
              </a:spcAft>
            </a:pPr>
            <a:r>
              <a:rPr lang="en-GB" sz="2000" b="1" dirty="0">
                <a:solidFill>
                  <a:schemeClr val="tx1"/>
                </a:solidFill>
                <a:latin typeface="+mn-lt"/>
                <a:ea typeface="Times New Roman" panose="02020603050405020304" pitchFamily="18" charset="0"/>
                <a:cs typeface="Times New Roman" panose="02020603050405020304" pitchFamily="18" charset="0"/>
              </a:rPr>
              <a:t>1.5	Technical Problem Areas and Risks</a:t>
            </a:r>
            <a:endParaRPr lang="en-GB" sz="1600" dirty="0">
              <a:solidFill>
                <a:schemeClr val="tx2"/>
              </a:solidFill>
              <a:latin typeface="+mn-lt"/>
              <a:ea typeface="Times New Roman" panose="02020603050405020304" pitchFamily="18" charset="0"/>
              <a:cs typeface="Times New Roman" panose="02020603050405020304" pitchFamily="18" charset="0"/>
            </a:endParaRPr>
          </a:p>
          <a:p>
            <a:pPr>
              <a:lnSpc>
                <a:spcPct val="100000"/>
              </a:lnSpc>
              <a:spcBef>
                <a:spcPts val="0"/>
              </a:spcBef>
              <a:spcAft>
                <a:spcPts val="1200"/>
              </a:spcAft>
            </a:pPr>
            <a:r>
              <a:rPr lang="en-US" altLang="en-US" sz="1600" dirty="0">
                <a:solidFill>
                  <a:schemeClr val="tx1"/>
                </a:solidFill>
                <a:latin typeface="+mn-lt"/>
                <a:ea typeface="ＭＳ Ｐゴシック"/>
                <a:cs typeface="Arial"/>
              </a:rPr>
              <a:t>The problem areas and risks discussions are intended to cover primarily TECHNICAL (and PROGRAMMATIC where there is a key dependency/ timeliness issue), problem areas and risks that may arise DURING the work and cannot be pre-emptively resolved prior to the start of work. </a:t>
            </a:r>
          </a:p>
          <a:p>
            <a:pPr>
              <a:lnSpc>
                <a:spcPct val="100000"/>
              </a:lnSpc>
              <a:spcBef>
                <a:spcPts val="0"/>
              </a:spcBef>
              <a:spcAft>
                <a:spcPts val="600"/>
              </a:spcAft>
            </a:pPr>
            <a:r>
              <a:rPr lang="en-US" altLang="en-US" sz="1600" dirty="0">
                <a:solidFill>
                  <a:schemeClr val="tx1"/>
                </a:solidFill>
                <a:latin typeface="+mn-lt"/>
                <a:ea typeface="ＭＳ Ｐゴシック" charset="0"/>
              </a:rPr>
              <a:t>Correct identification of risks and potential problems </a:t>
            </a:r>
            <a:r>
              <a:rPr lang="en-US" altLang="en-US" sz="1600" b="1" dirty="0">
                <a:solidFill>
                  <a:schemeClr val="tx1"/>
                </a:solidFill>
                <a:latin typeface="+mn-lt"/>
                <a:ea typeface="ＭＳ Ｐゴシック" charset="0"/>
              </a:rPr>
              <a:t>shows you understand</a:t>
            </a:r>
            <a:r>
              <a:rPr lang="en-US" altLang="en-US" sz="1600" dirty="0">
                <a:solidFill>
                  <a:schemeClr val="tx1"/>
                </a:solidFill>
                <a:latin typeface="+mn-lt"/>
                <a:ea typeface="ＭＳ Ｐゴシック" charset="0"/>
              </a:rPr>
              <a:t> the work proposed and can manage it properly. </a:t>
            </a:r>
          </a:p>
          <a:p>
            <a:pPr marL="0" indent="-76200" algn="just">
              <a:buClr>
                <a:srgbClr val="0098DB"/>
              </a:buClr>
              <a:buFont typeface="Verdana" pitchFamily="34" charset="0"/>
              <a:buNone/>
              <a:defRPr/>
            </a:pPr>
            <a:endParaRPr kumimoji="0" lang="en-US" altLang="en-US" sz="1100" b="0" i="1" u="none" strike="noStrike" kern="0" cap="none" spc="0" normalizeH="0" baseline="0" noProof="0" dirty="0">
              <a:ln>
                <a:noFill/>
              </a:ln>
              <a:solidFill>
                <a:schemeClr val="tx2"/>
              </a:solidFill>
              <a:effectLst/>
              <a:uLnTx/>
              <a:uFillTx/>
              <a:latin typeface="+mn-lt"/>
            </a:endParaRPr>
          </a:p>
        </p:txBody>
      </p:sp>
      <p:pic>
        <p:nvPicPr>
          <p:cNvPr id="3" name="Picture 2">
            <a:extLst>
              <a:ext uri="{FF2B5EF4-FFF2-40B4-BE49-F238E27FC236}">
                <a16:creationId xmlns:a16="http://schemas.microsoft.com/office/drawing/2014/main" id="{6E4490D2-5FFF-4B1F-B121-BB5414263C94}"/>
              </a:ext>
            </a:extLst>
          </p:cNvPr>
          <p:cNvPicPr>
            <a:picLocks noChangeAspect="1"/>
          </p:cNvPicPr>
          <p:nvPr/>
        </p:nvPicPr>
        <p:blipFill>
          <a:blip r:embed="rId3"/>
          <a:stretch>
            <a:fillRect/>
          </a:stretch>
        </p:blipFill>
        <p:spPr>
          <a:xfrm>
            <a:off x="8897516" y="2786821"/>
            <a:ext cx="3111822" cy="2880460"/>
          </a:xfrm>
          <a:prstGeom prst="rect">
            <a:avLst/>
          </a:prstGeom>
        </p:spPr>
      </p:pic>
      <p:sp>
        <p:nvSpPr>
          <p:cNvPr id="5" name="TextBox 4">
            <a:extLst>
              <a:ext uri="{FF2B5EF4-FFF2-40B4-BE49-F238E27FC236}">
                <a16:creationId xmlns:a16="http://schemas.microsoft.com/office/drawing/2014/main" id="{767A3D5C-8130-EF0C-2A5C-6CCF0FF62DC6}"/>
              </a:ext>
            </a:extLst>
          </p:cNvPr>
          <p:cNvSpPr txBox="1"/>
          <p:nvPr/>
        </p:nvSpPr>
        <p:spPr>
          <a:xfrm>
            <a:off x="215999" y="2898017"/>
            <a:ext cx="8396155" cy="2963888"/>
          </a:xfrm>
          <a:prstGeom prst="rect">
            <a:avLst/>
          </a:prstGeom>
          <a:solidFill>
            <a:schemeClr val="accent6"/>
          </a:solidFill>
        </p:spPr>
        <p:txBody>
          <a:bodyPr wrap="square" lIns="91440" tIns="45720" rIns="91440" bIns="45720" anchor="t">
            <a:spAutoFit/>
          </a:bodyPr>
          <a:lstStyle/>
          <a:p>
            <a:pPr>
              <a:lnSpc>
                <a:spcPct val="90000"/>
              </a:lnSpc>
              <a:spcAft>
                <a:spcPts val="1200"/>
              </a:spcAft>
              <a:defRPr/>
            </a:pPr>
            <a:r>
              <a:rPr lang="en-US" altLang="en-US" sz="1600" b="1" dirty="0">
                <a:latin typeface="+mn-lt"/>
                <a:ea typeface="ＭＳ Ｐゴシック" charset="0"/>
              </a:rPr>
              <a:t>Discussion of risks and problems should include mitigation and prevention actions: </a:t>
            </a:r>
            <a:endParaRPr lang="en-US" altLang="en-US" sz="1600" b="1" kern="0" dirty="0">
              <a:latin typeface="+mn-lt"/>
            </a:endParaRPr>
          </a:p>
          <a:p>
            <a:pPr marL="171450" indent="-171450">
              <a:lnSpc>
                <a:spcPts val="2000"/>
              </a:lnSpc>
              <a:spcAft>
                <a:spcPts val="600"/>
              </a:spcAft>
              <a:buFont typeface="Arial" panose="020B0604020202020204" pitchFamily="34" charset="0"/>
              <a:buChar char="•"/>
              <a:defRPr/>
            </a:pPr>
            <a:r>
              <a:rPr lang="en-US" altLang="en-US" sz="1600" dirty="0">
                <a:solidFill>
                  <a:schemeClr val="tx2"/>
                </a:solidFill>
                <a:latin typeface="+mn-lt"/>
                <a:ea typeface="ＭＳ Ｐゴシック" charset="0"/>
              </a:rPr>
              <a:t>What is the potential </a:t>
            </a:r>
            <a:r>
              <a:rPr lang="en-US" altLang="en-US" sz="1600" b="1" dirty="0">
                <a:solidFill>
                  <a:schemeClr val="tx2"/>
                </a:solidFill>
                <a:latin typeface="+mn-lt"/>
                <a:ea typeface="ＭＳ Ｐゴシック" charset="0"/>
              </a:rPr>
              <a:t>impact</a:t>
            </a:r>
            <a:r>
              <a:rPr lang="en-US" altLang="en-US" sz="1600" dirty="0">
                <a:solidFill>
                  <a:schemeClr val="tx2"/>
                </a:solidFill>
                <a:latin typeface="+mn-lt"/>
                <a:ea typeface="ＭＳ Ｐゴシック" charset="0"/>
              </a:rPr>
              <a:t> if the problem/risk arises?</a:t>
            </a:r>
          </a:p>
          <a:p>
            <a:pPr marL="171450" indent="-171450">
              <a:lnSpc>
                <a:spcPts val="2000"/>
              </a:lnSpc>
              <a:spcAft>
                <a:spcPts val="600"/>
              </a:spcAft>
              <a:buFont typeface="Arial" panose="020B0604020202020204" pitchFamily="34" charset="0"/>
              <a:buChar char="•"/>
              <a:defRPr/>
            </a:pPr>
            <a:r>
              <a:rPr lang="en-US" altLang="en-US" sz="1600" b="1" dirty="0">
                <a:solidFill>
                  <a:schemeClr val="tx2"/>
                </a:solidFill>
                <a:latin typeface="+mn-lt"/>
                <a:ea typeface="ＭＳ Ｐゴシック"/>
              </a:rPr>
              <a:t>Prevention: </a:t>
            </a:r>
            <a:r>
              <a:rPr lang="en-US" altLang="en-US" sz="1600" dirty="0">
                <a:solidFill>
                  <a:schemeClr val="tx2"/>
                </a:solidFill>
                <a:latin typeface="+mn-lt"/>
                <a:ea typeface="ＭＳ Ｐゴシック"/>
              </a:rPr>
              <a:t>What actions will you take to </a:t>
            </a:r>
            <a:r>
              <a:rPr lang="en-US" altLang="en-US" sz="1600" dirty="0" err="1">
                <a:solidFill>
                  <a:schemeClr val="tx2"/>
                </a:solidFill>
                <a:latin typeface="+mn-lt"/>
                <a:ea typeface="ＭＳ Ｐゴシック"/>
              </a:rPr>
              <a:t>minimise</a:t>
            </a:r>
            <a:r>
              <a:rPr lang="en-US" altLang="en-US" sz="1600" dirty="0">
                <a:solidFill>
                  <a:schemeClr val="tx2"/>
                </a:solidFill>
                <a:latin typeface="+mn-lt"/>
                <a:ea typeface="ＭＳ Ｐゴシック"/>
              </a:rPr>
              <a:t> the risk of it becoming a reality?</a:t>
            </a:r>
            <a:endParaRPr lang="en-US" altLang="en-US" sz="1600" dirty="0">
              <a:solidFill>
                <a:schemeClr val="tx2"/>
              </a:solidFill>
              <a:latin typeface="+mn-lt"/>
              <a:ea typeface="ＭＳ Ｐゴシック"/>
              <a:cs typeface="Arial"/>
            </a:endParaRPr>
          </a:p>
          <a:p>
            <a:pPr marL="171450" indent="-171450">
              <a:lnSpc>
                <a:spcPts val="2000"/>
              </a:lnSpc>
              <a:spcAft>
                <a:spcPts val="600"/>
              </a:spcAft>
              <a:buFont typeface="Arial" panose="020B0604020202020204" pitchFamily="34" charset="0"/>
              <a:buChar char="•"/>
              <a:defRPr/>
            </a:pPr>
            <a:r>
              <a:rPr lang="en-US" altLang="en-US" sz="1600" b="1" dirty="0">
                <a:solidFill>
                  <a:schemeClr val="tx2"/>
                </a:solidFill>
                <a:latin typeface="+mn-lt"/>
                <a:ea typeface="ＭＳ Ｐゴシック" charset="0"/>
              </a:rPr>
              <a:t>Mitigation: </a:t>
            </a:r>
            <a:r>
              <a:rPr lang="en-US" altLang="en-US" sz="1600" dirty="0">
                <a:solidFill>
                  <a:schemeClr val="tx2"/>
                </a:solidFill>
                <a:latin typeface="+mn-lt"/>
                <a:ea typeface="ＭＳ Ｐゴシック" charset="0"/>
              </a:rPr>
              <a:t>What will you do if the worst case happens, how will you ensure the project can continue (can it?)?</a:t>
            </a:r>
          </a:p>
          <a:p>
            <a:pPr marL="171450" indent="-171450">
              <a:lnSpc>
                <a:spcPts val="2000"/>
              </a:lnSpc>
              <a:spcAft>
                <a:spcPts val="600"/>
              </a:spcAft>
              <a:buFont typeface="Arial" panose="020B0604020202020204" pitchFamily="34" charset="0"/>
              <a:buChar char="•"/>
              <a:defRPr/>
            </a:pPr>
            <a:r>
              <a:rPr lang="en-US" altLang="en-US" sz="1600" dirty="0">
                <a:solidFill>
                  <a:schemeClr val="tx2"/>
                </a:solidFill>
                <a:latin typeface="+mn-lt"/>
                <a:ea typeface="ＭＳ Ｐゴシック"/>
              </a:rPr>
              <a:t>Provide details to show those mitigating actions are credible and feasible.</a:t>
            </a:r>
            <a:endParaRPr lang="en-US" altLang="en-US" sz="1600" dirty="0">
              <a:solidFill>
                <a:schemeClr val="tx2"/>
              </a:solidFill>
              <a:latin typeface="+mn-lt"/>
              <a:ea typeface="ＭＳ Ｐゴシック"/>
              <a:cs typeface="Arial"/>
            </a:endParaRPr>
          </a:p>
          <a:p>
            <a:pPr marL="171450" indent="-171450">
              <a:lnSpc>
                <a:spcPts val="2000"/>
              </a:lnSpc>
              <a:spcAft>
                <a:spcPts val="600"/>
              </a:spcAft>
              <a:buFont typeface="Arial" panose="020B0604020202020204" pitchFamily="34" charset="0"/>
              <a:buChar char="•"/>
              <a:defRPr/>
            </a:pPr>
            <a:r>
              <a:rPr lang="en-US" altLang="en-US" sz="1600" b="1" dirty="0">
                <a:solidFill>
                  <a:schemeClr val="tx2"/>
                </a:solidFill>
                <a:latin typeface="+mn-lt"/>
                <a:ea typeface="ＭＳ Ｐゴシック"/>
              </a:rPr>
              <a:t>DO NOT </a:t>
            </a:r>
            <a:r>
              <a:rPr lang="en-US" altLang="en-US" sz="1600" dirty="0">
                <a:solidFill>
                  <a:schemeClr val="tx2"/>
                </a:solidFill>
                <a:latin typeface="+mn-lt"/>
                <a:ea typeface="ＭＳ Ｐゴシック"/>
              </a:rPr>
              <a:t>focus on manpower issue, management issues</a:t>
            </a:r>
            <a:endParaRPr lang="en-US" altLang="en-US" sz="1600" dirty="0">
              <a:solidFill>
                <a:schemeClr val="tx2"/>
              </a:solidFill>
              <a:latin typeface="+mn-lt"/>
              <a:ea typeface="ＭＳ Ｐゴシック"/>
              <a:cs typeface="Arial"/>
            </a:endParaRPr>
          </a:p>
          <a:p>
            <a:pPr marL="171450" indent="-171450">
              <a:lnSpc>
                <a:spcPts val="2000"/>
              </a:lnSpc>
              <a:spcAft>
                <a:spcPts val="600"/>
              </a:spcAft>
              <a:buFont typeface="Arial" panose="020B0604020202020204" pitchFamily="34" charset="0"/>
              <a:buChar char="•"/>
              <a:defRPr/>
            </a:pPr>
            <a:r>
              <a:rPr lang="en-US" altLang="en-US" sz="1600" b="1" dirty="0">
                <a:solidFill>
                  <a:schemeClr val="tx2"/>
                </a:solidFill>
                <a:latin typeface="+mn-lt"/>
                <a:ea typeface="ＭＳ Ｐゴシック"/>
              </a:rPr>
              <a:t>DO</a:t>
            </a:r>
            <a:r>
              <a:rPr lang="en-US" altLang="en-US" sz="1600" dirty="0">
                <a:solidFill>
                  <a:schemeClr val="tx2"/>
                </a:solidFill>
                <a:latin typeface="+mn-lt"/>
                <a:ea typeface="ＭＳ Ｐゴシック"/>
              </a:rPr>
              <a:t> include technical issues, risks and problems</a:t>
            </a:r>
            <a:endParaRPr lang="en-US" altLang="en-US" sz="1600" dirty="0">
              <a:solidFill>
                <a:schemeClr val="tx2"/>
              </a:solidFill>
              <a:latin typeface="+mn-lt"/>
              <a:ea typeface="ＭＳ Ｐゴシック"/>
              <a:cs typeface="Arial"/>
            </a:endParaRPr>
          </a:p>
          <a:p>
            <a:pPr marL="171450" indent="-171450">
              <a:lnSpc>
                <a:spcPts val="2000"/>
              </a:lnSpc>
              <a:spcAft>
                <a:spcPts val="600"/>
              </a:spcAft>
              <a:buFont typeface="Arial" panose="020B0604020202020204" pitchFamily="34" charset="0"/>
              <a:buChar char="•"/>
              <a:defRPr/>
            </a:pPr>
            <a:r>
              <a:rPr lang="en-US" altLang="en-US" sz="1600" b="1" dirty="0">
                <a:solidFill>
                  <a:schemeClr val="tx2"/>
                </a:solidFill>
                <a:latin typeface="+mn-lt"/>
                <a:ea typeface="ＭＳ Ｐゴシック"/>
              </a:rPr>
              <a:t>DO</a:t>
            </a:r>
            <a:r>
              <a:rPr lang="en-US" altLang="en-US" sz="1600" dirty="0">
                <a:solidFill>
                  <a:schemeClr val="tx2"/>
                </a:solidFill>
                <a:latin typeface="+mn-lt"/>
                <a:ea typeface="ＭＳ Ｐゴシック"/>
              </a:rPr>
              <a:t> include planning issues related to critical path items</a:t>
            </a:r>
            <a:endParaRPr lang="en-US" altLang="en-US" sz="1600" dirty="0">
              <a:solidFill>
                <a:schemeClr val="tx2"/>
              </a:solidFill>
              <a:latin typeface="+mn-lt"/>
              <a:ea typeface="ＭＳ Ｐゴシック"/>
              <a:cs typeface="Arial"/>
            </a:endParaRPr>
          </a:p>
        </p:txBody>
      </p:sp>
      <p:pic>
        <p:nvPicPr>
          <p:cNvPr id="7" name="Graphic 6" descr="Contract outline">
            <a:extLst>
              <a:ext uri="{FF2B5EF4-FFF2-40B4-BE49-F238E27FC236}">
                <a16:creationId xmlns:a16="http://schemas.microsoft.com/office/drawing/2014/main" id="{96F58E81-A911-5EB8-9977-5C492292B7D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576696" y="58731"/>
            <a:ext cx="757338" cy="757338"/>
          </a:xfrm>
          <a:prstGeom prst="rect">
            <a:avLst/>
          </a:prstGeom>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3C1696D8-83AF-8F68-CAA8-BCACD02A306E}"/>
              </a:ext>
            </a:extLst>
          </p:cNvPr>
          <p:cNvPicPr>
            <a:picLocks noChangeAspect="1"/>
          </p:cNvPicPr>
          <p:nvPr/>
        </p:nvPicPr>
        <p:blipFill>
          <a:blip r:embed="rId6"/>
          <a:stretch>
            <a:fillRect/>
          </a:stretch>
        </p:blipFill>
        <p:spPr>
          <a:xfrm>
            <a:off x="6245909" y="5667281"/>
            <a:ext cx="5763429" cy="552527"/>
          </a:xfrm>
          <a:prstGeom prst="rect">
            <a:avLst/>
          </a:prstGeom>
        </p:spPr>
      </p:pic>
    </p:spTree>
    <p:extLst>
      <p:ext uri="{BB962C8B-B14F-4D97-AF65-F5344CB8AC3E}">
        <p14:creationId xmlns:p14="http://schemas.microsoft.com/office/powerpoint/2010/main" val="40497904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B117E8-E1DB-9236-9114-1806BA6211FF}"/>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3E18C3B4-2116-BEBB-264F-1C90B34852F7}"/>
              </a:ext>
            </a:extLst>
          </p:cNvPr>
          <p:cNvSpPr>
            <a:spLocks noGrp="1"/>
          </p:cNvSpPr>
          <p:nvPr>
            <p:ph type="title"/>
          </p:nvPr>
        </p:nvSpPr>
        <p:spPr>
          <a:xfrm>
            <a:off x="216000" y="175790"/>
            <a:ext cx="10419916" cy="523220"/>
          </a:xfrm>
        </p:spPr>
        <p:txBody>
          <a:bodyPr/>
          <a:lstStyle/>
          <a:p>
            <a:r>
              <a:rPr lang="en-GB" sz="2800" dirty="0"/>
              <a:t>Proposal Template: Part 1 – Technical and Application</a:t>
            </a:r>
            <a:endParaRPr lang="en-GB" dirty="0"/>
          </a:p>
        </p:txBody>
      </p:sp>
      <p:sp>
        <p:nvSpPr>
          <p:cNvPr id="6" name="Content Placeholder 5">
            <a:extLst>
              <a:ext uri="{FF2B5EF4-FFF2-40B4-BE49-F238E27FC236}">
                <a16:creationId xmlns:a16="http://schemas.microsoft.com/office/drawing/2014/main" id="{9F232EB6-E8CC-9078-8F6B-6D2710AFE0EC}"/>
              </a:ext>
            </a:extLst>
          </p:cNvPr>
          <p:cNvSpPr>
            <a:spLocks noGrp="1"/>
          </p:cNvSpPr>
          <p:nvPr>
            <p:ph idx="1"/>
          </p:nvPr>
        </p:nvSpPr>
        <p:spPr>
          <a:xfrm>
            <a:off x="216000" y="878828"/>
            <a:ext cx="11793338" cy="4628491"/>
          </a:xfrm>
        </p:spPr>
        <p:txBody>
          <a:bodyPr/>
          <a:lstStyle/>
          <a:p>
            <a:pPr algn="just">
              <a:spcAft>
                <a:spcPts val="1200"/>
              </a:spcAft>
            </a:pPr>
            <a:r>
              <a:rPr lang="en-GB" sz="2000" b="1" dirty="0">
                <a:solidFill>
                  <a:schemeClr val="tx1"/>
                </a:solidFill>
                <a:latin typeface="+mn-lt"/>
                <a:ea typeface="Times New Roman" panose="02020603050405020304" pitchFamily="18" charset="0"/>
                <a:cs typeface="Times New Roman" panose="02020603050405020304" pitchFamily="18" charset="0"/>
              </a:rPr>
              <a:t>1.6  	Prospect for Exploitation and Use</a:t>
            </a:r>
            <a:endParaRPr lang="en-GB" sz="2000" b="1" dirty="0">
              <a:solidFill>
                <a:schemeClr val="tx1"/>
              </a:solidFill>
              <a:latin typeface="+mn-lt"/>
              <a:ea typeface="Times New Roman" panose="02020603050405020304" pitchFamily="18" charset="0"/>
            </a:endParaRPr>
          </a:p>
          <a:p>
            <a:pPr indent="0" eaLnBrk="0" hangingPunct="0">
              <a:spcAft>
                <a:spcPts val="600"/>
              </a:spcAft>
              <a:buClr>
                <a:srgbClr val="0098DB"/>
              </a:buClr>
              <a:defRPr/>
            </a:pPr>
            <a:r>
              <a:rPr lang="en-US" altLang="en-US" u="sng" kern="0" dirty="0">
                <a:solidFill>
                  <a:schemeClr val="tx1"/>
                </a:solidFill>
                <a:latin typeface="Arial"/>
                <a:ea typeface="MS PGothic"/>
                <a:cs typeface="Arial"/>
              </a:rPr>
              <a:t>1.6.1</a:t>
            </a:r>
            <a:r>
              <a:rPr lang="en-US" altLang="en-US" u="sng" dirty="0">
                <a:solidFill>
                  <a:schemeClr val="tx1"/>
                </a:solidFill>
                <a:latin typeface="Arial"/>
                <a:ea typeface="MS PGothic"/>
                <a:cs typeface="Arial"/>
              </a:rPr>
              <a:t>  </a:t>
            </a:r>
            <a:r>
              <a:rPr lang="en-US" altLang="en-US" u="sng" kern="0" dirty="0">
                <a:solidFill>
                  <a:schemeClr val="tx1"/>
                </a:solidFill>
                <a:latin typeface="Arial"/>
                <a:ea typeface="MS PGothic"/>
                <a:cs typeface="Arial"/>
              </a:rPr>
              <a:t>Compliance with the programmatic constraints of the Cover Letter</a:t>
            </a:r>
          </a:p>
          <a:p>
            <a:pPr marL="285750" indent="-285750">
              <a:spcAft>
                <a:spcPts val="1200"/>
              </a:spcAft>
              <a:buClr>
                <a:schemeClr val="tx2"/>
              </a:buClr>
              <a:buFont typeface="Arial" panose="020B0604020202020204" pitchFamily="34" charset="0"/>
              <a:buChar char="•"/>
              <a:defRPr/>
            </a:pPr>
            <a:r>
              <a:rPr lang="en-US" altLang="en-US" dirty="0">
                <a:solidFill>
                  <a:schemeClr val="tx2"/>
                </a:solidFill>
                <a:latin typeface="Arial"/>
                <a:ea typeface="MS PGothic"/>
                <a:cs typeface="Arial"/>
              </a:rPr>
              <a:t>Justify that the activity meets the criteria and objectives of the call </a:t>
            </a:r>
            <a:r>
              <a:rPr lang="en-US" altLang="en-US" b="1" dirty="0">
                <a:solidFill>
                  <a:schemeClr val="tx2"/>
                </a:solidFill>
                <a:latin typeface="Arial"/>
                <a:ea typeface="MS PGothic"/>
                <a:cs typeface="Arial"/>
              </a:rPr>
              <a:t>(be explicit </a:t>
            </a:r>
            <a:r>
              <a:rPr lang="en-US" altLang="en-US" b="1" dirty="0" err="1">
                <a:solidFill>
                  <a:schemeClr val="tx2"/>
                </a:solidFill>
                <a:latin typeface="Arial"/>
                <a:ea typeface="MS PGothic"/>
                <a:cs typeface="Arial"/>
              </a:rPr>
              <a:t>w.r.t.</a:t>
            </a:r>
            <a:r>
              <a:rPr lang="en-US" altLang="en-US" b="1" dirty="0">
                <a:solidFill>
                  <a:schemeClr val="tx2"/>
                </a:solidFill>
                <a:latin typeface="Arial"/>
                <a:ea typeface="MS PGothic"/>
                <a:cs typeface="Arial"/>
              </a:rPr>
              <a:t> cover letter!)</a:t>
            </a:r>
            <a:endParaRPr lang="en-US" altLang="en-US" dirty="0">
              <a:solidFill>
                <a:schemeClr val="tx2"/>
              </a:solidFill>
              <a:latin typeface="Arial"/>
              <a:ea typeface="MS PGothic"/>
              <a:cs typeface="Arial"/>
            </a:endParaRPr>
          </a:p>
          <a:p>
            <a:pPr>
              <a:spcAft>
                <a:spcPts val="600"/>
              </a:spcAft>
              <a:buClr>
                <a:schemeClr val="tx2"/>
              </a:buClr>
              <a:defRPr/>
            </a:pPr>
            <a:r>
              <a:rPr lang="en-US" altLang="en-US" u="sng" kern="0" dirty="0">
                <a:solidFill>
                  <a:schemeClr val="tx1"/>
                </a:solidFill>
                <a:latin typeface="Arial"/>
                <a:ea typeface="MS PGothic"/>
                <a:cs typeface="Arial"/>
              </a:rPr>
              <a:t>1.6.2</a:t>
            </a:r>
            <a:r>
              <a:rPr lang="en-US" altLang="en-US" u="sng" dirty="0">
                <a:solidFill>
                  <a:schemeClr val="tx1"/>
                </a:solidFill>
                <a:latin typeface="Arial"/>
                <a:ea typeface="MS PGothic"/>
                <a:cs typeface="Arial"/>
              </a:rPr>
              <a:t>  Business Case Summary</a:t>
            </a:r>
          </a:p>
          <a:p>
            <a:pPr>
              <a:spcAft>
                <a:spcPts val="600"/>
              </a:spcAft>
              <a:buClr>
                <a:schemeClr val="tx2"/>
              </a:buClr>
              <a:defRPr/>
            </a:pPr>
            <a:r>
              <a:rPr lang="en-US" altLang="en-US" dirty="0">
                <a:solidFill>
                  <a:schemeClr val="tx2"/>
                </a:solidFill>
              </a:rPr>
              <a:t>Is there a valid </a:t>
            </a:r>
            <a:r>
              <a:rPr lang="en-US" altLang="en-US" b="1" dirty="0">
                <a:solidFill>
                  <a:schemeClr val="tx2"/>
                </a:solidFill>
              </a:rPr>
              <a:t>business case </a:t>
            </a:r>
            <a:r>
              <a:rPr lang="en-US" altLang="en-US" dirty="0">
                <a:solidFill>
                  <a:schemeClr val="tx2"/>
                </a:solidFill>
              </a:rPr>
              <a:t>for continuing after this activity? </a:t>
            </a:r>
            <a:endParaRPr lang="en-US" altLang="en-US" u="sng" kern="0" dirty="0">
              <a:solidFill>
                <a:schemeClr val="tx1"/>
              </a:solidFill>
              <a:latin typeface="Arial"/>
              <a:ea typeface="MS PGothic"/>
              <a:cs typeface="Arial"/>
            </a:endParaRPr>
          </a:p>
          <a:p>
            <a:pPr marL="685800" indent="-342900">
              <a:spcBef>
                <a:spcPts val="600"/>
              </a:spcBef>
              <a:spcAft>
                <a:spcPts val="600"/>
              </a:spcAft>
              <a:buClr>
                <a:schemeClr val="tx2"/>
              </a:buClr>
              <a:buFont typeface="+mj-lt"/>
              <a:buAutoNum type="arabicPeriod"/>
              <a:defRPr/>
            </a:pPr>
            <a:r>
              <a:rPr lang="en-US" altLang="en-US" b="1" kern="0" dirty="0">
                <a:solidFill>
                  <a:schemeClr val="tx2"/>
                </a:solidFill>
                <a:latin typeface="Arial"/>
                <a:ea typeface="MS PGothic"/>
                <a:cs typeface="Arial"/>
              </a:rPr>
              <a:t>Market: Who</a:t>
            </a:r>
            <a:r>
              <a:rPr lang="en-US" altLang="en-US" kern="0" dirty="0">
                <a:solidFill>
                  <a:schemeClr val="tx2"/>
                </a:solidFill>
                <a:latin typeface="Arial"/>
                <a:ea typeface="MS PGothic"/>
                <a:cs typeface="Arial"/>
              </a:rPr>
              <a:t> will use the technology developed</a:t>
            </a:r>
            <a:r>
              <a:rPr lang="en-US" altLang="en-US" dirty="0">
                <a:solidFill>
                  <a:schemeClr val="tx2"/>
                </a:solidFill>
                <a:latin typeface="Arial"/>
                <a:ea typeface="MS PGothic"/>
                <a:cs typeface="Arial"/>
              </a:rPr>
              <a:t> </a:t>
            </a:r>
            <a:r>
              <a:rPr lang="en-US" altLang="en-US" b="1" dirty="0">
                <a:solidFill>
                  <a:schemeClr val="tx2"/>
                </a:solidFill>
                <a:latin typeface="Arial"/>
                <a:ea typeface="MS PGothic"/>
                <a:cs typeface="Arial"/>
              </a:rPr>
              <a:t>(Customers)</a:t>
            </a:r>
            <a:r>
              <a:rPr lang="en-US" altLang="en-US" dirty="0">
                <a:solidFill>
                  <a:schemeClr val="tx2"/>
                </a:solidFill>
                <a:latin typeface="Arial"/>
                <a:ea typeface="MS PGothic"/>
                <a:cs typeface="Arial"/>
              </a:rPr>
              <a:t>?</a:t>
            </a:r>
            <a:r>
              <a:rPr lang="en-US" altLang="en-US" kern="0" dirty="0">
                <a:solidFill>
                  <a:schemeClr val="tx2"/>
                </a:solidFill>
                <a:latin typeface="Arial"/>
                <a:ea typeface="MS PGothic"/>
                <a:cs typeface="Arial"/>
              </a:rPr>
              <a:t> </a:t>
            </a:r>
            <a:r>
              <a:rPr lang="en-US" altLang="en-US" b="1" kern="0" dirty="0">
                <a:solidFill>
                  <a:schemeClr val="tx2"/>
                </a:solidFill>
                <a:latin typeface="Arial"/>
                <a:ea typeface="MS PGothic"/>
                <a:cs typeface="Arial"/>
              </a:rPr>
              <a:t>What</a:t>
            </a:r>
            <a:r>
              <a:rPr lang="en-US" altLang="en-US" kern="0" dirty="0">
                <a:solidFill>
                  <a:schemeClr val="tx2"/>
                </a:solidFill>
                <a:latin typeface="Arial"/>
                <a:ea typeface="MS PGothic"/>
                <a:cs typeface="Arial"/>
              </a:rPr>
              <a:t> will they use it for? </a:t>
            </a:r>
            <a:r>
              <a:rPr lang="en-US" altLang="en-US" b="1" kern="0" dirty="0">
                <a:solidFill>
                  <a:schemeClr val="tx2"/>
                </a:solidFill>
                <a:latin typeface="Arial"/>
                <a:ea typeface="MS PGothic"/>
                <a:cs typeface="Arial"/>
              </a:rPr>
              <a:t>Why</a:t>
            </a:r>
            <a:r>
              <a:rPr lang="en-US" altLang="en-US" kern="0" dirty="0">
                <a:solidFill>
                  <a:schemeClr val="tx2"/>
                </a:solidFill>
                <a:latin typeface="Arial"/>
                <a:ea typeface="MS PGothic"/>
                <a:cs typeface="Arial"/>
              </a:rPr>
              <a:t> is it needed?</a:t>
            </a:r>
          </a:p>
          <a:p>
            <a:pPr marL="685800" indent="-342900">
              <a:spcBef>
                <a:spcPts val="600"/>
              </a:spcBef>
              <a:spcAft>
                <a:spcPts val="600"/>
              </a:spcAft>
              <a:buClr>
                <a:schemeClr val="tx2"/>
              </a:buClr>
              <a:buFont typeface="+mj-lt"/>
              <a:buAutoNum type="arabicPeriod"/>
              <a:defRPr/>
            </a:pPr>
            <a:r>
              <a:rPr lang="en-US" altLang="en-US" b="1" kern="0" dirty="0">
                <a:solidFill>
                  <a:schemeClr val="tx2"/>
                </a:solidFill>
                <a:latin typeface="Arial"/>
                <a:ea typeface="MS PGothic"/>
                <a:cs typeface="Arial"/>
              </a:rPr>
              <a:t>Profitability: </a:t>
            </a:r>
            <a:r>
              <a:rPr lang="en-US" altLang="en-US" kern="0" dirty="0">
                <a:solidFill>
                  <a:schemeClr val="tx2"/>
                </a:solidFill>
                <a:latin typeface="Arial"/>
                <a:ea typeface="MS PGothic"/>
                <a:cs typeface="Arial"/>
              </a:rPr>
              <a:t>What is your </a:t>
            </a:r>
            <a:r>
              <a:rPr lang="en-US" altLang="en-US" b="1" kern="0" dirty="0">
                <a:solidFill>
                  <a:schemeClr val="tx2"/>
                </a:solidFill>
                <a:latin typeface="Arial"/>
                <a:ea typeface="MS PGothic"/>
                <a:cs typeface="Arial"/>
              </a:rPr>
              <a:t>expected </a:t>
            </a:r>
            <a:r>
              <a:rPr lang="en-US" altLang="en-US" b="1" dirty="0">
                <a:solidFill>
                  <a:schemeClr val="tx2"/>
                </a:solidFill>
                <a:latin typeface="Arial"/>
                <a:ea typeface="MS PGothic"/>
                <a:cs typeface="Arial"/>
              </a:rPr>
              <a:t>revenue</a:t>
            </a:r>
            <a:r>
              <a:rPr lang="en-US" altLang="en-US" b="1" kern="0" dirty="0">
                <a:solidFill>
                  <a:schemeClr val="tx2"/>
                </a:solidFill>
                <a:latin typeface="Arial"/>
                <a:ea typeface="MS PGothic"/>
                <a:cs typeface="Arial"/>
              </a:rPr>
              <a:t> </a:t>
            </a:r>
            <a:r>
              <a:rPr lang="en-US" altLang="en-US" kern="0" dirty="0">
                <a:solidFill>
                  <a:schemeClr val="tx2"/>
                </a:solidFill>
                <a:latin typeface="Arial"/>
                <a:ea typeface="MS PGothic"/>
                <a:cs typeface="Arial"/>
              </a:rPr>
              <a:t>and </a:t>
            </a:r>
            <a:r>
              <a:rPr lang="en-US" altLang="en-US" b="1" dirty="0">
                <a:solidFill>
                  <a:schemeClr val="tx2"/>
                </a:solidFill>
                <a:latin typeface="Arial"/>
                <a:ea typeface="MS PGothic"/>
                <a:cs typeface="Arial"/>
              </a:rPr>
              <a:t>ROI</a:t>
            </a:r>
            <a:r>
              <a:rPr lang="en-US" altLang="en-US" b="1" kern="0" dirty="0">
                <a:solidFill>
                  <a:schemeClr val="tx2"/>
                </a:solidFill>
                <a:latin typeface="Arial"/>
                <a:ea typeface="MS PGothic"/>
                <a:cs typeface="Arial"/>
              </a:rPr>
              <a:t>?</a:t>
            </a:r>
            <a:r>
              <a:rPr lang="en-US" altLang="en-US" dirty="0">
                <a:solidFill>
                  <a:schemeClr val="tx2"/>
                </a:solidFill>
                <a:latin typeface="Arial"/>
                <a:ea typeface="MS PGothic"/>
                <a:cs typeface="Arial"/>
              </a:rPr>
              <a:t> </a:t>
            </a:r>
            <a:r>
              <a:rPr lang="en-US" altLang="en-US" kern="0" dirty="0">
                <a:solidFill>
                  <a:schemeClr val="tx2"/>
                </a:solidFill>
                <a:latin typeface="Arial"/>
                <a:ea typeface="MS PGothic"/>
                <a:cs typeface="Arial"/>
              </a:rPr>
              <a:t>Why are your </a:t>
            </a:r>
            <a:r>
              <a:rPr lang="en-US" altLang="en-US" b="1" kern="0" dirty="0">
                <a:solidFill>
                  <a:schemeClr val="tx2"/>
                </a:solidFill>
                <a:latin typeface="Arial"/>
                <a:ea typeface="MS PGothic"/>
                <a:cs typeface="Arial"/>
              </a:rPr>
              <a:t>expected recurring costs</a:t>
            </a:r>
            <a:r>
              <a:rPr lang="en-US" altLang="en-US" kern="0" dirty="0">
                <a:solidFill>
                  <a:schemeClr val="tx2"/>
                </a:solidFill>
                <a:latin typeface="Arial"/>
                <a:ea typeface="MS PGothic"/>
                <a:cs typeface="Arial"/>
              </a:rPr>
              <a:t>? </a:t>
            </a:r>
          </a:p>
          <a:p>
            <a:pPr marL="685800" indent="-342900">
              <a:spcBef>
                <a:spcPts val="600"/>
              </a:spcBef>
              <a:spcAft>
                <a:spcPts val="600"/>
              </a:spcAft>
              <a:buClr>
                <a:schemeClr val="tx2"/>
              </a:buClr>
              <a:buFont typeface="+mj-lt"/>
              <a:buAutoNum type="arabicPeriod"/>
              <a:defRPr/>
            </a:pPr>
            <a:r>
              <a:rPr lang="en-US" altLang="en-US" b="1" kern="0" dirty="0">
                <a:solidFill>
                  <a:schemeClr val="tx2"/>
                </a:solidFill>
                <a:ea typeface="MS PGothic" pitchFamily="34" charset="-128"/>
              </a:rPr>
              <a:t>Planning: </a:t>
            </a:r>
            <a:r>
              <a:rPr lang="en-US" altLang="en-US" dirty="0">
                <a:solidFill>
                  <a:schemeClr val="tx2"/>
                </a:solidFill>
              </a:rPr>
              <a:t>What is the plan to </a:t>
            </a:r>
            <a:r>
              <a:rPr lang="en-GB" altLang="en-US" b="1" dirty="0">
                <a:solidFill>
                  <a:schemeClr val="tx2"/>
                </a:solidFill>
              </a:rPr>
              <a:t>commercialisation</a:t>
            </a:r>
            <a:r>
              <a:rPr lang="en-US" altLang="en-US" b="1" dirty="0">
                <a:solidFill>
                  <a:schemeClr val="tx2"/>
                </a:solidFill>
              </a:rPr>
              <a:t>? </a:t>
            </a:r>
            <a:r>
              <a:rPr lang="en-US" altLang="en-US" kern="0" dirty="0">
                <a:solidFill>
                  <a:schemeClr val="tx2"/>
                </a:solidFill>
                <a:ea typeface="MS PGothic" pitchFamily="34" charset="-128"/>
              </a:rPr>
              <a:t>What is the plan for </a:t>
            </a:r>
            <a:r>
              <a:rPr lang="en-US" altLang="en-US" b="1" kern="0" dirty="0">
                <a:solidFill>
                  <a:schemeClr val="tx2"/>
                </a:solidFill>
                <a:ea typeface="MS PGothic" pitchFamily="34" charset="-128"/>
              </a:rPr>
              <a:t>business development?</a:t>
            </a:r>
          </a:p>
          <a:p>
            <a:pPr marL="685800" indent="-342900">
              <a:spcBef>
                <a:spcPts val="600"/>
              </a:spcBef>
              <a:spcAft>
                <a:spcPts val="600"/>
              </a:spcAft>
              <a:buClr>
                <a:schemeClr val="tx2"/>
              </a:buClr>
              <a:buFont typeface="+mj-lt"/>
              <a:buAutoNum type="arabicPeriod"/>
              <a:defRPr/>
            </a:pPr>
            <a:r>
              <a:rPr lang="en-US" altLang="en-US" b="1" dirty="0">
                <a:solidFill>
                  <a:schemeClr val="tx2"/>
                </a:solidFill>
              </a:rPr>
              <a:t>Benefits: </a:t>
            </a:r>
            <a:r>
              <a:rPr lang="en-US" altLang="en-US" dirty="0">
                <a:solidFill>
                  <a:schemeClr val="tx2"/>
                </a:solidFill>
              </a:rPr>
              <a:t>What are the </a:t>
            </a:r>
            <a:r>
              <a:rPr lang="en-US" altLang="en-US" b="1" dirty="0">
                <a:solidFill>
                  <a:schemeClr val="tx2"/>
                </a:solidFill>
              </a:rPr>
              <a:t>short- and medium-term benefits to you</a:t>
            </a:r>
            <a:r>
              <a:rPr lang="en-US" altLang="en-US" dirty="0">
                <a:solidFill>
                  <a:schemeClr val="tx2"/>
                </a:solidFill>
              </a:rPr>
              <a:t>, </a:t>
            </a:r>
            <a:r>
              <a:rPr lang="en-US" altLang="en-US" b="1" dirty="0">
                <a:solidFill>
                  <a:schemeClr val="tx2"/>
                </a:solidFill>
              </a:rPr>
              <a:t>to ESA </a:t>
            </a:r>
            <a:r>
              <a:rPr lang="en-US" altLang="en-US" dirty="0">
                <a:solidFill>
                  <a:schemeClr val="tx2"/>
                </a:solidFill>
              </a:rPr>
              <a:t>and to the </a:t>
            </a:r>
            <a:r>
              <a:rPr lang="en-US" altLang="en-US" b="1" dirty="0">
                <a:solidFill>
                  <a:schemeClr val="tx2"/>
                </a:solidFill>
              </a:rPr>
              <a:t>European Space Sector?</a:t>
            </a:r>
            <a:r>
              <a:rPr lang="en-US" altLang="en-US" b="1" kern="0" dirty="0">
                <a:solidFill>
                  <a:schemeClr val="tx2"/>
                </a:solidFill>
                <a:ea typeface="MS PGothic" pitchFamily="34" charset="-128"/>
              </a:rPr>
              <a:t>	</a:t>
            </a:r>
          </a:p>
          <a:p>
            <a:pPr indent="0" algn="just" eaLnBrk="0" hangingPunct="0">
              <a:spcBef>
                <a:spcPts val="600"/>
              </a:spcBef>
              <a:spcAft>
                <a:spcPts val="0"/>
              </a:spcAft>
              <a:buClr>
                <a:srgbClr val="0098DB"/>
              </a:buClr>
              <a:defRPr/>
            </a:pPr>
            <a:r>
              <a:rPr lang="en-US" altLang="en-US" kern="0" dirty="0">
                <a:solidFill>
                  <a:schemeClr val="tx1"/>
                </a:solidFill>
                <a:latin typeface="Arial"/>
                <a:ea typeface="MS PGothic"/>
                <a:cs typeface="Arial"/>
              </a:rPr>
              <a:t>If you don’t know the answers to all these and can’t convince us then why should we finance the development? …Think about a preparatory activity.</a:t>
            </a:r>
          </a:p>
          <a:p>
            <a:pPr marL="0" indent="-76200" algn="just">
              <a:buClr>
                <a:srgbClr val="0098DB"/>
              </a:buClr>
              <a:buFont typeface="Verdana" pitchFamily="34" charset="0"/>
              <a:buNone/>
              <a:defRPr/>
            </a:pPr>
            <a:endParaRPr kumimoji="0" lang="en-US" altLang="en-US" sz="1100" b="0" i="1" u="none" strike="noStrike" kern="0" cap="none" spc="0" normalizeH="0" baseline="0" noProof="0" dirty="0">
              <a:ln>
                <a:noFill/>
              </a:ln>
              <a:solidFill>
                <a:schemeClr val="tx2"/>
              </a:solidFill>
              <a:effectLst/>
              <a:uLnTx/>
              <a:uFillTx/>
              <a:latin typeface="+mn-lt"/>
            </a:endParaRPr>
          </a:p>
        </p:txBody>
      </p:sp>
      <p:pic>
        <p:nvPicPr>
          <p:cNvPr id="4" name="Graphic 3" descr="Contract outline">
            <a:extLst>
              <a:ext uri="{FF2B5EF4-FFF2-40B4-BE49-F238E27FC236}">
                <a16:creationId xmlns:a16="http://schemas.microsoft.com/office/drawing/2014/main" id="{D79649F7-2CF9-9BAD-2BC9-4E6A8039C64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576696" y="58731"/>
            <a:ext cx="757338" cy="75733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072852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5999" y="175790"/>
            <a:ext cx="10339705" cy="523220"/>
          </a:xfrm>
        </p:spPr>
        <p:txBody>
          <a:bodyPr/>
          <a:lstStyle/>
          <a:p>
            <a:r>
              <a:rPr lang="en-GB" sz="2800" dirty="0"/>
              <a:t>Proposal Template: Part 1 – Technical and Application</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5999" y="878952"/>
            <a:ext cx="11764800" cy="1566128"/>
          </a:xfrm>
        </p:spPr>
        <p:txBody>
          <a:bodyPr/>
          <a:lstStyle/>
          <a:p>
            <a:pPr marL="457200" indent="-457200" algn="just">
              <a:spcAft>
                <a:spcPts val="1200"/>
              </a:spcAft>
            </a:pPr>
            <a:r>
              <a:rPr lang="en-US" sz="2000" b="1" dirty="0">
                <a:solidFill>
                  <a:schemeClr val="tx1"/>
                </a:solidFill>
                <a:latin typeface="+mn-lt"/>
                <a:ea typeface="Times New Roman"/>
                <a:cs typeface="Times New Roman"/>
              </a:rPr>
              <a:t>1.7</a:t>
            </a:r>
            <a:r>
              <a:rPr lang="en-US" sz="2000" b="1" dirty="0">
                <a:solidFill>
                  <a:schemeClr val="tx2"/>
                </a:solidFill>
                <a:latin typeface="+mn-lt"/>
                <a:ea typeface="Times New Roman"/>
                <a:cs typeface="Times New Roman"/>
              </a:rPr>
              <a:t>		</a:t>
            </a:r>
            <a:r>
              <a:rPr lang="en-US" sz="2000" b="1" dirty="0">
                <a:solidFill>
                  <a:schemeClr val="tx1"/>
                </a:solidFill>
                <a:latin typeface="+mn-lt"/>
                <a:ea typeface="Times New Roman"/>
                <a:cs typeface="Times New Roman"/>
              </a:rPr>
              <a:t>Technical Implementation / </a:t>
            </a:r>
            <a:r>
              <a:rPr lang="en-US" sz="2000" b="1" dirty="0" err="1">
                <a:solidFill>
                  <a:schemeClr val="tx1"/>
                </a:solidFill>
                <a:latin typeface="+mn-lt"/>
                <a:ea typeface="Times New Roman"/>
                <a:cs typeface="Times New Roman"/>
              </a:rPr>
              <a:t>Programme</a:t>
            </a:r>
            <a:r>
              <a:rPr lang="en-US" sz="2000" b="1" dirty="0">
                <a:solidFill>
                  <a:schemeClr val="tx1"/>
                </a:solidFill>
                <a:latin typeface="+mn-lt"/>
                <a:ea typeface="Times New Roman"/>
                <a:cs typeface="Times New Roman"/>
              </a:rPr>
              <a:t> Of Work</a:t>
            </a:r>
            <a:endParaRPr lang="en-GB" sz="2000" dirty="0">
              <a:solidFill>
                <a:schemeClr val="tx2"/>
              </a:solidFill>
              <a:latin typeface="+mn-lt"/>
              <a:ea typeface="Times New Roman" panose="02020603050405020304" pitchFamily="18" charset="0"/>
              <a:cs typeface="Times New Roman"/>
            </a:endParaRPr>
          </a:p>
          <a:p>
            <a:pPr marL="457200" indent="-457200" algn="just">
              <a:spcAft>
                <a:spcPts val="1200"/>
              </a:spcAft>
            </a:pPr>
            <a:r>
              <a:rPr lang="en-GB" dirty="0">
                <a:solidFill>
                  <a:schemeClr val="tx1"/>
                </a:solidFill>
                <a:latin typeface="+mn-lt"/>
                <a:ea typeface="Times New Roman" panose="02020603050405020304" pitchFamily="18" charset="0"/>
              </a:rPr>
              <a:t>1.7.1  </a:t>
            </a:r>
            <a:r>
              <a:rPr lang="en-GB" u="sng" dirty="0">
                <a:solidFill>
                  <a:schemeClr val="tx1"/>
                </a:solidFill>
                <a:latin typeface="+mn-lt"/>
                <a:ea typeface="Times New Roman" panose="02020603050405020304" pitchFamily="18" charset="0"/>
              </a:rPr>
              <a:t>Work Breakdown Structure (WBS)</a:t>
            </a:r>
            <a:endParaRPr lang="en-GB" u="sng" dirty="0">
              <a:solidFill>
                <a:schemeClr val="tx2"/>
              </a:solidFill>
              <a:latin typeface="+mn-lt"/>
              <a:ea typeface="Times New Roman"/>
              <a:cs typeface="Times New Roman"/>
            </a:endParaRPr>
          </a:p>
          <a:p>
            <a:pPr marL="285474" indent="-285750" algn="just">
              <a:lnSpc>
                <a:spcPct val="90000"/>
              </a:lnSpc>
              <a:spcBef>
                <a:spcPts val="600"/>
              </a:spcBef>
              <a:spcAft>
                <a:spcPts val="1200"/>
              </a:spcAft>
              <a:buClr>
                <a:schemeClr val="tx2"/>
              </a:buClr>
              <a:buFont typeface="Arial" panose="020B0604020202020204" pitchFamily="34" charset="0"/>
              <a:buChar char="•"/>
              <a:defRPr/>
            </a:pPr>
            <a:r>
              <a:rPr lang="en-US" altLang="en-US" sz="1600" kern="0" dirty="0">
                <a:solidFill>
                  <a:schemeClr val="tx2"/>
                </a:solidFill>
                <a:latin typeface="+mn-lt"/>
                <a:ea typeface="MS PGothic"/>
                <a:cs typeface="Arial"/>
              </a:rPr>
              <a:t>Logically structure the main Work Packages following the main tasks of the </a:t>
            </a:r>
            <a:r>
              <a:rPr lang="en-US" altLang="en-US" sz="1600" dirty="0">
                <a:solidFill>
                  <a:schemeClr val="tx2"/>
                </a:solidFill>
                <a:latin typeface="+mn-lt"/>
                <a:ea typeface="MS PGothic"/>
                <a:cs typeface="Arial"/>
              </a:rPr>
              <a:t>workflow</a:t>
            </a:r>
            <a:r>
              <a:rPr lang="en-US" altLang="en-US" sz="1600" kern="0" dirty="0">
                <a:solidFill>
                  <a:schemeClr val="tx2"/>
                </a:solidFill>
                <a:latin typeface="+mn-lt"/>
                <a:ea typeface="MS PGothic"/>
                <a:cs typeface="Arial"/>
              </a:rPr>
              <a:t> (preferably ‘gated’ by reviews)</a:t>
            </a:r>
          </a:p>
          <a:p>
            <a:pPr marL="285474" indent="-285750" algn="just">
              <a:lnSpc>
                <a:spcPct val="90000"/>
              </a:lnSpc>
              <a:spcBef>
                <a:spcPts val="600"/>
              </a:spcBef>
              <a:spcAft>
                <a:spcPts val="1200"/>
              </a:spcAft>
              <a:buClr>
                <a:schemeClr val="tx2"/>
              </a:buClr>
              <a:buFont typeface="Arial" panose="020B0604020202020204" pitchFamily="34" charset="0"/>
              <a:buChar char="•"/>
              <a:defRPr/>
            </a:pPr>
            <a:r>
              <a:rPr lang="en-US" altLang="en-US" sz="1600" kern="0" dirty="0">
                <a:solidFill>
                  <a:schemeClr val="tx2"/>
                </a:solidFill>
                <a:latin typeface="+mn-lt"/>
                <a:ea typeface="MS PGothic"/>
                <a:cs typeface="Arial"/>
              </a:rPr>
              <a:t>Work logic is preferably </a:t>
            </a:r>
            <a:r>
              <a:rPr lang="en-US" altLang="en-US" sz="1600" b="1" kern="0" dirty="0">
                <a:solidFill>
                  <a:schemeClr val="tx2"/>
                </a:solidFill>
                <a:latin typeface="+mn-lt"/>
                <a:ea typeface="MS PGothic"/>
                <a:cs typeface="Arial"/>
              </a:rPr>
              <a:t>‘gated’ by technical/engineering reviews</a:t>
            </a:r>
            <a:r>
              <a:rPr lang="en-US" altLang="en-US" sz="1600" b="1" dirty="0">
                <a:solidFill>
                  <a:schemeClr val="tx2"/>
                </a:solidFill>
                <a:latin typeface="+mn-lt"/>
                <a:ea typeface="MS PGothic"/>
                <a:cs typeface="Arial"/>
              </a:rPr>
              <a:t> </a:t>
            </a:r>
            <a:endParaRPr lang="en-US" altLang="en-US" sz="1600" b="1" kern="0" dirty="0">
              <a:solidFill>
                <a:schemeClr val="tx2"/>
              </a:solidFill>
              <a:latin typeface="+mn-lt"/>
            </a:endParaRPr>
          </a:p>
          <a:p>
            <a:pPr marL="1066935" lvl="1" indent="-285750" algn="just">
              <a:lnSpc>
                <a:spcPct val="90000"/>
              </a:lnSpc>
              <a:spcBef>
                <a:spcPts val="600"/>
              </a:spcBef>
              <a:spcAft>
                <a:spcPts val="1200"/>
              </a:spcAft>
              <a:buClr>
                <a:schemeClr val="tx2"/>
              </a:buClr>
              <a:buFont typeface="Arial" panose="020B0604020202020204" pitchFamily="34" charset="0"/>
              <a:buChar char="•"/>
              <a:defRPr/>
            </a:pPr>
            <a:r>
              <a:rPr lang="en-US" altLang="en-US" sz="1600" dirty="0">
                <a:solidFill>
                  <a:schemeClr val="tx2"/>
                </a:solidFill>
                <a:latin typeface="+mn-lt"/>
              </a:rPr>
              <a:t>Preliminary Requirements Review (</a:t>
            </a:r>
            <a:r>
              <a:rPr lang="en-US" altLang="en-US" sz="1600" kern="0" dirty="0">
                <a:solidFill>
                  <a:schemeClr val="tx2"/>
                </a:solidFill>
                <a:latin typeface="+mn-lt"/>
              </a:rPr>
              <a:t>PRR), System Requirements Review (SRR), Preliminary Design Review (PDR), etc. These typically are aligned with payment milestones.</a:t>
            </a:r>
          </a:p>
          <a:p>
            <a:pPr marL="1066935" lvl="1" indent="-285750" algn="just">
              <a:lnSpc>
                <a:spcPct val="90000"/>
              </a:lnSpc>
              <a:spcBef>
                <a:spcPts val="600"/>
              </a:spcBef>
              <a:spcAft>
                <a:spcPts val="1200"/>
              </a:spcAft>
              <a:buClr>
                <a:schemeClr val="tx2"/>
              </a:buClr>
              <a:buFont typeface="Arial" panose="020B0604020202020204" pitchFamily="34" charset="0"/>
              <a:buChar char="•"/>
              <a:defRPr/>
            </a:pPr>
            <a:r>
              <a:rPr lang="en-GB" altLang="en-US" sz="1600" dirty="0">
                <a:solidFill>
                  <a:schemeClr val="tx2"/>
                </a:solidFill>
                <a:latin typeface="+mn-lt"/>
              </a:rPr>
              <a:t>See ECSS-M-ST-10C Project Planning and Implementation (Chapter 4,5 and Annex A) for standard review definitions.</a:t>
            </a:r>
            <a:endParaRPr lang="pl-PL" altLang="en-US" sz="1600" dirty="0">
              <a:solidFill>
                <a:schemeClr val="tx2"/>
              </a:solidFill>
              <a:latin typeface="+mn-lt"/>
            </a:endParaRPr>
          </a:p>
          <a:p>
            <a:pPr marL="285474" indent="-285750" algn="just">
              <a:lnSpc>
                <a:spcPct val="90000"/>
              </a:lnSpc>
              <a:spcBef>
                <a:spcPts val="600"/>
              </a:spcBef>
              <a:spcAft>
                <a:spcPts val="1200"/>
              </a:spcAft>
              <a:buClr>
                <a:schemeClr val="tx2"/>
              </a:buClr>
              <a:buFont typeface="Arial" panose="020B0604020202020204" pitchFamily="34" charset="0"/>
              <a:buChar char="•"/>
              <a:defRPr/>
            </a:pPr>
            <a:r>
              <a:rPr lang="en-US" altLang="en-US" sz="1600" kern="0" dirty="0">
                <a:solidFill>
                  <a:schemeClr val="tx2"/>
                </a:solidFill>
                <a:latin typeface="+mn-lt"/>
              </a:rPr>
              <a:t>Include </a:t>
            </a:r>
            <a:r>
              <a:rPr lang="en-US" altLang="en-US" sz="1600" b="1" kern="0" dirty="0">
                <a:solidFill>
                  <a:schemeClr val="tx2"/>
                </a:solidFill>
                <a:latin typeface="+mn-lt"/>
              </a:rPr>
              <a:t>WP for management</a:t>
            </a:r>
            <a:endParaRPr lang="pl-PL" altLang="en-US" sz="1600" b="1" kern="0" dirty="0">
              <a:solidFill>
                <a:schemeClr val="tx2"/>
              </a:solidFill>
              <a:latin typeface="+mn-lt"/>
            </a:endParaRPr>
          </a:p>
          <a:p>
            <a:pPr marL="285474" indent="-285750" algn="just">
              <a:lnSpc>
                <a:spcPct val="90000"/>
              </a:lnSpc>
              <a:spcBef>
                <a:spcPts val="600"/>
              </a:spcBef>
              <a:spcAft>
                <a:spcPts val="1200"/>
              </a:spcAft>
              <a:buClr>
                <a:schemeClr val="tx2"/>
              </a:buClr>
              <a:buFont typeface="Arial" panose="020B0604020202020204" pitchFamily="34" charset="0"/>
              <a:buChar char="•"/>
              <a:defRPr/>
            </a:pPr>
            <a:r>
              <a:rPr lang="en-US" altLang="en-US" sz="1600" kern="0" dirty="0">
                <a:solidFill>
                  <a:schemeClr val="tx2"/>
                </a:solidFill>
                <a:latin typeface="+mn-lt"/>
              </a:rPr>
              <a:t>Ensure </a:t>
            </a:r>
            <a:r>
              <a:rPr lang="en-US" altLang="en-US" sz="1600" b="1" kern="0" dirty="0">
                <a:solidFill>
                  <a:schemeClr val="tx2"/>
                </a:solidFill>
                <a:latin typeface="+mn-lt"/>
              </a:rPr>
              <a:t>each company</a:t>
            </a:r>
            <a:r>
              <a:rPr lang="en-US" altLang="en-US" sz="1600" kern="0" dirty="0">
                <a:solidFill>
                  <a:schemeClr val="tx2"/>
                </a:solidFill>
                <a:latin typeface="+mn-lt"/>
              </a:rPr>
              <a:t> has separate </a:t>
            </a:r>
            <a:r>
              <a:rPr lang="en-US" altLang="en-US" sz="1600" b="1" kern="0" dirty="0">
                <a:solidFill>
                  <a:schemeClr val="tx2"/>
                </a:solidFill>
                <a:latin typeface="+mn-lt"/>
              </a:rPr>
              <a:t>(sub)work packages</a:t>
            </a:r>
            <a:endParaRPr lang="pl-PL" altLang="en-US" sz="1600" b="1" kern="0" dirty="0">
              <a:solidFill>
                <a:schemeClr val="tx2"/>
              </a:solidFill>
              <a:latin typeface="+mn-lt"/>
            </a:endParaRPr>
          </a:p>
          <a:p>
            <a:pPr marL="285474" indent="-285750" algn="just">
              <a:lnSpc>
                <a:spcPct val="90000"/>
              </a:lnSpc>
              <a:spcBef>
                <a:spcPts val="600"/>
              </a:spcBef>
              <a:spcAft>
                <a:spcPts val="1200"/>
              </a:spcAft>
              <a:buClr>
                <a:schemeClr val="tx2"/>
              </a:buClr>
              <a:buFont typeface="Arial" panose="020B0604020202020204" pitchFamily="34" charset="0"/>
              <a:buChar char="•"/>
              <a:defRPr/>
            </a:pPr>
            <a:r>
              <a:rPr lang="en-US" altLang="en-US" sz="1600" kern="0" dirty="0">
                <a:solidFill>
                  <a:schemeClr val="tx2"/>
                </a:solidFill>
                <a:latin typeface="+mn-lt"/>
              </a:rPr>
              <a:t>Ensure all tasks in one work package ‘belong together’</a:t>
            </a:r>
          </a:p>
          <a:p>
            <a:pPr marL="0" indent="-76200" algn="just">
              <a:buClr>
                <a:srgbClr val="0098DB"/>
              </a:buClr>
              <a:buFont typeface="Verdana" pitchFamily="34" charset="0"/>
              <a:buNone/>
              <a:defRPr/>
            </a:pPr>
            <a:endParaRPr kumimoji="0" lang="en-US" altLang="en-US" sz="1200" b="0" i="1" u="none" strike="noStrike" kern="0" cap="none" spc="0" normalizeH="0" baseline="0" noProof="0" dirty="0">
              <a:ln>
                <a:noFill/>
              </a:ln>
              <a:solidFill>
                <a:schemeClr val="tx2"/>
              </a:solidFill>
              <a:effectLst/>
              <a:uLnTx/>
              <a:uFillTx/>
              <a:latin typeface="+mn-lt"/>
            </a:endParaRPr>
          </a:p>
        </p:txBody>
      </p:sp>
      <p:grpSp>
        <p:nvGrpSpPr>
          <p:cNvPr id="3" name="Group 2">
            <a:extLst>
              <a:ext uri="{FF2B5EF4-FFF2-40B4-BE49-F238E27FC236}">
                <a16:creationId xmlns:a16="http://schemas.microsoft.com/office/drawing/2014/main" id="{200F422C-8969-80C1-9DC2-B59FFD951686}"/>
              </a:ext>
            </a:extLst>
          </p:cNvPr>
          <p:cNvGrpSpPr/>
          <p:nvPr/>
        </p:nvGrpSpPr>
        <p:grpSpPr>
          <a:xfrm>
            <a:off x="6066625" y="5467858"/>
            <a:ext cx="5914174" cy="608310"/>
            <a:chOff x="2378114" y="4650017"/>
            <a:chExt cx="8339873" cy="1214858"/>
          </a:xfrm>
        </p:grpSpPr>
        <p:sp>
          <p:nvSpPr>
            <p:cNvPr id="4" name="Rectangle 3">
              <a:extLst>
                <a:ext uri="{FF2B5EF4-FFF2-40B4-BE49-F238E27FC236}">
                  <a16:creationId xmlns:a16="http://schemas.microsoft.com/office/drawing/2014/main" id="{CE3DFCF0-01F8-7960-A726-B3FC7051E07C}"/>
                </a:ext>
              </a:extLst>
            </p:cNvPr>
            <p:cNvSpPr/>
            <p:nvPr/>
          </p:nvSpPr>
          <p:spPr>
            <a:xfrm>
              <a:off x="2378114" y="4650017"/>
              <a:ext cx="947184" cy="1214856"/>
            </a:xfrm>
            <a:prstGeom prst="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sz="2000" b="1" dirty="0">
                <a:solidFill>
                  <a:schemeClr val="accent2"/>
                </a:solidFill>
              </a:endParaRPr>
            </a:p>
          </p:txBody>
        </p:sp>
        <p:sp>
          <p:nvSpPr>
            <p:cNvPr id="5" name="Rectangle 4">
              <a:extLst>
                <a:ext uri="{FF2B5EF4-FFF2-40B4-BE49-F238E27FC236}">
                  <a16:creationId xmlns:a16="http://schemas.microsoft.com/office/drawing/2014/main" id="{F19867EC-1DAE-0578-2736-CA0AF55B51F3}"/>
                </a:ext>
              </a:extLst>
            </p:cNvPr>
            <p:cNvSpPr/>
            <p:nvPr/>
          </p:nvSpPr>
          <p:spPr>
            <a:xfrm>
              <a:off x="3157290" y="4650017"/>
              <a:ext cx="7560697" cy="1214858"/>
            </a:xfrm>
            <a:prstGeom prst="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lIns="91440" tIns="45720" rIns="91440" bIns="45720" rtlCol="0" anchor="ctr"/>
            <a:lstStyle/>
            <a:p>
              <a:pPr algn="ctr"/>
              <a:r>
                <a:rPr lang="en-GB" sz="1600" b="1" dirty="0">
                  <a:solidFill>
                    <a:schemeClr val="bg1"/>
                  </a:solidFill>
                </a:rPr>
                <a:t>This section should be coherent with the earlier sections of the proposal!</a:t>
              </a:r>
            </a:p>
          </p:txBody>
        </p:sp>
        <p:pic>
          <p:nvPicPr>
            <p:cNvPr id="7" name="Graphic 6" descr="Warning with solid fill">
              <a:extLst>
                <a:ext uri="{FF2B5EF4-FFF2-40B4-BE49-F238E27FC236}">
                  <a16:creationId xmlns:a16="http://schemas.microsoft.com/office/drawing/2014/main" id="{39376DCB-155D-9AD8-FB49-8750E173D9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2504107" y="4650017"/>
              <a:ext cx="893952" cy="1214856"/>
            </a:xfrm>
            <a:prstGeom prst="rect">
              <a:avLst/>
            </a:prstGeom>
          </p:spPr>
        </p:pic>
      </p:grpSp>
      <p:pic>
        <p:nvPicPr>
          <p:cNvPr id="9" name="Graphic 8" descr="Contract outline">
            <a:extLst>
              <a:ext uri="{FF2B5EF4-FFF2-40B4-BE49-F238E27FC236}">
                <a16:creationId xmlns:a16="http://schemas.microsoft.com/office/drawing/2014/main" id="{E8CEDE4D-DF98-6ABD-EE07-88903B3F5C2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576696" y="58731"/>
            <a:ext cx="757338" cy="75733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6213631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5999" y="175790"/>
            <a:ext cx="10371789" cy="523220"/>
          </a:xfrm>
        </p:spPr>
        <p:txBody>
          <a:bodyPr/>
          <a:lstStyle/>
          <a:p>
            <a:r>
              <a:rPr lang="en-GB" sz="2800" dirty="0"/>
              <a:t>Proposal Template: Part 1 – Technical and Application</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5999" y="889285"/>
            <a:ext cx="8884458" cy="331381"/>
          </a:xfrm>
        </p:spPr>
        <p:txBody>
          <a:bodyPr/>
          <a:lstStyle/>
          <a:p>
            <a:pPr marL="457200" indent="-457200" algn="just">
              <a:spcAft>
                <a:spcPts val="0"/>
              </a:spcAft>
            </a:pPr>
            <a:r>
              <a:rPr lang="en-US" sz="2000" b="1" dirty="0">
                <a:solidFill>
                  <a:schemeClr val="tx1"/>
                </a:solidFill>
                <a:latin typeface="+mn-lt"/>
                <a:ea typeface="Times New Roman"/>
                <a:cs typeface="Times New Roman"/>
              </a:rPr>
              <a:t>1.7		Technical Implementation / </a:t>
            </a:r>
            <a:r>
              <a:rPr lang="en-US" sz="2000" b="1" dirty="0" err="1">
                <a:solidFill>
                  <a:schemeClr val="tx1"/>
                </a:solidFill>
                <a:latin typeface="+mn-lt"/>
                <a:ea typeface="Times New Roman"/>
                <a:cs typeface="Times New Roman"/>
              </a:rPr>
              <a:t>Programme</a:t>
            </a:r>
            <a:r>
              <a:rPr lang="en-US" sz="2000" b="1" dirty="0">
                <a:solidFill>
                  <a:schemeClr val="tx1"/>
                </a:solidFill>
                <a:latin typeface="+mn-lt"/>
                <a:ea typeface="Times New Roman"/>
                <a:cs typeface="Times New Roman"/>
              </a:rPr>
              <a:t> Of Work</a:t>
            </a:r>
            <a:r>
              <a:rPr lang="en-GB" sz="2000" dirty="0">
                <a:solidFill>
                  <a:schemeClr val="tx2"/>
                </a:solidFill>
                <a:latin typeface="+mn-lt"/>
                <a:ea typeface="Times New Roman" panose="02020603050405020304" pitchFamily="18" charset="0"/>
                <a:cs typeface="Times New Roman"/>
              </a:rPr>
              <a:t>	</a:t>
            </a:r>
          </a:p>
          <a:p>
            <a:pPr marL="457200" indent="-457200" algn="just">
              <a:spcAft>
                <a:spcPts val="1200"/>
              </a:spcAft>
            </a:pPr>
            <a:r>
              <a:rPr lang="en-GB" dirty="0">
                <a:solidFill>
                  <a:schemeClr val="tx1"/>
                </a:solidFill>
                <a:latin typeface="+mn-lt"/>
                <a:ea typeface="Times New Roman" panose="02020603050405020304" pitchFamily="18" charset="0"/>
              </a:rPr>
              <a:t>1.7.1  </a:t>
            </a:r>
            <a:r>
              <a:rPr lang="en-GB" u="sng" dirty="0">
                <a:solidFill>
                  <a:schemeClr val="tx1"/>
                </a:solidFill>
                <a:latin typeface="+mn-lt"/>
                <a:ea typeface="Times New Roman" panose="02020603050405020304" pitchFamily="18" charset="0"/>
              </a:rPr>
              <a:t>Work Breakdown Structure (WBS)</a:t>
            </a:r>
            <a:endParaRPr lang="en-GB" u="sng" dirty="0">
              <a:solidFill>
                <a:schemeClr val="tx2"/>
              </a:solidFill>
              <a:latin typeface="+mn-lt"/>
              <a:ea typeface="Times New Roman"/>
              <a:cs typeface="Times New Roman"/>
            </a:endParaRPr>
          </a:p>
          <a:p>
            <a:pPr marL="457200" indent="-457200" algn="just">
              <a:spcAft>
                <a:spcPts val="0"/>
              </a:spcAft>
            </a:pPr>
            <a:endParaRPr lang="en-GB" sz="2000" b="1" u="sng" dirty="0">
              <a:solidFill>
                <a:schemeClr val="bg1">
                  <a:lumMod val="25000"/>
                </a:schemeClr>
              </a:solidFill>
              <a:latin typeface="+mn-lt"/>
              <a:ea typeface="Times New Roman" panose="02020603050405020304" pitchFamily="18" charset="0"/>
            </a:endParaRPr>
          </a:p>
        </p:txBody>
      </p:sp>
      <p:pic>
        <p:nvPicPr>
          <p:cNvPr id="7" name="Picture 6">
            <a:extLst>
              <a:ext uri="{FF2B5EF4-FFF2-40B4-BE49-F238E27FC236}">
                <a16:creationId xmlns:a16="http://schemas.microsoft.com/office/drawing/2014/main" id="{F0C58492-0E78-4FFA-A9DB-806444C1B50A}"/>
              </a:ext>
            </a:extLst>
          </p:cNvPr>
          <p:cNvPicPr>
            <a:picLocks noChangeAspect="1"/>
          </p:cNvPicPr>
          <p:nvPr/>
        </p:nvPicPr>
        <p:blipFill>
          <a:blip r:embed="rId3"/>
          <a:stretch>
            <a:fillRect/>
          </a:stretch>
        </p:blipFill>
        <p:spPr>
          <a:xfrm>
            <a:off x="6048130" y="1172248"/>
            <a:ext cx="5787873" cy="3356647"/>
          </a:xfrm>
          <a:prstGeom prst="rect">
            <a:avLst/>
          </a:prstGeom>
        </p:spPr>
      </p:pic>
      <p:grpSp>
        <p:nvGrpSpPr>
          <p:cNvPr id="9" name="Group 8">
            <a:extLst>
              <a:ext uri="{FF2B5EF4-FFF2-40B4-BE49-F238E27FC236}">
                <a16:creationId xmlns:a16="http://schemas.microsoft.com/office/drawing/2014/main" id="{511BEA09-2F4D-4096-A8AC-87745CF7B4E4}"/>
              </a:ext>
            </a:extLst>
          </p:cNvPr>
          <p:cNvGrpSpPr/>
          <p:nvPr/>
        </p:nvGrpSpPr>
        <p:grpSpPr>
          <a:xfrm>
            <a:off x="324796" y="1930003"/>
            <a:ext cx="5289492" cy="3550039"/>
            <a:chOff x="376564" y="1590841"/>
            <a:chExt cx="3756255" cy="2886904"/>
          </a:xfrm>
        </p:grpSpPr>
        <p:pic>
          <p:nvPicPr>
            <p:cNvPr id="10" name="Picture 9">
              <a:extLst>
                <a:ext uri="{FF2B5EF4-FFF2-40B4-BE49-F238E27FC236}">
                  <a16:creationId xmlns:a16="http://schemas.microsoft.com/office/drawing/2014/main" id="{ECEA6AEA-768F-465D-B5DE-0CB9B5408F64}"/>
                </a:ext>
              </a:extLst>
            </p:cNvPr>
            <p:cNvPicPr>
              <a:picLocks noChangeAspect="1"/>
            </p:cNvPicPr>
            <p:nvPr/>
          </p:nvPicPr>
          <p:blipFill>
            <a:blip r:embed="rId4"/>
            <a:stretch>
              <a:fillRect/>
            </a:stretch>
          </p:blipFill>
          <p:spPr>
            <a:xfrm>
              <a:off x="376564" y="1590841"/>
              <a:ext cx="1905659" cy="2886904"/>
            </a:xfrm>
            <a:prstGeom prst="rect">
              <a:avLst/>
            </a:prstGeom>
          </p:spPr>
        </p:pic>
        <p:sp>
          <p:nvSpPr>
            <p:cNvPr id="11" name="Rectangle 10">
              <a:extLst>
                <a:ext uri="{FF2B5EF4-FFF2-40B4-BE49-F238E27FC236}">
                  <a16:creationId xmlns:a16="http://schemas.microsoft.com/office/drawing/2014/main" id="{83744E35-F697-4EF7-BFC2-C3E1819F8B5E}"/>
                </a:ext>
              </a:extLst>
            </p:cNvPr>
            <p:cNvSpPr/>
            <p:nvPr/>
          </p:nvSpPr>
          <p:spPr>
            <a:xfrm>
              <a:off x="2282223" y="1705114"/>
              <a:ext cx="1850596" cy="1489196"/>
            </a:xfrm>
            <a:prstGeom prst="rect">
              <a:avLst/>
            </a:prstGeom>
          </p:spPr>
          <p:txBody>
            <a:bodyPr wrap="square">
              <a:spAutoFit/>
            </a:bodyPr>
            <a:lstStyle/>
            <a:p>
              <a:pPr marL="171450" lvl="0" indent="-171450">
                <a:spcAft>
                  <a:spcPts val="600"/>
                </a:spcAft>
                <a:buFont typeface="Arial" panose="020B0604020202020204" pitchFamily="34" charset="0"/>
                <a:buChar char="•"/>
              </a:pPr>
              <a:r>
                <a:rPr lang="en-GB" sz="1400" dirty="0">
                  <a:latin typeface="+mn-lt"/>
                </a:rPr>
                <a:t>No Management</a:t>
              </a:r>
            </a:p>
            <a:p>
              <a:pPr marL="171450" lvl="0" indent="-171450">
                <a:spcAft>
                  <a:spcPts val="600"/>
                </a:spcAft>
                <a:buFont typeface="Arial" panose="020B0604020202020204" pitchFamily="34" charset="0"/>
                <a:buChar char="•"/>
              </a:pPr>
              <a:r>
                <a:rPr lang="en-GB" sz="1400" dirty="0">
                  <a:latin typeface="+mn-lt"/>
                </a:rPr>
                <a:t>No split by company</a:t>
              </a:r>
            </a:p>
            <a:p>
              <a:pPr marL="171450" lvl="0" indent="-171450">
                <a:spcAft>
                  <a:spcPts val="600"/>
                </a:spcAft>
                <a:buFont typeface="Arial" panose="020B0604020202020204" pitchFamily="34" charset="0"/>
                <a:buChar char="•"/>
              </a:pPr>
              <a:r>
                <a:rPr lang="en-GB" sz="1400" dirty="0">
                  <a:latin typeface="+mn-lt"/>
                </a:rPr>
                <a:t>Not organised by core Task/Phase (WP307 is major WP not sub-WP)</a:t>
              </a:r>
            </a:p>
            <a:p>
              <a:pPr marL="171450" lvl="0" indent="-171450">
                <a:spcAft>
                  <a:spcPts val="600"/>
                </a:spcAft>
                <a:buFont typeface="Arial" panose="020B0604020202020204" pitchFamily="34" charset="0"/>
                <a:buChar char="•"/>
              </a:pPr>
              <a:r>
                <a:rPr lang="en-GB" sz="1400" dirty="0">
                  <a:latin typeface="+mn-lt"/>
                </a:rPr>
                <a:t>Insufficient detail in WP500 for Planning</a:t>
              </a:r>
            </a:p>
          </p:txBody>
        </p:sp>
      </p:grpSp>
      <p:sp>
        <p:nvSpPr>
          <p:cNvPr id="3" name="TextBox 2">
            <a:extLst>
              <a:ext uri="{FF2B5EF4-FFF2-40B4-BE49-F238E27FC236}">
                <a16:creationId xmlns:a16="http://schemas.microsoft.com/office/drawing/2014/main" id="{958B0E1C-BA8D-E4E4-000D-C7447FF13367}"/>
              </a:ext>
            </a:extLst>
          </p:cNvPr>
          <p:cNvSpPr txBox="1"/>
          <p:nvPr/>
        </p:nvSpPr>
        <p:spPr>
          <a:xfrm>
            <a:off x="5703810" y="4575502"/>
            <a:ext cx="6132193" cy="1831271"/>
          </a:xfrm>
          <a:prstGeom prst="rect">
            <a:avLst/>
          </a:prstGeom>
          <a:noFill/>
        </p:spPr>
        <p:txBody>
          <a:bodyPr wrap="square" lIns="91440" tIns="45720" rIns="91440" bIns="45720" rtlCol="0" anchor="t">
            <a:spAutoFit/>
          </a:bodyPr>
          <a:lstStyle/>
          <a:p>
            <a:pPr marL="285750" indent="-285750">
              <a:spcAft>
                <a:spcPts val="600"/>
              </a:spcAft>
              <a:buFont typeface="Wingdings" panose="05000000000000000000" pitchFamily="2" charset="2"/>
              <a:buChar char="ü"/>
            </a:pPr>
            <a:r>
              <a:rPr lang="en-US" sz="1400" dirty="0">
                <a:latin typeface="+mn-lt"/>
              </a:rPr>
              <a:t>Management is partly clear </a:t>
            </a:r>
            <a:r>
              <a:rPr lang="en-US" sz="1400" dirty="0" err="1">
                <a:latin typeface="+mn-lt"/>
              </a:rPr>
              <a:t>w.r.t.</a:t>
            </a:r>
            <a:r>
              <a:rPr lang="en-US" sz="1400" dirty="0">
                <a:latin typeface="+mn-lt"/>
              </a:rPr>
              <a:t> entities, but work package leaders aren’t shown and require cross referencing</a:t>
            </a:r>
            <a:endParaRPr lang="en-US" sz="1400" dirty="0">
              <a:latin typeface="+mn-lt"/>
              <a:cs typeface="Arial"/>
            </a:endParaRPr>
          </a:p>
          <a:p>
            <a:pPr marL="285750" indent="-285750">
              <a:spcAft>
                <a:spcPts val="600"/>
              </a:spcAft>
              <a:buFont typeface="Wingdings" panose="05000000000000000000" pitchFamily="2" charset="2"/>
              <a:buChar char="ü"/>
            </a:pPr>
            <a:r>
              <a:rPr lang="en-US" sz="1400" dirty="0">
                <a:latin typeface="+mn-lt"/>
              </a:rPr>
              <a:t>Clear split by company and management of subcontractor is implied. Color coding by company/entity is good</a:t>
            </a:r>
          </a:p>
          <a:p>
            <a:pPr marL="285750" indent="-285750">
              <a:spcAft>
                <a:spcPts val="600"/>
              </a:spcAft>
              <a:buFont typeface="Wingdings" panose="05000000000000000000" pitchFamily="2" charset="2"/>
              <a:buChar char="ü"/>
            </a:pPr>
            <a:r>
              <a:rPr lang="en-US" sz="1400" dirty="0">
                <a:latin typeface="+mn-lt"/>
              </a:rPr>
              <a:t>WP400 is significant with necessary subordinate WPs</a:t>
            </a:r>
          </a:p>
          <a:p>
            <a:pPr marL="285750" indent="-285750">
              <a:spcAft>
                <a:spcPts val="600"/>
              </a:spcAft>
              <a:buFont typeface="Wingdings" panose="05000000000000000000" pitchFamily="2" charset="2"/>
              <a:buChar char="ü"/>
            </a:pPr>
            <a:r>
              <a:rPr lang="en-US" sz="1400" dirty="0">
                <a:latin typeface="+mn-lt"/>
              </a:rPr>
              <a:t>WP500 Subordinate WPs give fair indications core tasks &amp; credible planning</a:t>
            </a:r>
          </a:p>
        </p:txBody>
      </p:sp>
      <p:pic>
        <p:nvPicPr>
          <p:cNvPr id="4" name="Graphic 3" descr="Badge Cross with solid fill">
            <a:extLst>
              <a:ext uri="{FF2B5EF4-FFF2-40B4-BE49-F238E27FC236}">
                <a16:creationId xmlns:a16="http://schemas.microsoft.com/office/drawing/2014/main" id="{7C57879D-6324-A029-9E6B-F51BC6AB625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504621" y="3868846"/>
            <a:ext cx="1413313" cy="1413313"/>
          </a:xfrm>
          <a:prstGeom prst="rect">
            <a:avLst/>
          </a:prstGeom>
        </p:spPr>
      </p:pic>
      <p:pic>
        <p:nvPicPr>
          <p:cNvPr id="14" name="Graphic 13" descr="Badge Tick with solid fill">
            <a:extLst>
              <a:ext uri="{FF2B5EF4-FFF2-40B4-BE49-F238E27FC236}">
                <a16:creationId xmlns:a16="http://schemas.microsoft.com/office/drawing/2014/main" id="{DABD68C4-18F8-A00A-043E-1E54A46C242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131552" y="3029024"/>
            <a:ext cx="1499871" cy="1499871"/>
          </a:xfrm>
          <a:prstGeom prst="rect">
            <a:avLst/>
          </a:prstGeom>
        </p:spPr>
      </p:pic>
      <p:pic>
        <p:nvPicPr>
          <p:cNvPr id="16" name="Graphic 15" descr="Contract outline">
            <a:extLst>
              <a:ext uri="{FF2B5EF4-FFF2-40B4-BE49-F238E27FC236}">
                <a16:creationId xmlns:a16="http://schemas.microsoft.com/office/drawing/2014/main" id="{EE71A874-CC65-5064-D80C-905EA0EF81F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576696" y="58731"/>
            <a:ext cx="757338" cy="75733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5488004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227410" cy="523220"/>
          </a:xfrm>
        </p:spPr>
        <p:txBody>
          <a:bodyPr/>
          <a:lstStyle/>
          <a:p>
            <a:r>
              <a:rPr lang="en-GB" sz="2800" dirty="0"/>
              <a:t>Proposal Template: Part 1 – Technical and Application</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6000" y="874993"/>
            <a:ext cx="11793338" cy="4602076"/>
          </a:xfrm>
        </p:spPr>
        <p:txBody>
          <a:bodyPr/>
          <a:lstStyle/>
          <a:p>
            <a:pPr marL="457200" indent="-457200" algn="just">
              <a:spcAft>
                <a:spcPts val="3000"/>
              </a:spcAft>
            </a:pPr>
            <a:r>
              <a:rPr lang="en-US" sz="2000" b="1" dirty="0">
                <a:solidFill>
                  <a:schemeClr val="tx1"/>
                </a:solidFill>
                <a:latin typeface="+mn-lt"/>
                <a:ea typeface="Times New Roman"/>
                <a:cs typeface="Times New Roman"/>
              </a:rPr>
              <a:t>1.7</a:t>
            </a:r>
            <a:r>
              <a:rPr lang="en-US" sz="2000" b="1" dirty="0">
                <a:solidFill>
                  <a:schemeClr val="tx2"/>
                </a:solidFill>
                <a:latin typeface="+mn-lt"/>
                <a:ea typeface="Times New Roman"/>
                <a:cs typeface="Times New Roman"/>
              </a:rPr>
              <a:t>		</a:t>
            </a:r>
            <a:r>
              <a:rPr lang="en-US" sz="2000" b="1" dirty="0">
                <a:solidFill>
                  <a:schemeClr val="tx1"/>
                </a:solidFill>
                <a:latin typeface="+mn-lt"/>
                <a:ea typeface="Times New Roman"/>
                <a:cs typeface="Times New Roman"/>
              </a:rPr>
              <a:t>Technical Implementation / </a:t>
            </a:r>
            <a:r>
              <a:rPr lang="en-US" sz="2000" b="1" dirty="0" err="1">
                <a:solidFill>
                  <a:schemeClr val="tx1"/>
                </a:solidFill>
                <a:latin typeface="+mn-lt"/>
                <a:ea typeface="Times New Roman"/>
                <a:cs typeface="Times New Roman"/>
              </a:rPr>
              <a:t>Programme</a:t>
            </a:r>
            <a:r>
              <a:rPr lang="en-US" sz="2000" b="1" dirty="0">
                <a:solidFill>
                  <a:schemeClr val="tx1"/>
                </a:solidFill>
                <a:latin typeface="+mn-lt"/>
                <a:ea typeface="Times New Roman"/>
                <a:cs typeface="Times New Roman"/>
              </a:rPr>
              <a:t> Of Work</a:t>
            </a:r>
            <a:endParaRPr lang="en-GB" sz="2000" dirty="0">
              <a:solidFill>
                <a:schemeClr val="tx2"/>
              </a:solidFill>
              <a:latin typeface="+mn-lt"/>
              <a:ea typeface="Times New Roman" panose="02020603050405020304" pitchFamily="18" charset="0"/>
              <a:cs typeface="Times New Roman"/>
            </a:endParaRPr>
          </a:p>
          <a:p>
            <a:pPr marL="457200" indent="-457200" algn="just">
              <a:spcAft>
                <a:spcPts val="1200"/>
              </a:spcAft>
            </a:pPr>
            <a:r>
              <a:rPr lang="en-GB" dirty="0">
                <a:solidFill>
                  <a:schemeClr val="tx1"/>
                </a:solidFill>
                <a:latin typeface="+mn-lt"/>
                <a:ea typeface="Times New Roman" panose="02020603050405020304" pitchFamily="18" charset="0"/>
              </a:rPr>
              <a:t>1.7.2  </a:t>
            </a:r>
            <a:r>
              <a:rPr lang="en-GB" u="sng" dirty="0">
                <a:solidFill>
                  <a:schemeClr val="tx1"/>
                </a:solidFill>
                <a:latin typeface="+mn-lt"/>
                <a:ea typeface="Times New Roman" panose="02020603050405020304" pitchFamily="18" charset="0"/>
              </a:rPr>
              <a:t>Work Package Description (WPD)</a:t>
            </a:r>
            <a:endParaRPr lang="en-GB" u="sng" dirty="0">
              <a:solidFill>
                <a:schemeClr val="tx2"/>
              </a:solidFill>
              <a:latin typeface="+mn-lt"/>
              <a:ea typeface="Times New Roman"/>
              <a:cs typeface="Times New Roman"/>
            </a:endParaRPr>
          </a:p>
          <a:p>
            <a:pPr indent="-343176">
              <a:spcBef>
                <a:spcPts val="600"/>
              </a:spcBef>
              <a:spcAft>
                <a:spcPts val="1200"/>
              </a:spcAft>
              <a:buClr>
                <a:schemeClr val="tx2"/>
              </a:buClr>
              <a:buFont typeface="Arial" panose="020B0604020202020204" pitchFamily="34" charset="0"/>
              <a:buChar char="•"/>
              <a:defRPr/>
            </a:pPr>
            <a:r>
              <a:rPr lang="en-US" altLang="en-US" sz="1600" kern="0" dirty="0">
                <a:solidFill>
                  <a:schemeClr val="tx2"/>
                </a:solidFill>
                <a:latin typeface="+mn-lt"/>
              </a:rPr>
              <a:t>The WPDs form the </a:t>
            </a:r>
            <a:r>
              <a:rPr lang="en-US" altLang="en-US" sz="1600" b="1" kern="0" dirty="0">
                <a:solidFill>
                  <a:schemeClr val="tx2"/>
                </a:solidFill>
                <a:latin typeface="+mn-lt"/>
              </a:rPr>
              <a:t>detailed description </a:t>
            </a:r>
            <a:r>
              <a:rPr lang="en-US" altLang="en-US" sz="1600" kern="0" dirty="0">
                <a:solidFill>
                  <a:schemeClr val="tx2"/>
                </a:solidFill>
                <a:latin typeface="+mn-lt"/>
              </a:rPr>
              <a:t>of the work that will be performed</a:t>
            </a:r>
          </a:p>
          <a:p>
            <a:pPr indent="-343176">
              <a:spcBef>
                <a:spcPts val="600"/>
              </a:spcBef>
              <a:spcAft>
                <a:spcPts val="1200"/>
              </a:spcAft>
              <a:buClr>
                <a:schemeClr val="tx2"/>
              </a:buClr>
              <a:buFont typeface="Arial" panose="020B0604020202020204" pitchFamily="34" charset="0"/>
              <a:buChar char="•"/>
              <a:defRPr/>
            </a:pPr>
            <a:r>
              <a:rPr lang="en-US" altLang="en-US" sz="1600" kern="0" dirty="0">
                <a:solidFill>
                  <a:schemeClr val="tx2"/>
                </a:solidFill>
                <a:latin typeface="+mn-lt"/>
              </a:rPr>
              <a:t>They </a:t>
            </a:r>
            <a:r>
              <a:rPr lang="en-US" altLang="en-US" sz="1600" b="1" kern="0" dirty="0">
                <a:solidFill>
                  <a:schemeClr val="tx2"/>
                </a:solidFill>
                <a:latin typeface="+mn-lt"/>
              </a:rPr>
              <a:t>scope the work </a:t>
            </a:r>
            <a:r>
              <a:rPr lang="en-US" altLang="en-US" sz="1600" kern="0" dirty="0">
                <a:solidFill>
                  <a:schemeClr val="tx2"/>
                </a:solidFill>
                <a:latin typeface="+mn-lt"/>
              </a:rPr>
              <a:t>and the deliverables </a:t>
            </a:r>
          </a:p>
          <a:p>
            <a:pPr indent="-343176">
              <a:spcBef>
                <a:spcPts val="600"/>
              </a:spcBef>
              <a:spcAft>
                <a:spcPts val="1200"/>
              </a:spcAft>
              <a:buClr>
                <a:schemeClr val="tx2"/>
              </a:buClr>
              <a:buFont typeface="Arial" panose="020B0604020202020204" pitchFamily="34" charset="0"/>
              <a:buChar char="•"/>
              <a:defRPr/>
            </a:pPr>
            <a:r>
              <a:rPr lang="en-US" altLang="en-US" sz="1600" kern="0" dirty="0">
                <a:solidFill>
                  <a:schemeClr val="tx2"/>
                </a:solidFill>
                <a:latin typeface="+mn-lt"/>
              </a:rPr>
              <a:t>They allow a </a:t>
            </a:r>
            <a:r>
              <a:rPr lang="en-US" altLang="en-US" sz="1600" b="1" kern="0" dirty="0">
                <a:solidFill>
                  <a:schemeClr val="tx2"/>
                </a:solidFill>
                <a:latin typeface="+mn-lt"/>
              </a:rPr>
              <a:t>basis for the costing</a:t>
            </a:r>
          </a:p>
          <a:p>
            <a:pPr indent="-343176">
              <a:spcBef>
                <a:spcPts val="600"/>
              </a:spcBef>
              <a:spcAft>
                <a:spcPts val="1200"/>
              </a:spcAft>
              <a:buClr>
                <a:schemeClr val="tx2"/>
              </a:buClr>
              <a:buFont typeface="Arial" panose="020B0604020202020204" pitchFamily="34" charset="0"/>
              <a:buChar char="•"/>
              <a:defRPr/>
            </a:pPr>
            <a:r>
              <a:rPr lang="en-US" altLang="en-US" sz="1600" kern="0" dirty="0">
                <a:solidFill>
                  <a:schemeClr val="tx2"/>
                </a:solidFill>
                <a:latin typeface="+mn-lt"/>
                <a:ea typeface="MS PGothic"/>
                <a:cs typeface="Arial"/>
              </a:rPr>
              <a:t>They </a:t>
            </a:r>
            <a:r>
              <a:rPr lang="en-US" altLang="en-US" sz="1600" b="1" kern="0" dirty="0">
                <a:solidFill>
                  <a:schemeClr val="tx2"/>
                </a:solidFill>
                <a:latin typeface="+mn-lt"/>
                <a:ea typeface="MS PGothic"/>
                <a:cs typeface="Arial"/>
              </a:rPr>
              <a:t>discriminate the work </a:t>
            </a:r>
            <a:r>
              <a:rPr lang="en-US" altLang="en-US" sz="1600" kern="0" dirty="0">
                <a:solidFill>
                  <a:schemeClr val="tx2"/>
                </a:solidFill>
                <a:latin typeface="+mn-lt"/>
                <a:ea typeface="MS PGothic"/>
                <a:cs typeface="Arial"/>
              </a:rPr>
              <a:t>and responsibilities of the different companies/entities</a:t>
            </a:r>
          </a:p>
          <a:p>
            <a:pPr indent="-343176">
              <a:spcBef>
                <a:spcPts val="600"/>
              </a:spcBef>
              <a:spcAft>
                <a:spcPts val="1200"/>
              </a:spcAft>
              <a:buClr>
                <a:schemeClr val="tx2"/>
              </a:buClr>
              <a:buFont typeface="Arial" panose="020B0604020202020204" pitchFamily="34" charset="0"/>
              <a:buChar char="•"/>
              <a:defRPr/>
            </a:pPr>
            <a:endParaRPr lang="pl-PL" altLang="en-US" sz="1600" kern="0" dirty="0">
              <a:solidFill>
                <a:schemeClr val="tx2"/>
              </a:solidFill>
              <a:latin typeface="+mn-lt"/>
            </a:endParaRPr>
          </a:p>
          <a:p>
            <a:pPr algn="just">
              <a:spcAft>
                <a:spcPts val="1200"/>
              </a:spcAft>
              <a:buClr>
                <a:srgbClr val="0098DB"/>
              </a:buClr>
              <a:defRPr/>
            </a:pPr>
            <a:r>
              <a:rPr lang="en-GB" sz="1600" kern="0" dirty="0">
                <a:solidFill>
                  <a:schemeClr val="tx1"/>
                </a:solidFill>
                <a:latin typeface="+mn-lt"/>
              </a:rPr>
              <a:t>The proposal template includes a table that is based on </a:t>
            </a:r>
            <a:r>
              <a:rPr lang="en-US" altLang="en-US" sz="1600" dirty="0">
                <a:solidFill>
                  <a:schemeClr val="tx1"/>
                </a:solidFill>
              </a:rPr>
              <a:t>the ECSS proposed standard template for a WBS and WPD (also note that for the WPD </a:t>
            </a:r>
            <a:r>
              <a:rPr lang="en-GB" altLang="en-US" sz="1600" dirty="0">
                <a:solidFill>
                  <a:schemeClr val="tx1"/>
                </a:solidFill>
              </a:rPr>
              <a:t>the ESA PSS A20 form is available). </a:t>
            </a:r>
            <a:endParaRPr lang="en-GB" sz="1600" kern="0" dirty="0">
              <a:solidFill>
                <a:schemeClr val="tx1"/>
              </a:solidFill>
              <a:latin typeface="+mn-lt"/>
            </a:endParaRPr>
          </a:p>
          <a:p>
            <a:pPr marL="0" indent="-76200" algn="just">
              <a:buClr>
                <a:srgbClr val="0098DB"/>
              </a:buClr>
              <a:buFont typeface="Verdana" pitchFamily="34" charset="0"/>
              <a:buNone/>
              <a:defRPr/>
            </a:pPr>
            <a:endParaRPr kumimoji="0" lang="en-US" altLang="en-US" sz="1200" b="0" i="1" u="none" strike="noStrike" kern="0" cap="none" spc="0" normalizeH="0" baseline="0" noProof="0" dirty="0">
              <a:ln>
                <a:noFill/>
              </a:ln>
              <a:solidFill>
                <a:schemeClr val="tx2"/>
              </a:solidFill>
              <a:effectLst/>
              <a:uLnTx/>
              <a:uFillTx/>
              <a:latin typeface="+mn-lt"/>
            </a:endParaRPr>
          </a:p>
        </p:txBody>
      </p:sp>
      <p:grpSp>
        <p:nvGrpSpPr>
          <p:cNvPr id="3" name="Group 2">
            <a:extLst>
              <a:ext uri="{FF2B5EF4-FFF2-40B4-BE49-F238E27FC236}">
                <a16:creationId xmlns:a16="http://schemas.microsoft.com/office/drawing/2014/main" id="{106E53C8-4910-E984-F1CD-59AF6F68FBB2}"/>
              </a:ext>
            </a:extLst>
          </p:cNvPr>
          <p:cNvGrpSpPr/>
          <p:nvPr/>
        </p:nvGrpSpPr>
        <p:grpSpPr>
          <a:xfrm>
            <a:off x="3155582" y="5653052"/>
            <a:ext cx="5914174" cy="608310"/>
            <a:chOff x="2378114" y="4650017"/>
            <a:chExt cx="8339873" cy="1214858"/>
          </a:xfrm>
        </p:grpSpPr>
        <p:sp>
          <p:nvSpPr>
            <p:cNvPr id="4" name="Rectangle 3">
              <a:extLst>
                <a:ext uri="{FF2B5EF4-FFF2-40B4-BE49-F238E27FC236}">
                  <a16:creationId xmlns:a16="http://schemas.microsoft.com/office/drawing/2014/main" id="{C9AA5644-6C9E-704D-E58C-277D951729BE}"/>
                </a:ext>
              </a:extLst>
            </p:cNvPr>
            <p:cNvSpPr/>
            <p:nvPr/>
          </p:nvSpPr>
          <p:spPr>
            <a:xfrm>
              <a:off x="2378114" y="4650017"/>
              <a:ext cx="947184" cy="1214856"/>
            </a:xfrm>
            <a:prstGeom prst="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sz="2000" b="1" dirty="0">
                <a:solidFill>
                  <a:schemeClr val="accent2"/>
                </a:solidFill>
              </a:endParaRPr>
            </a:p>
          </p:txBody>
        </p:sp>
        <p:sp>
          <p:nvSpPr>
            <p:cNvPr id="5" name="Rectangle 4">
              <a:extLst>
                <a:ext uri="{FF2B5EF4-FFF2-40B4-BE49-F238E27FC236}">
                  <a16:creationId xmlns:a16="http://schemas.microsoft.com/office/drawing/2014/main" id="{20466012-B2EB-1120-7475-4B913A5BC653}"/>
                </a:ext>
              </a:extLst>
            </p:cNvPr>
            <p:cNvSpPr/>
            <p:nvPr/>
          </p:nvSpPr>
          <p:spPr>
            <a:xfrm>
              <a:off x="3157290" y="4650017"/>
              <a:ext cx="7560697" cy="1214858"/>
            </a:xfrm>
            <a:prstGeom prst="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lIns="91440" tIns="45720" rIns="91440" bIns="45720" rtlCol="0" anchor="ctr"/>
            <a:lstStyle/>
            <a:p>
              <a:pPr algn="ctr"/>
              <a:r>
                <a:rPr lang="en-GB" sz="1600" b="1" dirty="0">
                  <a:solidFill>
                    <a:schemeClr val="bg1"/>
                  </a:solidFill>
                </a:rPr>
                <a:t>This section should be coherent with the earlier sections of the proposal!</a:t>
              </a:r>
            </a:p>
          </p:txBody>
        </p:sp>
        <p:pic>
          <p:nvPicPr>
            <p:cNvPr id="7" name="Graphic 6" descr="Warning with solid fill">
              <a:extLst>
                <a:ext uri="{FF2B5EF4-FFF2-40B4-BE49-F238E27FC236}">
                  <a16:creationId xmlns:a16="http://schemas.microsoft.com/office/drawing/2014/main" id="{C254AAB2-4F49-C8B7-08FC-1CF90A2D10D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2504107" y="4650017"/>
              <a:ext cx="893952" cy="1214856"/>
            </a:xfrm>
            <a:prstGeom prst="rect">
              <a:avLst/>
            </a:prstGeom>
          </p:spPr>
        </p:pic>
      </p:grpSp>
      <p:pic>
        <p:nvPicPr>
          <p:cNvPr id="9" name="Graphic 8" descr="Contract outline">
            <a:extLst>
              <a:ext uri="{FF2B5EF4-FFF2-40B4-BE49-F238E27FC236}">
                <a16:creationId xmlns:a16="http://schemas.microsoft.com/office/drawing/2014/main" id="{25CEB145-886C-413B-0FB4-0FCBFBD66B7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576696" y="58731"/>
            <a:ext cx="757338" cy="75733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1623437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5999" y="175790"/>
            <a:ext cx="10275537" cy="523220"/>
          </a:xfrm>
        </p:spPr>
        <p:txBody>
          <a:bodyPr/>
          <a:lstStyle/>
          <a:p>
            <a:r>
              <a:rPr lang="en-GB" sz="2800" dirty="0"/>
              <a:t>Proposal Template: Part 1 – Technical and Application</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804987" y="4664467"/>
            <a:ext cx="5200122" cy="1161762"/>
          </a:xfrm>
        </p:spPr>
        <p:txBody>
          <a:bodyPr numCol="2"/>
          <a:lstStyle/>
          <a:p>
            <a:pPr marL="285750" indent="-285750">
              <a:lnSpc>
                <a:spcPct val="100000"/>
              </a:lnSpc>
              <a:buClr>
                <a:schemeClr val="tx2"/>
              </a:buClr>
              <a:buFont typeface="Arial" panose="020B0604020202020204" pitchFamily="34" charset="0"/>
              <a:buChar char="•"/>
            </a:pPr>
            <a:r>
              <a:rPr lang="en-GB" sz="1600" dirty="0">
                <a:solidFill>
                  <a:schemeClr val="tx2"/>
                </a:solidFill>
              </a:rPr>
              <a:t>Too high level</a:t>
            </a:r>
          </a:p>
          <a:p>
            <a:pPr marL="285750" indent="-285750">
              <a:lnSpc>
                <a:spcPct val="100000"/>
              </a:lnSpc>
              <a:buClr>
                <a:schemeClr val="tx2"/>
              </a:buClr>
              <a:buFont typeface="Arial" panose="020B0604020202020204" pitchFamily="34" charset="0"/>
              <a:buChar char="•"/>
            </a:pPr>
            <a:r>
              <a:rPr lang="en-GB" sz="1600" dirty="0">
                <a:solidFill>
                  <a:schemeClr val="tx2"/>
                </a:solidFill>
              </a:rPr>
              <a:t>Too open to interpretation</a:t>
            </a:r>
          </a:p>
          <a:p>
            <a:pPr marL="285750" indent="-285750">
              <a:lnSpc>
                <a:spcPct val="100000"/>
              </a:lnSpc>
              <a:buClr>
                <a:schemeClr val="tx2"/>
              </a:buClr>
              <a:buFont typeface="Arial" panose="020B0604020202020204" pitchFamily="34" charset="0"/>
              <a:buChar char="•"/>
            </a:pPr>
            <a:r>
              <a:rPr lang="en-GB" sz="1600" dirty="0">
                <a:solidFill>
                  <a:schemeClr val="tx2"/>
                </a:solidFill>
              </a:rPr>
              <a:t>Scope undefined</a:t>
            </a:r>
          </a:p>
          <a:p>
            <a:pPr marL="285750" indent="-285750">
              <a:lnSpc>
                <a:spcPct val="100000"/>
              </a:lnSpc>
              <a:buClr>
                <a:schemeClr val="tx2"/>
              </a:buClr>
              <a:buFont typeface="Arial" panose="020B0604020202020204" pitchFamily="34" charset="0"/>
              <a:buChar char="•"/>
            </a:pPr>
            <a:r>
              <a:rPr lang="en-GB" sz="1600" dirty="0">
                <a:solidFill>
                  <a:schemeClr val="tx2"/>
                </a:solidFill>
              </a:rPr>
              <a:t>Deliverable undefined</a:t>
            </a:r>
          </a:p>
          <a:p>
            <a:pPr marL="285750" indent="-285750">
              <a:lnSpc>
                <a:spcPct val="100000"/>
              </a:lnSpc>
              <a:buClr>
                <a:schemeClr val="tx2"/>
              </a:buClr>
              <a:buFont typeface="Arial" panose="020B0604020202020204" pitchFamily="34" charset="0"/>
              <a:buChar char="•"/>
            </a:pPr>
            <a:r>
              <a:rPr lang="en-GB" sz="1600" dirty="0">
                <a:solidFill>
                  <a:schemeClr val="tx2"/>
                </a:solidFill>
              </a:rPr>
              <a:t>Company missing</a:t>
            </a:r>
          </a:p>
          <a:p>
            <a:pPr marL="285750" indent="-285750">
              <a:lnSpc>
                <a:spcPct val="100000"/>
              </a:lnSpc>
              <a:buClr>
                <a:schemeClr val="tx2"/>
              </a:buClr>
              <a:buFont typeface="Arial" panose="020B0604020202020204" pitchFamily="34" charset="0"/>
              <a:buChar char="•"/>
            </a:pPr>
            <a:r>
              <a:rPr lang="en-GB" sz="1600" dirty="0">
                <a:solidFill>
                  <a:schemeClr val="tx2"/>
                </a:solidFill>
              </a:rPr>
              <a:t>No inputs</a:t>
            </a:r>
          </a:p>
          <a:p>
            <a:pPr marL="285750" indent="-285750">
              <a:lnSpc>
                <a:spcPct val="100000"/>
              </a:lnSpc>
              <a:buClr>
                <a:schemeClr val="tx2"/>
              </a:buClr>
              <a:buFont typeface="Arial" panose="020B0604020202020204" pitchFamily="34" charset="0"/>
              <a:buChar char="•"/>
            </a:pPr>
            <a:r>
              <a:rPr lang="en-GB" sz="1600" dirty="0">
                <a:solidFill>
                  <a:schemeClr val="tx2"/>
                </a:solidFill>
              </a:rPr>
              <a:t>Actual dates used </a:t>
            </a:r>
          </a:p>
          <a:p>
            <a:pPr marL="285750" indent="-285750">
              <a:lnSpc>
                <a:spcPct val="100000"/>
              </a:lnSpc>
              <a:buClr>
                <a:schemeClr val="tx2"/>
              </a:buClr>
              <a:buFont typeface="Arial" panose="020B0604020202020204" pitchFamily="34" charset="0"/>
              <a:buChar char="•"/>
            </a:pPr>
            <a:r>
              <a:rPr lang="en-GB" sz="1600" dirty="0">
                <a:solidFill>
                  <a:schemeClr val="tx2"/>
                </a:solidFill>
              </a:rPr>
              <a:t>Not linked to planning (events)</a:t>
            </a:r>
          </a:p>
        </p:txBody>
      </p:sp>
      <p:pic>
        <p:nvPicPr>
          <p:cNvPr id="14" name="Picture 13">
            <a:extLst>
              <a:ext uri="{FF2B5EF4-FFF2-40B4-BE49-F238E27FC236}">
                <a16:creationId xmlns:a16="http://schemas.microsoft.com/office/drawing/2014/main" id="{12F97C9D-B21E-4185-9058-1CD882E96486}"/>
              </a:ext>
            </a:extLst>
          </p:cNvPr>
          <p:cNvPicPr>
            <a:picLocks noChangeAspect="1"/>
          </p:cNvPicPr>
          <p:nvPr/>
        </p:nvPicPr>
        <p:blipFill>
          <a:blip r:embed="rId2"/>
          <a:stretch>
            <a:fillRect/>
          </a:stretch>
        </p:blipFill>
        <p:spPr>
          <a:xfrm>
            <a:off x="1075781" y="2220081"/>
            <a:ext cx="4658534" cy="2417837"/>
          </a:xfrm>
          <a:prstGeom prst="rect">
            <a:avLst/>
          </a:prstGeom>
        </p:spPr>
      </p:pic>
      <p:grpSp>
        <p:nvGrpSpPr>
          <p:cNvPr id="3" name="Group 2">
            <a:extLst>
              <a:ext uri="{FF2B5EF4-FFF2-40B4-BE49-F238E27FC236}">
                <a16:creationId xmlns:a16="http://schemas.microsoft.com/office/drawing/2014/main" id="{382D8E83-7C40-AA88-C6BE-D5C12F385D55}"/>
              </a:ext>
            </a:extLst>
          </p:cNvPr>
          <p:cNvGrpSpPr/>
          <p:nvPr/>
        </p:nvGrpSpPr>
        <p:grpSpPr>
          <a:xfrm>
            <a:off x="1393890" y="914454"/>
            <a:ext cx="9437558" cy="609568"/>
            <a:chOff x="6104003" y="3716085"/>
            <a:chExt cx="8778654" cy="380998"/>
          </a:xfrm>
        </p:grpSpPr>
        <p:grpSp>
          <p:nvGrpSpPr>
            <p:cNvPr id="4" name="Group 3">
              <a:extLst>
                <a:ext uri="{FF2B5EF4-FFF2-40B4-BE49-F238E27FC236}">
                  <a16:creationId xmlns:a16="http://schemas.microsoft.com/office/drawing/2014/main" id="{FDF546BF-F876-B5DB-4379-458B3E52EB3B}"/>
                </a:ext>
              </a:extLst>
            </p:cNvPr>
            <p:cNvGrpSpPr/>
            <p:nvPr/>
          </p:nvGrpSpPr>
          <p:grpSpPr>
            <a:xfrm>
              <a:off x="6104003" y="3725872"/>
              <a:ext cx="8778654" cy="320657"/>
              <a:chOff x="874149" y="4371155"/>
              <a:chExt cx="4006670" cy="281386"/>
            </a:xfrm>
          </p:grpSpPr>
          <p:sp>
            <p:nvSpPr>
              <p:cNvPr id="7" name="Rectangle 6">
                <a:extLst>
                  <a:ext uri="{FF2B5EF4-FFF2-40B4-BE49-F238E27FC236}">
                    <a16:creationId xmlns:a16="http://schemas.microsoft.com/office/drawing/2014/main" id="{9D8DCE05-B3B4-C3AA-B2D7-4758E71B9B4F}"/>
                  </a:ext>
                </a:extLst>
              </p:cNvPr>
              <p:cNvSpPr/>
              <p:nvPr/>
            </p:nvSpPr>
            <p:spPr>
              <a:xfrm>
                <a:off x="874149" y="4371155"/>
                <a:ext cx="476447" cy="281386"/>
              </a:xfrm>
              <a:prstGeom prst="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sz="1400" b="1" dirty="0">
                  <a:solidFill>
                    <a:schemeClr val="accent3"/>
                  </a:solidFill>
                </a:endParaRPr>
              </a:p>
            </p:txBody>
          </p:sp>
          <p:sp>
            <p:nvSpPr>
              <p:cNvPr id="8" name="Rectangle 7">
                <a:extLst>
                  <a:ext uri="{FF2B5EF4-FFF2-40B4-BE49-F238E27FC236}">
                    <a16:creationId xmlns:a16="http://schemas.microsoft.com/office/drawing/2014/main" id="{5D9A48D7-0D44-4152-E561-9411FE90F7CA}"/>
                  </a:ext>
                </a:extLst>
              </p:cNvPr>
              <p:cNvSpPr/>
              <p:nvPr/>
            </p:nvSpPr>
            <p:spPr>
              <a:xfrm>
                <a:off x="1208731" y="4371155"/>
                <a:ext cx="3672088" cy="281386"/>
              </a:xfrm>
              <a:prstGeom prst="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GB" sz="1600" dirty="0">
                    <a:solidFill>
                      <a:schemeClr val="bg1"/>
                    </a:solidFill>
                  </a:rPr>
                  <a:t>The outputs to the Work Package Descriptions shall be included in the List of Deliverables!</a:t>
                </a:r>
              </a:p>
            </p:txBody>
          </p:sp>
        </p:grpSp>
        <p:pic>
          <p:nvPicPr>
            <p:cNvPr id="5" name="Graphic 4" descr="Comment Important outline">
              <a:extLst>
                <a:ext uri="{FF2B5EF4-FFF2-40B4-BE49-F238E27FC236}">
                  <a16:creationId xmlns:a16="http://schemas.microsoft.com/office/drawing/2014/main" id="{F016DA15-9E0B-7B24-409E-BEE1120552A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167960" y="3716085"/>
              <a:ext cx="718662" cy="380998"/>
            </a:xfrm>
            <a:prstGeom prst="rect">
              <a:avLst/>
            </a:prstGeom>
          </p:spPr>
        </p:pic>
      </p:grpSp>
      <p:sp>
        <p:nvSpPr>
          <p:cNvPr id="9" name="TextBox 8">
            <a:extLst>
              <a:ext uri="{FF2B5EF4-FFF2-40B4-BE49-F238E27FC236}">
                <a16:creationId xmlns:a16="http://schemas.microsoft.com/office/drawing/2014/main" id="{A2D0B9E6-FCA1-252D-FBF2-5748BE243BB2}"/>
              </a:ext>
            </a:extLst>
          </p:cNvPr>
          <p:cNvSpPr txBox="1"/>
          <p:nvPr/>
        </p:nvSpPr>
        <p:spPr>
          <a:xfrm>
            <a:off x="1955016" y="1563581"/>
            <a:ext cx="3098299" cy="523220"/>
          </a:xfrm>
          <a:prstGeom prst="rect">
            <a:avLst/>
          </a:prstGeom>
          <a:noFill/>
        </p:spPr>
        <p:txBody>
          <a:bodyPr wrap="square" rtlCol="0">
            <a:spAutoFit/>
          </a:bodyPr>
          <a:lstStyle/>
          <a:p>
            <a:r>
              <a:rPr lang="en-GB" sz="2800" b="1" dirty="0">
                <a:solidFill>
                  <a:schemeClr val="accent2"/>
                </a:solidFill>
                <a:latin typeface="+mj-lt"/>
              </a:rPr>
              <a:t>BAD EXAMPLE</a:t>
            </a:r>
          </a:p>
        </p:txBody>
      </p:sp>
      <p:sp>
        <p:nvSpPr>
          <p:cNvPr id="11" name="TextBox 10">
            <a:extLst>
              <a:ext uri="{FF2B5EF4-FFF2-40B4-BE49-F238E27FC236}">
                <a16:creationId xmlns:a16="http://schemas.microsoft.com/office/drawing/2014/main" id="{D59F188D-B1EA-4AAB-9543-BCC0C1CCE37D}"/>
              </a:ext>
            </a:extLst>
          </p:cNvPr>
          <p:cNvSpPr txBox="1"/>
          <p:nvPr/>
        </p:nvSpPr>
        <p:spPr>
          <a:xfrm>
            <a:off x="7634816" y="1534658"/>
            <a:ext cx="3098299" cy="523220"/>
          </a:xfrm>
          <a:prstGeom prst="rect">
            <a:avLst/>
          </a:prstGeom>
          <a:noFill/>
        </p:spPr>
        <p:txBody>
          <a:bodyPr wrap="square" rtlCol="0">
            <a:spAutoFit/>
          </a:bodyPr>
          <a:lstStyle/>
          <a:p>
            <a:r>
              <a:rPr lang="en-GB" sz="2800" b="1" dirty="0">
                <a:solidFill>
                  <a:schemeClr val="accent1">
                    <a:lumMod val="75000"/>
                  </a:schemeClr>
                </a:solidFill>
                <a:latin typeface="+mj-lt"/>
              </a:rPr>
              <a:t>GOOD EXAMPLE</a:t>
            </a:r>
          </a:p>
        </p:txBody>
      </p:sp>
      <p:pic>
        <p:nvPicPr>
          <p:cNvPr id="16" name="Graphic 15" descr="Contract outline">
            <a:extLst>
              <a:ext uri="{FF2B5EF4-FFF2-40B4-BE49-F238E27FC236}">
                <a16:creationId xmlns:a16="http://schemas.microsoft.com/office/drawing/2014/main" id="{69D66AF1-CAA2-5184-B908-E7392B12790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576696" y="58731"/>
            <a:ext cx="757338" cy="757338"/>
          </a:xfrm>
          <a:prstGeom prst="rect">
            <a:avLst/>
          </a:prstGeom>
          <a:effectLst>
            <a:outerShdw blurRad="50800" dist="38100" dir="2700000" algn="tl" rotWithShape="0">
              <a:prstClr val="black">
                <a:alpha val="40000"/>
              </a:prstClr>
            </a:outerShdw>
          </a:effectLst>
        </p:spPr>
      </p:pic>
      <p:pic>
        <p:nvPicPr>
          <p:cNvPr id="17" name="Picture 16">
            <a:extLst>
              <a:ext uri="{FF2B5EF4-FFF2-40B4-BE49-F238E27FC236}">
                <a16:creationId xmlns:a16="http://schemas.microsoft.com/office/drawing/2014/main" id="{275B12BC-85A8-0F4E-2724-09E91235A623}"/>
              </a:ext>
            </a:extLst>
          </p:cNvPr>
          <p:cNvPicPr>
            <a:picLocks noChangeAspect="1"/>
          </p:cNvPicPr>
          <p:nvPr/>
        </p:nvPicPr>
        <p:blipFill>
          <a:blip r:embed="rId7"/>
          <a:stretch>
            <a:fillRect/>
          </a:stretch>
        </p:blipFill>
        <p:spPr>
          <a:xfrm>
            <a:off x="6865525" y="2086801"/>
            <a:ext cx="4764316" cy="3841087"/>
          </a:xfrm>
          <a:prstGeom prst="rect">
            <a:avLst/>
          </a:prstGeom>
        </p:spPr>
      </p:pic>
    </p:spTree>
    <p:extLst>
      <p:ext uri="{BB962C8B-B14F-4D97-AF65-F5344CB8AC3E}">
        <p14:creationId xmlns:p14="http://schemas.microsoft.com/office/powerpoint/2010/main" val="39109912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403874" cy="523220"/>
          </a:xfrm>
        </p:spPr>
        <p:txBody>
          <a:bodyPr/>
          <a:lstStyle/>
          <a:p>
            <a:r>
              <a:rPr lang="en-GB" sz="2800" dirty="0"/>
              <a:t>Proposal Template: Part 1 – Technical and Application</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22203" y="914455"/>
            <a:ext cx="7297618" cy="3876620"/>
          </a:xfrm>
        </p:spPr>
        <p:txBody>
          <a:bodyPr/>
          <a:lstStyle/>
          <a:p>
            <a:pPr marL="457200" indent="-457200" algn="just">
              <a:spcAft>
                <a:spcPts val="1200"/>
              </a:spcAft>
            </a:pPr>
            <a:r>
              <a:rPr lang="en-GB" sz="2000" b="1" dirty="0">
                <a:solidFill>
                  <a:schemeClr val="tx1"/>
                </a:solidFill>
                <a:latin typeface="+mn-lt"/>
                <a:ea typeface="Times New Roman"/>
                <a:cs typeface="Times New Roman"/>
              </a:rPr>
              <a:t>1.8		Background of the Company(</a:t>
            </a:r>
            <a:r>
              <a:rPr lang="en-GB" sz="2000" b="1" dirty="0" err="1">
                <a:solidFill>
                  <a:schemeClr val="tx1"/>
                </a:solidFill>
                <a:latin typeface="+mn-lt"/>
                <a:ea typeface="Times New Roman"/>
                <a:cs typeface="Times New Roman"/>
              </a:rPr>
              <a:t>ies</a:t>
            </a:r>
            <a:r>
              <a:rPr lang="en-GB" sz="2000" b="1" dirty="0">
                <a:solidFill>
                  <a:schemeClr val="tx1"/>
                </a:solidFill>
                <a:latin typeface="+mn-lt"/>
                <a:ea typeface="Times New Roman"/>
                <a:cs typeface="Times New Roman"/>
              </a:rPr>
              <a:t>)</a:t>
            </a:r>
            <a:endParaRPr lang="en-GB" sz="2000" b="1" dirty="0">
              <a:solidFill>
                <a:schemeClr val="tx2"/>
              </a:solidFill>
              <a:latin typeface="+mn-lt"/>
              <a:ea typeface="Times New Roman"/>
              <a:cs typeface="Times New Roman"/>
            </a:endParaRPr>
          </a:p>
          <a:p>
            <a:pPr indent="0">
              <a:lnSpc>
                <a:spcPct val="90000"/>
              </a:lnSpc>
              <a:spcBef>
                <a:spcPts val="0"/>
              </a:spcBef>
              <a:spcAft>
                <a:spcPts val="2400"/>
              </a:spcAft>
              <a:buFont typeface="Verdana" pitchFamily="34" charset="0"/>
              <a:buNone/>
              <a:defRPr/>
            </a:pPr>
            <a:r>
              <a:rPr lang="en-US" altLang="en-US" sz="1600" kern="0" dirty="0">
                <a:solidFill>
                  <a:schemeClr val="tx1"/>
                </a:solidFill>
                <a:latin typeface="+mn-lt"/>
              </a:rPr>
              <a:t>We are only interested in RELEVANT background and experience. </a:t>
            </a:r>
          </a:p>
          <a:p>
            <a:pPr indent="0">
              <a:lnSpc>
                <a:spcPct val="90000"/>
              </a:lnSpc>
              <a:spcBef>
                <a:spcPts val="0"/>
              </a:spcBef>
              <a:spcAft>
                <a:spcPts val="1200"/>
              </a:spcAft>
              <a:buFont typeface="Verdana" pitchFamily="34" charset="0"/>
              <a:buNone/>
              <a:defRPr/>
            </a:pPr>
            <a:r>
              <a:rPr lang="en-US" altLang="en-US" sz="1600" b="1" kern="0" dirty="0">
                <a:solidFill>
                  <a:schemeClr val="tx1"/>
                </a:solidFill>
                <a:latin typeface="+mn-lt"/>
              </a:rPr>
              <a:t>Coffee Example: </a:t>
            </a:r>
          </a:p>
          <a:p>
            <a:pPr marL="571500" indent="-571500">
              <a:lnSpc>
                <a:spcPct val="90000"/>
              </a:lnSpc>
              <a:spcBef>
                <a:spcPts val="0"/>
              </a:spcBef>
              <a:spcAft>
                <a:spcPts val="600"/>
              </a:spcAft>
              <a:buClr>
                <a:schemeClr val="tx2"/>
              </a:buClr>
              <a:buFontTx/>
              <a:buAutoNum type="arabicPeriod"/>
              <a:defRPr/>
            </a:pPr>
            <a:r>
              <a:rPr lang="en-US" altLang="en-US" sz="1600" kern="0" dirty="0">
                <a:solidFill>
                  <a:schemeClr val="tx1"/>
                </a:solidFill>
                <a:latin typeface="+mn-lt"/>
                <a:ea typeface="MS PGothic"/>
                <a:cs typeface="Arial"/>
              </a:rPr>
              <a:t>Directly </a:t>
            </a:r>
            <a:r>
              <a:rPr lang="en-US" altLang="en-US" sz="1600" b="1" kern="0" dirty="0">
                <a:solidFill>
                  <a:schemeClr val="tx1"/>
                </a:solidFill>
                <a:latin typeface="+mn-lt"/>
                <a:ea typeface="MS PGothic"/>
                <a:cs typeface="Arial"/>
              </a:rPr>
              <a:t>relevant </a:t>
            </a:r>
            <a:r>
              <a:rPr lang="en-US" altLang="en-US" sz="1600" kern="0" dirty="0">
                <a:solidFill>
                  <a:schemeClr val="tx1"/>
                </a:solidFill>
                <a:latin typeface="+mn-lt"/>
                <a:ea typeface="MS PGothic"/>
                <a:cs typeface="Arial"/>
              </a:rPr>
              <a:t>experience for a Coffee maker: </a:t>
            </a:r>
          </a:p>
          <a:p>
            <a:pPr lvl="1">
              <a:lnSpc>
                <a:spcPct val="90000"/>
              </a:lnSpc>
              <a:spcBef>
                <a:spcPts val="0"/>
              </a:spcBef>
              <a:spcAft>
                <a:spcPts val="1200"/>
              </a:spcAft>
              <a:buClr>
                <a:schemeClr val="tx2"/>
              </a:buClr>
              <a:defRPr/>
            </a:pPr>
            <a:r>
              <a:rPr lang="en-US" altLang="en-US" sz="1600" kern="0" dirty="0">
                <a:solidFill>
                  <a:schemeClr val="tx2"/>
                </a:solidFill>
                <a:latin typeface="+mn-lt"/>
                <a:ea typeface="MS PGothic"/>
                <a:cs typeface="Arial"/>
              </a:rPr>
              <a:t>Having made coffee before for themselves or having made multiple types of coffee in a café</a:t>
            </a:r>
            <a:r>
              <a:rPr lang="en-US" altLang="en-US" sz="1600" dirty="0">
                <a:solidFill>
                  <a:schemeClr val="tx2"/>
                </a:solidFill>
                <a:latin typeface="+mn-lt"/>
                <a:ea typeface="MS PGothic"/>
                <a:cs typeface="Arial"/>
              </a:rPr>
              <a:t>.</a:t>
            </a:r>
            <a:endParaRPr lang="en-US" altLang="en-US" sz="1600" kern="0" dirty="0">
              <a:solidFill>
                <a:schemeClr val="tx2"/>
              </a:solidFill>
              <a:latin typeface="+mn-lt"/>
            </a:endParaRPr>
          </a:p>
          <a:p>
            <a:pPr marL="571500" indent="-571500">
              <a:lnSpc>
                <a:spcPct val="90000"/>
              </a:lnSpc>
              <a:spcBef>
                <a:spcPts val="0"/>
              </a:spcBef>
              <a:spcAft>
                <a:spcPts val="600"/>
              </a:spcAft>
              <a:buClr>
                <a:schemeClr val="tx2"/>
              </a:buClr>
              <a:buFontTx/>
              <a:buAutoNum type="arabicPeriod"/>
              <a:defRPr/>
            </a:pPr>
            <a:r>
              <a:rPr lang="en-US" altLang="en-US" sz="1600" kern="0" dirty="0">
                <a:solidFill>
                  <a:schemeClr val="tx1"/>
                </a:solidFill>
                <a:latin typeface="+mn-lt"/>
              </a:rPr>
              <a:t>Partially relevant experience for a Coffee maker: </a:t>
            </a:r>
          </a:p>
          <a:p>
            <a:pPr lvl="1">
              <a:lnSpc>
                <a:spcPct val="90000"/>
              </a:lnSpc>
              <a:spcBef>
                <a:spcPts val="0"/>
              </a:spcBef>
              <a:spcAft>
                <a:spcPts val="1200"/>
              </a:spcAft>
              <a:buClr>
                <a:schemeClr val="tx2"/>
              </a:buClr>
              <a:defRPr/>
            </a:pPr>
            <a:r>
              <a:rPr lang="en-US" altLang="en-US" sz="1600" kern="0" dirty="0">
                <a:solidFill>
                  <a:schemeClr val="tx2"/>
                </a:solidFill>
                <a:latin typeface="+mn-lt"/>
              </a:rPr>
              <a:t>Having made other (non-coffee) hot beverages, having worked in a café where coffee was made, but not actually making the coffee.</a:t>
            </a:r>
          </a:p>
          <a:p>
            <a:pPr marL="571500" indent="-571500">
              <a:lnSpc>
                <a:spcPct val="90000"/>
              </a:lnSpc>
              <a:spcBef>
                <a:spcPts val="0"/>
              </a:spcBef>
              <a:spcAft>
                <a:spcPts val="600"/>
              </a:spcAft>
              <a:buClr>
                <a:schemeClr val="tx2"/>
              </a:buClr>
              <a:buFontTx/>
              <a:buAutoNum type="arabicPeriod"/>
              <a:defRPr/>
            </a:pPr>
            <a:r>
              <a:rPr lang="en-US" altLang="en-US" sz="1600" kern="0" dirty="0">
                <a:solidFill>
                  <a:schemeClr val="tx1"/>
                </a:solidFill>
                <a:latin typeface="+mn-lt"/>
                <a:ea typeface="MS PGothic"/>
                <a:cs typeface="Arial"/>
              </a:rPr>
              <a:t>Non-relevant experience for a Coffee maker: </a:t>
            </a:r>
          </a:p>
          <a:p>
            <a:pPr lvl="1">
              <a:lnSpc>
                <a:spcPct val="90000"/>
              </a:lnSpc>
              <a:spcBef>
                <a:spcPts val="0"/>
              </a:spcBef>
              <a:spcAft>
                <a:spcPts val="1200"/>
              </a:spcAft>
              <a:buClr>
                <a:schemeClr val="tx2"/>
              </a:buClr>
              <a:defRPr/>
            </a:pPr>
            <a:r>
              <a:rPr lang="en-US" altLang="en-US" sz="1600" kern="0" dirty="0">
                <a:solidFill>
                  <a:schemeClr val="tx2"/>
                </a:solidFill>
                <a:latin typeface="+mn-lt"/>
                <a:ea typeface="MS PGothic"/>
                <a:cs typeface="Arial"/>
              </a:rPr>
              <a:t>Cleaning the café, playing football, driving a car</a:t>
            </a:r>
            <a:r>
              <a:rPr lang="en-US" altLang="en-US" sz="1600" dirty="0">
                <a:solidFill>
                  <a:schemeClr val="tx2"/>
                </a:solidFill>
                <a:latin typeface="+mn-lt"/>
                <a:ea typeface="MS PGothic"/>
                <a:cs typeface="Arial"/>
              </a:rPr>
              <a:t>.</a:t>
            </a:r>
            <a:endParaRPr lang="en-US" altLang="en-US" sz="1600" kern="0" dirty="0">
              <a:solidFill>
                <a:schemeClr val="tx2"/>
              </a:solidFill>
              <a:latin typeface="+mn-lt"/>
            </a:endParaRPr>
          </a:p>
          <a:p>
            <a:pPr marL="0" indent="-76200" algn="just">
              <a:buClr>
                <a:srgbClr val="0098DB"/>
              </a:buClr>
              <a:buFont typeface="Verdana" pitchFamily="34" charset="0"/>
              <a:buNone/>
              <a:defRPr/>
            </a:pPr>
            <a:endParaRPr kumimoji="0" lang="en-US" altLang="en-US" sz="1600" b="0" i="1" u="none" strike="noStrike" kern="0" cap="none" spc="0" normalizeH="0" baseline="0" noProof="0" dirty="0">
              <a:ln>
                <a:noFill/>
              </a:ln>
              <a:solidFill>
                <a:schemeClr val="tx2"/>
              </a:solidFill>
              <a:effectLst/>
              <a:uLnTx/>
              <a:uFillTx/>
              <a:latin typeface="+mn-lt"/>
            </a:endParaRPr>
          </a:p>
        </p:txBody>
      </p:sp>
      <p:sp>
        <p:nvSpPr>
          <p:cNvPr id="4" name="TextBox 3">
            <a:extLst>
              <a:ext uri="{FF2B5EF4-FFF2-40B4-BE49-F238E27FC236}">
                <a16:creationId xmlns:a16="http://schemas.microsoft.com/office/drawing/2014/main" id="{4B49E0AC-984C-FB19-740A-7EE7A43431E0}"/>
              </a:ext>
            </a:extLst>
          </p:cNvPr>
          <p:cNvSpPr txBox="1"/>
          <p:nvPr/>
        </p:nvSpPr>
        <p:spPr>
          <a:xfrm>
            <a:off x="216000" y="4986098"/>
            <a:ext cx="11764800" cy="1286506"/>
          </a:xfrm>
          <a:prstGeom prst="rect">
            <a:avLst/>
          </a:prstGeom>
          <a:noFill/>
        </p:spPr>
        <p:txBody>
          <a:bodyPr wrap="square">
            <a:spAutoFit/>
          </a:bodyPr>
          <a:lstStyle/>
          <a:p>
            <a:pPr marL="285750" indent="-285750">
              <a:lnSpc>
                <a:spcPct val="90000"/>
              </a:lnSpc>
              <a:spcBef>
                <a:spcPts val="0"/>
              </a:spcBef>
              <a:spcAft>
                <a:spcPts val="1200"/>
              </a:spcAft>
              <a:buClr>
                <a:schemeClr val="tx1"/>
              </a:buClr>
              <a:buFont typeface="Arial" panose="020B0604020202020204" pitchFamily="34" charset="0"/>
              <a:buChar char="•"/>
              <a:defRPr/>
            </a:pPr>
            <a:r>
              <a:rPr lang="en-US" altLang="en-US" sz="1600" kern="0" dirty="0">
                <a:solidFill>
                  <a:schemeClr val="tx1"/>
                </a:solidFill>
                <a:latin typeface="+mn-lt"/>
                <a:ea typeface="MS PGothic"/>
                <a:cs typeface="Arial"/>
              </a:rPr>
              <a:t>Do not waste space in the </a:t>
            </a:r>
            <a:r>
              <a:rPr lang="en-US" altLang="en-US" sz="1600" kern="0" dirty="0">
                <a:latin typeface="+mn-lt"/>
                <a:ea typeface="MS PGothic"/>
                <a:cs typeface="Arial"/>
              </a:rPr>
              <a:t>p</a:t>
            </a:r>
            <a:r>
              <a:rPr lang="en-US" altLang="en-US" sz="1600" dirty="0">
                <a:solidFill>
                  <a:schemeClr val="tx1"/>
                </a:solidFill>
                <a:latin typeface="+mn-lt"/>
                <a:ea typeface="MS PGothic"/>
                <a:cs typeface="Arial"/>
              </a:rPr>
              <a:t>roposal </a:t>
            </a:r>
            <a:r>
              <a:rPr lang="en-US" altLang="en-US" sz="1600" kern="0" dirty="0">
                <a:solidFill>
                  <a:schemeClr val="tx1"/>
                </a:solidFill>
                <a:latin typeface="+mn-lt"/>
                <a:ea typeface="MS PGothic"/>
                <a:cs typeface="Arial"/>
              </a:rPr>
              <a:t>with non-relevant experience.</a:t>
            </a:r>
            <a:r>
              <a:rPr lang="en-US" altLang="en-US" sz="1600" dirty="0">
                <a:solidFill>
                  <a:schemeClr val="tx1"/>
                </a:solidFill>
                <a:latin typeface="+mn-lt"/>
                <a:ea typeface="MS PGothic"/>
                <a:cs typeface="Arial"/>
              </a:rPr>
              <a:t> </a:t>
            </a:r>
            <a:endParaRPr lang="en-US" altLang="en-US" sz="1600" kern="0" dirty="0">
              <a:solidFill>
                <a:schemeClr val="tx1"/>
              </a:solidFill>
              <a:latin typeface="+mn-lt"/>
            </a:endParaRPr>
          </a:p>
          <a:p>
            <a:pPr marL="285750" indent="-285750">
              <a:lnSpc>
                <a:spcPct val="90000"/>
              </a:lnSpc>
              <a:spcBef>
                <a:spcPts val="0"/>
              </a:spcBef>
              <a:spcAft>
                <a:spcPts val="1200"/>
              </a:spcAft>
              <a:buClr>
                <a:schemeClr val="tx1"/>
              </a:buClr>
              <a:buFont typeface="Arial" panose="020B0604020202020204" pitchFamily="34" charset="0"/>
              <a:buChar char="•"/>
              <a:defRPr/>
            </a:pPr>
            <a:r>
              <a:rPr lang="en-US" altLang="en-US" sz="1600" kern="0" dirty="0">
                <a:solidFill>
                  <a:schemeClr val="tx1"/>
                </a:solidFill>
                <a:latin typeface="+mn-lt"/>
                <a:ea typeface="MS PGothic"/>
                <a:cs typeface="Arial"/>
              </a:rPr>
              <a:t>Relevant patents, papers or publications could be included in Annex(es</a:t>
            </a:r>
            <a:r>
              <a:rPr lang="en-US" altLang="en-US" sz="1600" dirty="0">
                <a:solidFill>
                  <a:schemeClr val="tx1"/>
                </a:solidFill>
                <a:latin typeface="+mn-lt"/>
                <a:ea typeface="MS PGothic"/>
                <a:cs typeface="Arial"/>
              </a:rPr>
              <a:t>).</a:t>
            </a:r>
            <a:endParaRPr lang="en-US" altLang="en-US" sz="1600" kern="0" dirty="0">
              <a:solidFill>
                <a:schemeClr val="tx1"/>
              </a:solidFill>
              <a:latin typeface="+mn-lt"/>
            </a:endParaRPr>
          </a:p>
          <a:p>
            <a:pPr marL="285750" indent="-285750">
              <a:lnSpc>
                <a:spcPct val="90000"/>
              </a:lnSpc>
              <a:spcBef>
                <a:spcPts val="0"/>
              </a:spcBef>
              <a:spcAft>
                <a:spcPts val="1200"/>
              </a:spcAft>
              <a:buClr>
                <a:schemeClr val="tx1"/>
              </a:buClr>
              <a:buFont typeface="Arial" panose="020B0604020202020204" pitchFamily="34" charset="0"/>
              <a:buChar char="•"/>
              <a:defRPr/>
            </a:pPr>
            <a:r>
              <a:rPr lang="en-US" altLang="en-US" sz="1600" kern="0" dirty="0">
                <a:solidFill>
                  <a:schemeClr val="tx1"/>
                </a:solidFill>
                <a:latin typeface="+mn-lt"/>
                <a:ea typeface="MS PGothic"/>
                <a:cs typeface="Arial"/>
              </a:rPr>
              <a:t>If the people or </a:t>
            </a:r>
            <a:r>
              <a:rPr lang="en-US" altLang="en-US" sz="1600" dirty="0">
                <a:solidFill>
                  <a:schemeClr val="tx1"/>
                </a:solidFill>
                <a:latin typeface="+mn-lt"/>
                <a:ea typeface="MS PGothic"/>
                <a:cs typeface="Arial"/>
              </a:rPr>
              <a:t>proposed</a:t>
            </a:r>
            <a:r>
              <a:rPr lang="en-US" altLang="en-US" sz="1600" kern="0" dirty="0">
                <a:solidFill>
                  <a:schemeClr val="tx1"/>
                </a:solidFill>
                <a:latin typeface="+mn-lt"/>
                <a:ea typeface="MS PGothic"/>
                <a:cs typeface="Arial"/>
              </a:rPr>
              <a:t> team is missing key background, experience or knowledge – </a:t>
            </a:r>
            <a:r>
              <a:rPr lang="en-US" altLang="en-US" sz="1600" b="1" kern="0" dirty="0">
                <a:solidFill>
                  <a:schemeClr val="tx1"/>
                </a:solidFill>
                <a:latin typeface="+mn-lt"/>
                <a:ea typeface="MS PGothic"/>
                <a:cs typeface="Arial"/>
              </a:rPr>
              <a:t>identify this yourself and explain how you will get it</a:t>
            </a:r>
            <a:r>
              <a:rPr lang="en-US" altLang="en-US" sz="1600" kern="0" dirty="0">
                <a:solidFill>
                  <a:schemeClr val="tx1"/>
                </a:solidFill>
                <a:latin typeface="+mn-lt"/>
                <a:ea typeface="MS PGothic"/>
                <a:cs typeface="Arial"/>
              </a:rPr>
              <a:t>.</a:t>
            </a:r>
          </a:p>
        </p:txBody>
      </p:sp>
      <p:pic>
        <p:nvPicPr>
          <p:cNvPr id="7" name="Picture 6" descr="Coffee machine pouring coffee in different cups">
            <a:extLst>
              <a:ext uri="{FF2B5EF4-FFF2-40B4-BE49-F238E27FC236}">
                <a16:creationId xmlns:a16="http://schemas.microsoft.com/office/drawing/2014/main" id="{B7765D84-636B-AFA5-A829-5D842ED1256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56629" y="1963745"/>
            <a:ext cx="3456149" cy="2930510"/>
          </a:xfrm>
          <a:prstGeom prst="rect">
            <a:avLst/>
          </a:prstGeom>
        </p:spPr>
      </p:pic>
      <p:pic>
        <p:nvPicPr>
          <p:cNvPr id="9" name="Graphic 8" descr="Contract outline">
            <a:extLst>
              <a:ext uri="{FF2B5EF4-FFF2-40B4-BE49-F238E27FC236}">
                <a16:creationId xmlns:a16="http://schemas.microsoft.com/office/drawing/2014/main" id="{C0877CB8-0681-4FA2-867E-9E601E2D3CF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576696" y="58731"/>
            <a:ext cx="757338" cy="75733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242472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5999" y="175790"/>
            <a:ext cx="10243453" cy="523220"/>
          </a:xfrm>
        </p:spPr>
        <p:txBody>
          <a:bodyPr/>
          <a:lstStyle/>
          <a:p>
            <a:r>
              <a:rPr lang="en-GB" sz="2800" dirty="0"/>
              <a:t>Proposal Template: Part 1 – Technical and Application</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5999" y="914454"/>
            <a:ext cx="11764800" cy="2706475"/>
          </a:xfrm>
        </p:spPr>
        <p:txBody>
          <a:bodyPr/>
          <a:lstStyle/>
          <a:p>
            <a:pPr marL="457200" indent="-457200" algn="just">
              <a:spcAft>
                <a:spcPts val="1200"/>
              </a:spcAft>
            </a:pPr>
            <a:r>
              <a:rPr lang="en-GB" sz="2000" b="1" dirty="0">
                <a:solidFill>
                  <a:schemeClr val="tx1"/>
                </a:solidFill>
                <a:latin typeface="+mn-lt"/>
                <a:ea typeface="Times New Roman"/>
                <a:cs typeface="Times New Roman"/>
              </a:rPr>
              <a:t>1.9		Facilities</a:t>
            </a:r>
          </a:p>
          <a:p>
            <a:pPr>
              <a:lnSpc>
                <a:spcPct val="90000"/>
              </a:lnSpc>
              <a:spcAft>
                <a:spcPts val="600"/>
              </a:spcAft>
              <a:defRPr/>
            </a:pPr>
            <a:r>
              <a:rPr lang="en-US" altLang="en-US" sz="1600" dirty="0">
                <a:solidFill>
                  <a:schemeClr val="tx1"/>
                </a:solidFill>
              </a:rPr>
              <a:t>Facilities are the things needed </a:t>
            </a:r>
            <a:r>
              <a:rPr lang="en-US" altLang="en-US" sz="1600" b="1" dirty="0">
                <a:solidFill>
                  <a:schemeClr val="tx1"/>
                </a:solidFill>
              </a:rPr>
              <a:t>in order to complete the work proposed</a:t>
            </a:r>
            <a:r>
              <a:rPr lang="en-US" altLang="en-US" sz="1600" dirty="0">
                <a:solidFill>
                  <a:schemeClr val="tx1"/>
                </a:solidFill>
              </a:rPr>
              <a:t>. </a:t>
            </a:r>
          </a:p>
          <a:p>
            <a:pPr>
              <a:lnSpc>
                <a:spcPct val="90000"/>
              </a:lnSpc>
              <a:spcAft>
                <a:spcPts val="1800"/>
              </a:spcAft>
              <a:defRPr/>
            </a:pPr>
            <a:r>
              <a:rPr lang="en-US" altLang="en-US" sz="1600" dirty="0">
                <a:solidFill>
                  <a:schemeClr val="tx1"/>
                </a:solidFill>
              </a:rPr>
              <a:t>You need to identify </a:t>
            </a:r>
            <a:r>
              <a:rPr lang="en-US" altLang="en-US" sz="1600" b="1" i="1" dirty="0">
                <a:solidFill>
                  <a:schemeClr val="tx1"/>
                </a:solidFill>
              </a:rPr>
              <a:t>what you need </a:t>
            </a:r>
            <a:r>
              <a:rPr lang="en-US" altLang="en-US" sz="1600" dirty="0">
                <a:solidFill>
                  <a:schemeClr val="tx1"/>
                </a:solidFill>
              </a:rPr>
              <a:t>for the proposed work and </a:t>
            </a:r>
            <a:r>
              <a:rPr lang="en-US" altLang="en-US" sz="1600" b="1" i="1" dirty="0">
                <a:solidFill>
                  <a:schemeClr val="tx1"/>
                </a:solidFill>
              </a:rPr>
              <a:t>whether you have it</a:t>
            </a:r>
            <a:r>
              <a:rPr lang="en-US" altLang="en-US" sz="1600" dirty="0">
                <a:solidFill>
                  <a:schemeClr val="tx1"/>
                </a:solidFill>
              </a:rPr>
              <a:t>, or </a:t>
            </a:r>
            <a:r>
              <a:rPr lang="en-US" altLang="en-US" sz="1600" b="1" i="1" dirty="0">
                <a:solidFill>
                  <a:schemeClr val="tx1"/>
                </a:solidFill>
              </a:rPr>
              <a:t>how you gain access </a:t>
            </a:r>
            <a:r>
              <a:rPr lang="en-US" altLang="en-US" sz="1600" dirty="0">
                <a:solidFill>
                  <a:schemeClr val="tx1"/>
                </a:solidFill>
              </a:rPr>
              <a:t>to it. </a:t>
            </a:r>
            <a:endParaRPr lang="en-US" altLang="en-US" dirty="0">
              <a:solidFill>
                <a:schemeClr val="tx2"/>
              </a:solidFill>
            </a:endParaRPr>
          </a:p>
          <a:p>
            <a:pPr>
              <a:lnSpc>
                <a:spcPct val="90000"/>
              </a:lnSpc>
              <a:spcAft>
                <a:spcPts val="600"/>
              </a:spcAft>
              <a:defRPr/>
            </a:pPr>
            <a:r>
              <a:rPr lang="en-US" altLang="en-US" sz="1600" dirty="0">
                <a:solidFill>
                  <a:schemeClr val="tx1"/>
                </a:solidFill>
              </a:rPr>
              <a:t>Example Facilities</a:t>
            </a:r>
          </a:p>
          <a:p>
            <a:pPr marL="445812" indent="-342900">
              <a:lnSpc>
                <a:spcPct val="90000"/>
              </a:lnSpc>
              <a:spcAft>
                <a:spcPts val="600"/>
              </a:spcAft>
              <a:buClr>
                <a:schemeClr val="tx2"/>
              </a:buClr>
              <a:buFont typeface="+mj-lt"/>
              <a:buAutoNum type="arabicPeriod"/>
              <a:defRPr/>
            </a:pPr>
            <a:r>
              <a:rPr lang="en-US" altLang="en-US" sz="1600" dirty="0">
                <a:solidFill>
                  <a:schemeClr val="tx2"/>
                </a:solidFill>
              </a:rPr>
              <a:t>Test equipment</a:t>
            </a:r>
          </a:p>
          <a:p>
            <a:pPr marL="445812" indent="-342900">
              <a:lnSpc>
                <a:spcPct val="90000"/>
              </a:lnSpc>
              <a:spcAft>
                <a:spcPts val="600"/>
              </a:spcAft>
              <a:buClr>
                <a:schemeClr val="tx2"/>
              </a:buClr>
              <a:buFont typeface="+mj-lt"/>
              <a:buAutoNum type="arabicPeriod"/>
              <a:defRPr/>
            </a:pPr>
            <a:r>
              <a:rPr lang="en-US" altLang="en-US" sz="1600" dirty="0">
                <a:solidFill>
                  <a:schemeClr val="tx2"/>
                </a:solidFill>
              </a:rPr>
              <a:t>Specialist design and analysis software</a:t>
            </a:r>
          </a:p>
          <a:p>
            <a:pPr marL="445812" indent="-342900">
              <a:lnSpc>
                <a:spcPct val="90000"/>
              </a:lnSpc>
              <a:spcAft>
                <a:spcPts val="600"/>
              </a:spcAft>
              <a:buClr>
                <a:schemeClr val="tx2"/>
              </a:buClr>
              <a:buFont typeface="+mj-lt"/>
              <a:buAutoNum type="arabicPeriod"/>
              <a:defRPr/>
            </a:pPr>
            <a:r>
              <a:rPr lang="en-US" altLang="en-US" sz="1600" dirty="0">
                <a:solidFill>
                  <a:schemeClr val="tx2"/>
                </a:solidFill>
              </a:rPr>
              <a:t>Specialist computing facilities</a:t>
            </a:r>
          </a:p>
          <a:p>
            <a:pPr marL="445812" indent="-342900">
              <a:lnSpc>
                <a:spcPct val="90000"/>
              </a:lnSpc>
              <a:spcAft>
                <a:spcPts val="600"/>
              </a:spcAft>
              <a:buClr>
                <a:schemeClr val="tx2"/>
              </a:buClr>
              <a:buFont typeface="+mj-lt"/>
              <a:buAutoNum type="arabicPeriod"/>
              <a:defRPr/>
            </a:pPr>
            <a:r>
              <a:rPr lang="en-US" altLang="en-US" sz="1600" dirty="0">
                <a:solidFill>
                  <a:schemeClr val="tx2"/>
                </a:solidFill>
              </a:rPr>
              <a:t>Specialist manufacturing facilities </a:t>
            </a:r>
          </a:p>
          <a:p>
            <a:pPr marL="445812" indent="-342900">
              <a:lnSpc>
                <a:spcPct val="90000"/>
              </a:lnSpc>
              <a:spcAft>
                <a:spcPts val="600"/>
              </a:spcAft>
              <a:buClr>
                <a:schemeClr val="tx2"/>
              </a:buClr>
              <a:buFont typeface="+mj-lt"/>
              <a:buAutoNum type="arabicPeriod"/>
              <a:defRPr/>
            </a:pPr>
            <a:endParaRPr lang="en-US" altLang="en-US" sz="1600" dirty="0">
              <a:solidFill>
                <a:schemeClr val="tx2"/>
              </a:solidFill>
            </a:endParaRPr>
          </a:p>
          <a:p>
            <a:pPr>
              <a:lnSpc>
                <a:spcPct val="90000"/>
              </a:lnSpc>
              <a:spcAft>
                <a:spcPts val="600"/>
              </a:spcAft>
              <a:defRPr/>
            </a:pPr>
            <a:r>
              <a:rPr lang="en-US" altLang="en-US" sz="1600" dirty="0">
                <a:solidFill>
                  <a:schemeClr val="tx1"/>
                </a:solidFill>
              </a:rPr>
              <a:t>Examples of things </a:t>
            </a:r>
            <a:r>
              <a:rPr lang="en-US" altLang="en-US" sz="1600" b="1" dirty="0">
                <a:solidFill>
                  <a:schemeClr val="tx1"/>
                </a:solidFill>
              </a:rPr>
              <a:t>NOT</a:t>
            </a:r>
            <a:r>
              <a:rPr lang="en-US" altLang="en-US" sz="1600" dirty="0">
                <a:solidFill>
                  <a:schemeClr val="tx1"/>
                </a:solidFill>
              </a:rPr>
              <a:t> considered Facilities:</a:t>
            </a:r>
          </a:p>
          <a:p>
            <a:pPr marL="445812" indent="-342900">
              <a:lnSpc>
                <a:spcPct val="90000"/>
              </a:lnSpc>
              <a:spcAft>
                <a:spcPts val="600"/>
              </a:spcAft>
              <a:buClr>
                <a:schemeClr val="tx2"/>
              </a:buClr>
              <a:buFont typeface="+mj-lt"/>
              <a:buAutoNum type="arabicPeriod"/>
              <a:defRPr/>
            </a:pPr>
            <a:r>
              <a:rPr lang="en-US" altLang="en-US" sz="1600" dirty="0">
                <a:solidFill>
                  <a:schemeClr val="tx2"/>
                </a:solidFill>
              </a:rPr>
              <a:t>Your building and address</a:t>
            </a:r>
          </a:p>
          <a:p>
            <a:pPr marL="445812" indent="-342900">
              <a:lnSpc>
                <a:spcPct val="90000"/>
              </a:lnSpc>
              <a:spcAft>
                <a:spcPts val="600"/>
              </a:spcAft>
              <a:buClr>
                <a:schemeClr val="tx2"/>
              </a:buClr>
              <a:buFont typeface="+mj-lt"/>
              <a:buAutoNum type="arabicPeriod"/>
              <a:defRPr/>
            </a:pPr>
            <a:r>
              <a:rPr lang="en-US" altLang="en-US" sz="1600" dirty="0">
                <a:solidFill>
                  <a:schemeClr val="tx2"/>
                </a:solidFill>
              </a:rPr>
              <a:t>Your car park</a:t>
            </a:r>
          </a:p>
          <a:p>
            <a:pPr marL="445812" indent="-342900">
              <a:lnSpc>
                <a:spcPct val="90000"/>
              </a:lnSpc>
              <a:spcAft>
                <a:spcPts val="600"/>
              </a:spcAft>
              <a:buClr>
                <a:schemeClr val="tx2"/>
              </a:buClr>
              <a:buFont typeface="+mj-lt"/>
              <a:buAutoNum type="arabicPeriod"/>
              <a:defRPr/>
            </a:pPr>
            <a:r>
              <a:rPr lang="en-US" altLang="en-US" sz="1600" dirty="0">
                <a:solidFill>
                  <a:schemeClr val="tx2"/>
                </a:solidFill>
              </a:rPr>
              <a:t>Your desks and office furniture</a:t>
            </a:r>
          </a:p>
          <a:p>
            <a:pPr marL="445812" indent="-342900">
              <a:lnSpc>
                <a:spcPct val="90000"/>
              </a:lnSpc>
              <a:spcAft>
                <a:spcPts val="600"/>
              </a:spcAft>
              <a:buClr>
                <a:schemeClr val="tx2"/>
              </a:buClr>
              <a:buFont typeface="+mj-lt"/>
              <a:buAutoNum type="arabicPeriod"/>
              <a:defRPr/>
            </a:pPr>
            <a:r>
              <a:rPr lang="en-US" altLang="en-US" sz="1600" dirty="0">
                <a:solidFill>
                  <a:schemeClr val="tx2"/>
                </a:solidFill>
              </a:rPr>
              <a:t>Standard computers, office s/w and printers</a:t>
            </a:r>
          </a:p>
          <a:p>
            <a:pPr marL="457200" indent="-457200" algn="just">
              <a:spcAft>
                <a:spcPts val="0"/>
              </a:spcAft>
            </a:pPr>
            <a:endParaRPr lang="en-GB" sz="2000" b="1" dirty="0">
              <a:solidFill>
                <a:schemeClr val="tx2"/>
              </a:solidFill>
              <a:latin typeface="+mn-lt"/>
              <a:ea typeface="Times New Roman"/>
              <a:cs typeface="Times New Roman"/>
            </a:endParaRPr>
          </a:p>
          <a:p>
            <a:pPr marL="0" indent="-76200" algn="just">
              <a:buClr>
                <a:srgbClr val="0098DB"/>
              </a:buClr>
              <a:buFont typeface="Verdana" pitchFamily="34" charset="0"/>
              <a:buNone/>
              <a:defRPr/>
            </a:pPr>
            <a:endParaRPr kumimoji="0" lang="en-US" altLang="en-US" sz="1600" b="0" i="1" u="none" strike="noStrike" kern="0" cap="none" spc="0" normalizeH="0" baseline="0" noProof="0" dirty="0">
              <a:ln>
                <a:noFill/>
              </a:ln>
              <a:solidFill>
                <a:schemeClr val="tx2"/>
              </a:solidFill>
              <a:effectLst/>
              <a:uLnTx/>
              <a:uFillTx/>
              <a:latin typeface="+mn-lt"/>
            </a:endParaRPr>
          </a:p>
        </p:txBody>
      </p:sp>
      <p:pic>
        <p:nvPicPr>
          <p:cNvPr id="3" name="Picture 2" descr="A picture containing person, person, indoor, standing&#10;&#10;Description automatically generated">
            <a:extLst>
              <a:ext uri="{FF2B5EF4-FFF2-40B4-BE49-F238E27FC236}">
                <a16:creationId xmlns:a16="http://schemas.microsoft.com/office/drawing/2014/main" id="{648EF547-1AE7-1F88-D49A-F40A1C15FE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37752" y="2429539"/>
            <a:ext cx="5343047" cy="3562031"/>
          </a:xfrm>
          <a:prstGeom prst="rect">
            <a:avLst/>
          </a:prstGeom>
        </p:spPr>
      </p:pic>
      <p:pic>
        <p:nvPicPr>
          <p:cNvPr id="5" name="Graphic 4" descr="Contract outline">
            <a:extLst>
              <a:ext uri="{FF2B5EF4-FFF2-40B4-BE49-F238E27FC236}">
                <a16:creationId xmlns:a16="http://schemas.microsoft.com/office/drawing/2014/main" id="{C94842FB-8B84-F722-77F2-11706F28F32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576696" y="58731"/>
            <a:ext cx="757338" cy="75733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9135376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descr="Management outline">
            <a:extLst>
              <a:ext uri="{FF2B5EF4-FFF2-40B4-BE49-F238E27FC236}">
                <a16:creationId xmlns:a16="http://schemas.microsoft.com/office/drawing/2014/main" id="{B6FF9A21-A1D8-8DA3-2109-F34E97E5414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212669" y="4200750"/>
            <a:ext cx="1800000" cy="1800000"/>
          </a:xfrm>
          <a:prstGeom prst="rect">
            <a:avLst/>
          </a:prstGeom>
          <a:effectLst>
            <a:outerShdw blurRad="50800" dist="38100" dir="2700000" algn="tl" rotWithShape="0">
              <a:prstClr val="black">
                <a:alpha val="40000"/>
              </a:prstClr>
            </a:outerShdw>
          </a:effectLst>
        </p:spPr>
      </p:pic>
      <p:sp>
        <p:nvSpPr>
          <p:cNvPr id="5" name="Title 1">
            <a:extLst>
              <a:ext uri="{FF2B5EF4-FFF2-40B4-BE49-F238E27FC236}">
                <a16:creationId xmlns:a16="http://schemas.microsoft.com/office/drawing/2014/main" id="{CFFA97D9-4BD3-CDFE-DEBB-916AD34BCF50}"/>
              </a:ext>
            </a:extLst>
          </p:cNvPr>
          <p:cNvSpPr>
            <a:spLocks noGrp="1"/>
          </p:cNvSpPr>
          <p:nvPr>
            <p:ph type="title"/>
          </p:nvPr>
        </p:nvSpPr>
        <p:spPr>
          <a:xfrm>
            <a:off x="1058069" y="2951947"/>
            <a:ext cx="10109200" cy="954107"/>
          </a:xfrm>
          <a:solidFill>
            <a:srgbClr val="335E6F">
              <a:alpha val="50000"/>
            </a:srgbClr>
          </a:solidFill>
        </p:spPr>
        <p:txBody>
          <a:bodyPr/>
          <a:lstStyle/>
          <a:p>
            <a:pPr algn="ctr"/>
            <a:r>
              <a:rPr lang="en-US" altLang="en-US" sz="2800" dirty="0">
                <a:solidFill>
                  <a:schemeClr val="bg1"/>
                </a:solidFill>
              </a:rPr>
              <a:t>Proposal Template</a:t>
            </a:r>
            <a:br>
              <a:rPr lang="en-US" altLang="en-US" sz="2800" dirty="0"/>
            </a:br>
            <a:r>
              <a:rPr lang="en-US" altLang="en-US" sz="2800" b="0" dirty="0"/>
              <a:t>Part 2 – Management</a:t>
            </a:r>
            <a:endParaRPr lang="en-GB" b="0" dirty="0"/>
          </a:p>
        </p:txBody>
      </p:sp>
    </p:spTree>
    <p:extLst>
      <p:ext uri="{BB962C8B-B14F-4D97-AF65-F5344CB8AC3E}">
        <p14:creationId xmlns:p14="http://schemas.microsoft.com/office/powerpoint/2010/main" val="41369867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Disclaimer</a:t>
            </a:r>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6000" y="1049551"/>
            <a:ext cx="11768400" cy="4758898"/>
          </a:xfrm>
        </p:spPr>
        <p:txBody>
          <a:bodyPr/>
          <a:lstStyle/>
          <a:p>
            <a:pPr marL="285750" indent="-285750">
              <a:lnSpc>
                <a:spcPct val="100000"/>
              </a:lnSpc>
              <a:spcBef>
                <a:spcPct val="0"/>
              </a:spcBef>
              <a:spcAft>
                <a:spcPts val="3000"/>
              </a:spcAft>
              <a:buClrTx/>
              <a:buFont typeface="Arial" panose="020B0604020202020204" pitchFamily="34" charset="0"/>
              <a:buChar char="•"/>
            </a:pPr>
            <a:r>
              <a:rPr lang="en-US" altLang="en-US" sz="1800" dirty="0">
                <a:solidFill>
                  <a:schemeClr val="tx1"/>
                </a:solidFill>
                <a:ea typeface="Verdana" pitchFamily="34" charset="0"/>
                <a:cs typeface="Verdana" pitchFamily="34" charset="0"/>
              </a:rPr>
              <a:t>This presentation material does not contain sufficient information to be used, in any way, in the context of any ESA </a:t>
            </a:r>
            <a:r>
              <a:rPr lang="en-US" altLang="en-US" sz="1800" dirty="0" err="1">
                <a:solidFill>
                  <a:schemeClr val="tx1"/>
                </a:solidFill>
                <a:ea typeface="Verdana" pitchFamily="34" charset="0"/>
                <a:cs typeface="Verdana" pitchFamily="34" charset="0"/>
              </a:rPr>
              <a:t>CfPs</a:t>
            </a:r>
            <a:r>
              <a:rPr lang="en-US" altLang="en-US" sz="1800" dirty="0">
                <a:solidFill>
                  <a:schemeClr val="tx1"/>
                </a:solidFill>
                <a:ea typeface="Verdana" pitchFamily="34" charset="0"/>
                <a:cs typeface="Verdana" pitchFamily="34" charset="0"/>
              </a:rPr>
              <a:t> (Call for Proposals). </a:t>
            </a:r>
            <a:br>
              <a:rPr lang="en-US" altLang="en-US" sz="1800" dirty="0">
                <a:solidFill>
                  <a:schemeClr val="tx1"/>
                </a:solidFill>
                <a:ea typeface="Verdana" pitchFamily="34" charset="0"/>
                <a:cs typeface="Verdana" pitchFamily="34" charset="0"/>
              </a:rPr>
            </a:br>
            <a:endParaRPr lang="en-US" altLang="en-US" sz="1800" dirty="0">
              <a:solidFill>
                <a:schemeClr val="tx1"/>
              </a:solidFill>
              <a:ea typeface="Verdana" pitchFamily="34" charset="0"/>
              <a:cs typeface="Verdana" pitchFamily="34" charset="0"/>
            </a:endParaRPr>
          </a:p>
          <a:p>
            <a:pPr marL="285750" indent="-285750">
              <a:lnSpc>
                <a:spcPct val="100000"/>
              </a:lnSpc>
              <a:spcBef>
                <a:spcPct val="0"/>
              </a:spcBef>
              <a:spcAft>
                <a:spcPts val="3000"/>
              </a:spcAft>
              <a:buClrTx/>
              <a:buFont typeface="Arial" panose="020B0604020202020204" pitchFamily="34" charset="0"/>
              <a:buChar char="•"/>
            </a:pPr>
            <a:r>
              <a:rPr lang="en-US" altLang="en-US" sz="1800" dirty="0">
                <a:solidFill>
                  <a:schemeClr val="tx1"/>
                </a:solidFill>
                <a:ea typeface="Verdana" pitchFamily="34" charset="0"/>
                <a:cs typeface="Verdana" pitchFamily="34" charset="0"/>
              </a:rPr>
              <a:t>This presentation is just to help understand, in a simplified manner, some of the key elements associated with the template for this call. </a:t>
            </a:r>
          </a:p>
          <a:p>
            <a:pPr marL="285750" indent="-285750">
              <a:lnSpc>
                <a:spcPct val="100000"/>
              </a:lnSpc>
              <a:spcBef>
                <a:spcPct val="0"/>
              </a:spcBef>
              <a:spcAft>
                <a:spcPts val="3000"/>
              </a:spcAft>
              <a:buClrTx/>
              <a:buFont typeface="Arial" panose="020B0604020202020204" pitchFamily="34" charset="0"/>
              <a:buChar char="•"/>
            </a:pPr>
            <a:endParaRPr lang="en-US" altLang="en-US" sz="1800" dirty="0">
              <a:solidFill>
                <a:schemeClr val="tx1"/>
              </a:solidFill>
              <a:ea typeface="Verdana" pitchFamily="34" charset="0"/>
              <a:cs typeface="Verdana" pitchFamily="34" charset="0"/>
            </a:endParaRPr>
          </a:p>
          <a:p>
            <a:pPr marL="285750" indent="-285750">
              <a:lnSpc>
                <a:spcPct val="100000"/>
              </a:lnSpc>
              <a:spcBef>
                <a:spcPct val="0"/>
              </a:spcBef>
              <a:spcAft>
                <a:spcPts val="3000"/>
              </a:spcAft>
              <a:buClrTx/>
              <a:buFont typeface="Arial" panose="020B0604020202020204" pitchFamily="34" charset="0"/>
              <a:buChar char="•"/>
            </a:pPr>
            <a:r>
              <a:rPr lang="en-US" altLang="en-US" sz="1800" dirty="0">
                <a:solidFill>
                  <a:schemeClr val="tx1"/>
                </a:solidFill>
                <a:ea typeface="Verdana" pitchFamily="34" charset="0"/>
                <a:cs typeface="Verdana" pitchFamily="34" charset="0"/>
              </a:rPr>
              <a:t>Proposal templates can vary; however, some main elements are provided in this presentation to serve as an example and guidance. Do not copy any part of the examples given.</a:t>
            </a:r>
            <a:br>
              <a:rPr lang="en-US" altLang="en-US" sz="1800" dirty="0">
                <a:solidFill>
                  <a:schemeClr val="tx1"/>
                </a:solidFill>
                <a:ea typeface="Verdana" pitchFamily="34" charset="0"/>
                <a:cs typeface="Verdana" pitchFamily="34" charset="0"/>
              </a:rPr>
            </a:br>
            <a:endParaRPr lang="en-GB" altLang="en-US" sz="1800" dirty="0">
              <a:solidFill>
                <a:schemeClr val="tx1"/>
              </a:solidFill>
              <a:ea typeface="Verdana" pitchFamily="34" charset="0"/>
              <a:cs typeface="Verdana" pitchFamily="34" charset="0"/>
            </a:endParaRPr>
          </a:p>
        </p:txBody>
      </p:sp>
      <p:grpSp>
        <p:nvGrpSpPr>
          <p:cNvPr id="3" name="Group 2">
            <a:extLst>
              <a:ext uri="{FF2B5EF4-FFF2-40B4-BE49-F238E27FC236}">
                <a16:creationId xmlns:a16="http://schemas.microsoft.com/office/drawing/2014/main" id="{DCD46B8F-22C6-7962-2B0E-EB3DF3860F29}"/>
              </a:ext>
            </a:extLst>
          </p:cNvPr>
          <p:cNvGrpSpPr/>
          <p:nvPr/>
        </p:nvGrpSpPr>
        <p:grpSpPr>
          <a:xfrm>
            <a:off x="1722674" y="4976984"/>
            <a:ext cx="8755050" cy="995390"/>
            <a:chOff x="2813966" y="4750963"/>
            <a:chExt cx="8784426" cy="995390"/>
          </a:xfrm>
        </p:grpSpPr>
        <p:sp>
          <p:nvSpPr>
            <p:cNvPr id="4" name="Rectangle 3">
              <a:extLst>
                <a:ext uri="{FF2B5EF4-FFF2-40B4-BE49-F238E27FC236}">
                  <a16:creationId xmlns:a16="http://schemas.microsoft.com/office/drawing/2014/main" id="{0B1BB521-4957-F105-5D7F-FB7CE01A9BB3}"/>
                </a:ext>
              </a:extLst>
            </p:cNvPr>
            <p:cNvSpPr/>
            <p:nvPr/>
          </p:nvSpPr>
          <p:spPr>
            <a:xfrm>
              <a:off x="2813966" y="4750963"/>
              <a:ext cx="8784426" cy="995390"/>
            </a:xfrm>
            <a:prstGeom prst="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GB" sz="1600" b="1" dirty="0">
                  <a:solidFill>
                    <a:schemeClr val="accent2"/>
                  </a:solidFill>
                </a:rPr>
                <a:t>	</a:t>
              </a:r>
              <a:r>
                <a:rPr lang="en-US" altLang="en-US" b="1" dirty="0">
                  <a:solidFill>
                    <a:schemeClr val="accent2"/>
                  </a:solidFill>
                  <a:ea typeface="Verdana" pitchFamily="34" charset="0"/>
                  <a:cs typeface="Verdana" pitchFamily="34" charset="0"/>
                </a:rPr>
                <a:t>Please ensure that your Proposal is compliant with the requirements contained in the specific </a:t>
              </a:r>
              <a:r>
                <a:rPr lang="en-US" altLang="en-US" b="1" dirty="0" err="1">
                  <a:solidFill>
                    <a:schemeClr val="accent2"/>
                  </a:solidFill>
                  <a:ea typeface="Verdana" pitchFamily="34" charset="0"/>
                  <a:cs typeface="Verdana" pitchFamily="34" charset="0"/>
                </a:rPr>
                <a:t>CfP</a:t>
              </a:r>
              <a:r>
                <a:rPr lang="en-US" altLang="en-US" b="1" dirty="0">
                  <a:solidFill>
                    <a:schemeClr val="accent2"/>
                  </a:solidFill>
                  <a:ea typeface="Verdana" pitchFamily="34" charset="0"/>
                  <a:cs typeface="Verdana" pitchFamily="34" charset="0"/>
                </a:rPr>
                <a:t> documentation!</a:t>
              </a:r>
              <a:endParaRPr lang="en-US" altLang="en-US" sz="1600" b="1" dirty="0">
                <a:solidFill>
                  <a:schemeClr val="accent2"/>
                </a:solidFill>
                <a:ea typeface="Verdana" pitchFamily="34" charset="0"/>
                <a:cs typeface="Verdana" pitchFamily="34" charset="0"/>
              </a:endParaRPr>
            </a:p>
          </p:txBody>
        </p:sp>
        <p:pic>
          <p:nvPicPr>
            <p:cNvPr id="5" name="Graphic 4" descr="Warning with solid fill">
              <a:extLst>
                <a:ext uri="{FF2B5EF4-FFF2-40B4-BE49-F238E27FC236}">
                  <a16:creationId xmlns:a16="http://schemas.microsoft.com/office/drawing/2014/main" id="{3FA86925-3B19-C7CE-2B47-06A0E32F78F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2944797" y="4858123"/>
              <a:ext cx="743104" cy="781069"/>
            </a:xfrm>
            <a:prstGeom prst="rect">
              <a:avLst/>
            </a:prstGeom>
          </p:spPr>
        </p:pic>
      </p:grpSp>
    </p:spTree>
    <p:extLst>
      <p:ext uri="{BB962C8B-B14F-4D97-AF65-F5344CB8AC3E}">
        <p14:creationId xmlns:p14="http://schemas.microsoft.com/office/powerpoint/2010/main" val="15284478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solidFill>
                  <a:schemeClr val="bg1"/>
                </a:solidFill>
              </a:rPr>
              <a:t>Proposal Template: Part 2 – Management</a:t>
            </a:r>
            <a:endParaRPr lang="en-GB" dirty="0">
              <a:solidFill>
                <a:schemeClr val="bg1"/>
              </a:solidFill>
            </a:endParaRPr>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p:txBody>
          <a:bodyPr/>
          <a:lstStyle/>
          <a:p>
            <a:pPr>
              <a:spcBef>
                <a:spcPts val="600"/>
              </a:spcBef>
              <a:spcAft>
                <a:spcPts val="3600"/>
              </a:spcAft>
              <a:buClr>
                <a:schemeClr val="bg1"/>
              </a:buClr>
              <a:tabLst>
                <a:tab pos="447675" algn="l"/>
              </a:tabLst>
            </a:pPr>
            <a:endParaRPr lang="en-GB" dirty="0">
              <a:solidFill>
                <a:schemeClr val="bg1"/>
              </a:solidFill>
              <a:latin typeface="+mn-lt"/>
            </a:endParaRPr>
          </a:p>
          <a:p>
            <a:pPr>
              <a:spcBef>
                <a:spcPts val="600"/>
              </a:spcBef>
              <a:spcAft>
                <a:spcPts val="3600"/>
              </a:spcAft>
              <a:buClr>
                <a:schemeClr val="bg1"/>
              </a:buClr>
              <a:tabLst>
                <a:tab pos="447675" algn="l"/>
              </a:tabLst>
            </a:pPr>
            <a:r>
              <a:rPr lang="en-GB" dirty="0">
                <a:solidFill>
                  <a:schemeClr val="bg1"/>
                </a:solidFill>
                <a:latin typeface="+mn-lt"/>
              </a:rPr>
              <a:t>2.1		Team Organisation and Personnel</a:t>
            </a:r>
            <a:endParaRPr lang="en-GB" dirty="0">
              <a:solidFill>
                <a:schemeClr val="bg1"/>
              </a:solidFill>
              <a:latin typeface="+mn-lt"/>
              <a:ea typeface="Times New Roman"/>
              <a:cs typeface="Times New Roman"/>
            </a:endParaRPr>
          </a:p>
          <a:p>
            <a:pPr algn="just">
              <a:spcBef>
                <a:spcPts val="0"/>
              </a:spcBef>
              <a:spcAft>
                <a:spcPts val="3600"/>
              </a:spcAft>
              <a:buClr>
                <a:schemeClr val="bg1"/>
              </a:buClr>
            </a:pPr>
            <a:r>
              <a:rPr lang="en-GB" dirty="0">
                <a:solidFill>
                  <a:schemeClr val="bg1"/>
                </a:solidFill>
                <a:latin typeface="+mn-lt"/>
                <a:ea typeface="Times New Roman"/>
                <a:cs typeface="Times New Roman"/>
              </a:rPr>
              <a:t>2.2	Curricula Vitae</a:t>
            </a:r>
            <a:endParaRPr lang="en-GB" dirty="0">
              <a:solidFill>
                <a:schemeClr val="bg1"/>
              </a:solidFill>
              <a:latin typeface="+mn-lt"/>
              <a:ea typeface="Times New Roman"/>
            </a:endParaRPr>
          </a:p>
          <a:p>
            <a:pPr algn="just">
              <a:spcBef>
                <a:spcPts val="0"/>
              </a:spcBef>
              <a:spcAft>
                <a:spcPts val="3600"/>
              </a:spcAft>
              <a:buClr>
                <a:schemeClr val="bg1"/>
              </a:buClr>
            </a:pPr>
            <a:r>
              <a:rPr lang="en-GB" dirty="0">
                <a:solidFill>
                  <a:schemeClr val="bg1"/>
                </a:solidFill>
                <a:latin typeface="+mn-lt"/>
                <a:ea typeface="Times New Roman"/>
                <a:cs typeface="Times New Roman"/>
              </a:rPr>
              <a:t>2.3	Planning</a:t>
            </a:r>
          </a:p>
          <a:p>
            <a:pPr algn="just">
              <a:spcBef>
                <a:spcPts val="0"/>
              </a:spcBef>
              <a:spcAft>
                <a:spcPts val="3600"/>
              </a:spcAft>
              <a:buClr>
                <a:schemeClr val="bg1"/>
              </a:buClr>
            </a:pPr>
            <a:r>
              <a:rPr lang="en-GB" sz="1800" dirty="0">
                <a:solidFill>
                  <a:schemeClr val="bg1"/>
                </a:solidFill>
                <a:latin typeface="+mn-lt"/>
                <a:ea typeface="Times New Roman"/>
                <a:cs typeface="Arial" panose="020B0604020202020204" pitchFamily="34" charset="0"/>
              </a:rPr>
              <a:t>2.4	Deliverable Items</a:t>
            </a:r>
            <a:endParaRPr lang="en-GB" dirty="0">
              <a:solidFill>
                <a:schemeClr val="bg1"/>
              </a:solidFill>
              <a:latin typeface="+mn-lt"/>
              <a:ea typeface="Times New Roman"/>
            </a:endParaRPr>
          </a:p>
          <a:p>
            <a:pPr marL="457200" indent="-457200" algn="just">
              <a:spcAft>
                <a:spcPts val="0"/>
              </a:spcAft>
            </a:pPr>
            <a:endParaRPr lang="en-GB" sz="1800" b="1" u="sng" dirty="0">
              <a:solidFill>
                <a:schemeClr val="tx2"/>
              </a:solidFill>
              <a:latin typeface="+mn-lt"/>
              <a:ea typeface="Times New Roman"/>
              <a:cs typeface="Times New Roman"/>
            </a:endParaRPr>
          </a:p>
          <a:p>
            <a:pPr marL="457200" indent="-457200" algn="just">
              <a:spcAft>
                <a:spcPts val="0"/>
              </a:spcAft>
            </a:pPr>
            <a:endParaRPr lang="en-GB" sz="1800" b="1" u="sng" dirty="0">
              <a:solidFill>
                <a:schemeClr val="tx1"/>
              </a:solidFill>
              <a:latin typeface="+mn-lt"/>
              <a:ea typeface="Times New Roman" panose="02020603050405020304" pitchFamily="18" charset="0"/>
            </a:endParaRPr>
          </a:p>
          <a:p>
            <a:pPr marL="457200" indent="-457200" algn="just">
              <a:spcAft>
                <a:spcPts val="0"/>
              </a:spcAft>
            </a:pPr>
            <a:endParaRPr lang="en-GB" sz="1800" dirty="0">
              <a:solidFill>
                <a:schemeClr val="tx2"/>
              </a:solidFill>
              <a:latin typeface="+mn-lt"/>
              <a:ea typeface="Times New Roman"/>
              <a:cs typeface="Arial" panose="020B0604020202020204" pitchFamily="34" charset="0"/>
            </a:endParaRPr>
          </a:p>
          <a:p>
            <a:pPr marL="457200" indent="-457200" algn="just">
              <a:spcAft>
                <a:spcPts val="0"/>
              </a:spcAft>
            </a:pPr>
            <a:endParaRPr lang="en-GB" b="1" dirty="0">
              <a:solidFill>
                <a:schemeClr val="tx1"/>
              </a:solidFill>
              <a:latin typeface="+mn-lt"/>
              <a:ea typeface="Times New Roman"/>
            </a:endParaRPr>
          </a:p>
        </p:txBody>
      </p:sp>
    </p:spTree>
    <p:extLst>
      <p:ext uri="{BB962C8B-B14F-4D97-AF65-F5344CB8AC3E}">
        <p14:creationId xmlns:p14="http://schemas.microsoft.com/office/powerpoint/2010/main" val="13005484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2 – Management</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6000" y="908605"/>
            <a:ext cx="5896669" cy="5242813"/>
          </a:xfrm>
        </p:spPr>
        <p:txBody>
          <a:bodyPr/>
          <a:lstStyle/>
          <a:p>
            <a:pPr marL="457200" indent="-457200" algn="just">
              <a:spcAft>
                <a:spcPts val="1800"/>
              </a:spcAft>
            </a:pPr>
            <a:r>
              <a:rPr lang="en-GB" sz="2000" b="1" dirty="0">
                <a:solidFill>
                  <a:schemeClr val="tx1"/>
                </a:solidFill>
                <a:latin typeface="+mj-lt"/>
                <a:ea typeface="Times New Roman"/>
                <a:cs typeface="Times New Roman"/>
              </a:rPr>
              <a:t>2.1		Team Organisation and Personnel</a:t>
            </a:r>
            <a:endParaRPr lang="en-GB" dirty="0">
              <a:solidFill>
                <a:schemeClr val="tx2"/>
              </a:solidFill>
              <a:latin typeface="+mj-lt"/>
              <a:ea typeface="Times New Roman"/>
              <a:cs typeface="Times New Roman"/>
            </a:endParaRPr>
          </a:p>
          <a:p>
            <a:pPr marL="457200" indent="-457200" algn="just">
              <a:spcAft>
                <a:spcPts val="0"/>
              </a:spcAft>
            </a:pPr>
            <a:r>
              <a:rPr lang="en-GB" dirty="0">
                <a:solidFill>
                  <a:schemeClr val="tx1"/>
                </a:solidFill>
                <a:latin typeface="+mj-lt"/>
                <a:ea typeface="Times New Roman"/>
                <a:cs typeface="Times New Roman"/>
              </a:rPr>
              <a:t>2.1.1  </a:t>
            </a:r>
            <a:r>
              <a:rPr lang="en-GB" u="sng" dirty="0">
                <a:solidFill>
                  <a:schemeClr val="tx1"/>
                </a:solidFill>
                <a:latin typeface="+mj-lt"/>
                <a:ea typeface="Times New Roman"/>
                <a:cs typeface="Times New Roman"/>
              </a:rPr>
              <a:t>Proposed team</a:t>
            </a:r>
          </a:p>
          <a:p>
            <a:pPr marL="457200" indent="-457200" algn="just">
              <a:spcAft>
                <a:spcPts val="0"/>
              </a:spcAft>
            </a:pPr>
            <a:endParaRPr lang="en-GB" dirty="0">
              <a:solidFill>
                <a:schemeClr val="tx1"/>
              </a:solidFill>
              <a:latin typeface="+mj-lt"/>
              <a:ea typeface="Times New Roman"/>
              <a:cs typeface="Times New Roman"/>
            </a:endParaRPr>
          </a:p>
          <a:p>
            <a:pPr marL="457200" indent="-457200" algn="just">
              <a:spcAft>
                <a:spcPts val="0"/>
              </a:spcAft>
            </a:pPr>
            <a:r>
              <a:rPr lang="en-GB" sz="2000" dirty="0">
                <a:solidFill>
                  <a:schemeClr val="tx1"/>
                </a:solidFill>
                <a:latin typeface="+mj-lt"/>
                <a:ea typeface="Times New Roman"/>
                <a:cs typeface="Times New Roman"/>
              </a:rPr>
              <a:t>	</a:t>
            </a:r>
            <a:r>
              <a:rPr lang="en-GB" sz="1600" b="1" dirty="0">
                <a:solidFill>
                  <a:schemeClr val="tx2"/>
                </a:solidFill>
                <a:latin typeface="+mn-lt"/>
                <a:ea typeface="Times New Roman"/>
                <a:cs typeface="Times New Roman"/>
              </a:rPr>
              <a:t>2.1.1.1  Overall team composition, key personnel</a:t>
            </a:r>
          </a:p>
          <a:p>
            <a:pPr marL="457200" indent="-457200" algn="just">
              <a:spcAft>
                <a:spcPts val="0"/>
              </a:spcAft>
            </a:pPr>
            <a:r>
              <a:rPr lang="pl-PL" sz="1600" dirty="0">
                <a:solidFill>
                  <a:schemeClr val="tx2"/>
                </a:solidFill>
                <a:latin typeface="+mn-lt"/>
                <a:ea typeface="Times New Roman"/>
                <a:cs typeface="Times New Roman"/>
              </a:rPr>
              <a:t>		</a:t>
            </a:r>
            <a:endParaRPr lang="en-US" sz="1600" dirty="0">
              <a:solidFill>
                <a:schemeClr val="tx2"/>
              </a:solidFill>
              <a:latin typeface="+mn-lt"/>
              <a:ea typeface="Times New Roman"/>
              <a:cs typeface="Times New Roman"/>
            </a:endParaRPr>
          </a:p>
          <a:p>
            <a:pPr marL="457200" indent="-457200" algn="just">
              <a:spcAft>
                <a:spcPts val="1200"/>
              </a:spcAft>
              <a:buFont typeface="Arial" panose="020B0604020202020204" pitchFamily="34" charset="0"/>
              <a:buChar char="•"/>
            </a:pPr>
            <a:r>
              <a:rPr lang="en-GB" sz="1600" dirty="0">
                <a:solidFill>
                  <a:schemeClr val="tx2"/>
                </a:solidFill>
                <a:latin typeface="+mn-lt"/>
                <a:ea typeface="Times New Roman"/>
                <a:cs typeface="Times New Roman"/>
              </a:rPr>
              <a:t>Provide an organigram that describes the overall team composition, </a:t>
            </a:r>
          </a:p>
          <a:p>
            <a:pPr marL="457200" indent="-457200" algn="just">
              <a:spcAft>
                <a:spcPts val="1200"/>
              </a:spcAft>
              <a:buFont typeface="Arial" panose="020B0604020202020204" pitchFamily="34" charset="0"/>
              <a:buChar char="•"/>
            </a:pPr>
            <a:r>
              <a:rPr lang="en-GB" sz="1600" dirty="0">
                <a:solidFill>
                  <a:schemeClr val="tx2"/>
                </a:solidFill>
                <a:latin typeface="+mn-lt"/>
                <a:ea typeface="Times New Roman"/>
                <a:cs typeface="Times New Roman"/>
              </a:rPr>
              <a:t>include participants from all </a:t>
            </a:r>
            <a:r>
              <a:rPr lang="en-GB" sz="1600" b="1" dirty="0">
                <a:solidFill>
                  <a:schemeClr val="tx2"/>
                </a:solidFill>
                <a:latin typeface="+mn-lt"/>
                <a:ea typeface="Times New Roman"/>
                <a:cs typeface="Times New Roman"/>
              </a:rPr>
              <a:t>subcontractors</a:t>
            </a:r>
            <a:r>
              <a:rPr lang="en-GB" sz="1600" dirty="0">
                <a:solidFill>
                  <a:schemeClr val="tx2"/>
                </a:solidFill>
                <a:latin typeface="+mn-lt"/>
                <a:ea typeface="Times New Roman"/>
                <a:cs typeface="Times New Roman"/>
              </a:rPr>
              <a:t>, if any,</a:t>
            </a:r>
          </a:p>
          <a:p>
            <a:pPr marL="457200" indent="-457200" algn="just">
              <a:spcAft>
                <a:spcPts val="1200"/>
              </a:spcAft>
              <a:buFont typeface="Arial" panose="020B0604020202020204" pitchFamily="34" charset="0"/>
              <a:buChar char="•"/>
            </a:pPr>
            <a:r>
              <a:rPr lang="en-GB" sz="1600" dirty="0">
                <a:solidFill>
                  <a:schemeClr val="tx2"/>
                </a:solidFill>
                <a:latin typeface="+mn-lt"/>
                <a:ea typeface="Times New Roman"/>
                <a:cs typeface="Times New Roman"/>
              </a:rPr>
              <a:t>include all </a:t>
            </a:r>
            <a:r>
              <a:rPr lang="en-GB" sz="1600" b="1" dirty="0">
                <a:solidFill>
                  <a:schemeClr val="tx2"/>
                </a:solidFill>
                <a:latin typeface="+mn-lt"/>
                <a:ea typeface="Times New Roman"/>
                <a:cs typeface="Times New Roman"/>
              </a:rPr>
              <a:t>key</a:t>
            </a:r>
            <a:r>
              <a:rPr lang="en-GB" sz="1600" dirty="0">
                <a:solidFill>
                  <a:schemeClr val="tx2"/>
                </a:solidFill>
                <a:latin typeface="+mn-lt"/>
                <a:ea typeface="Times New Roman"/>
                <a:cs typeface="Times New Roman"/>
              </a:rPr>
              <a:t> (i.e. having a major role within the team and/or being responsible for one or more WPs) personnel.</a:t>
            </a:r>
            <a:endParaRPr kumimoji="0" lang="en-US" altLang="en-US" sz="1600" b="0" i="1" u="none" strike="noStrike" kern="0" cap="none" spc="0" normalizeH="0" baseline="0" noProof="0" dirty="0">
              <a:ln>
                <a:noFill/>
              </a:ln>
              <a:solidFill>
                <a:schemeClr val="tx2"/>
              </a:solidFill>
              <a:effectLst/>
              <a:uLnTx/>
              <a:uFillTx/>
              <a:latin typeface="+mn-lt"/>
            </a:endParaRPr>
          </a:p>
        </p:txBody>
      </p:sp>
      <p:pic>
        <p:nvPicPr>
          <p:cNvPr id="7" name="Picture 6" descr="Business team brainstorming">
            <a:extLst>
              <a:ext uri="{FF2B5EF4-FFF2-40B4-BE49-F238E27FC236}">
                <a16:creationId xmlns:a16="http://schemas.microsoft.com/office/drawing/2014/main" id="{0DC8C90E-FE6D-2CB1-3B1C-E308E81FF8CC}"/>
              </a:ext>
            </a:extLst>
          </p:cNvPr>
          <p:cNvPicPr>
            <a:picLocks noChangeAspect="1"/>
          </p:cNvPicPr>
          <p:nvPr/>
        </p:nvPicPr>
        <p:blipFill rotWithShape="1">
          <a:blip r:embed="rId3" cstate="print">
            <a:alphaModFix amt="70000"/>
            <a:extLst>
              <a:ext uri="{28A0092B-C50C-407E-A947-70E740481C1C}">
                <a14:useLocalDpi xmlns:a14="http://schemas.microsoft.com/office/drawing/2010/main" val="0"/>
              </a:ext>
            </a:extLst>
          </a:blip>
          <a:srcRect l="13389" r="15828"/>
          <a:stretch/>
        </p:blipFill>
        <p:spPr>
          <a:xfrm>
            <a:off x="6490322" y="953366"/>
            <a:ext cx="5519016" cy="5198052"/>
          </a:xfrm>
          <a:prstGeom prst="rect">
            <a:avLst/>
          </a:prstGeom>
        </p:spPr>
      </p:pic>
      <p:pic>
        <p:nvPicPr>
          <p:cNvPr id="10" name="Graphic 9" descr="Management outline">
            <a:extLst>
              <a:ext uri="{FF2B5EF4-FFF2-40B4-BE49-F238E27FC236}">
                <a16:creationId xmlns:a16="http://schemas.microsoft.com/office/drawing/2014/main" id="{A29509FF-7BE3-3C6D-A664-FE10BB58A04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425134" y="52337"/>
            <a:ext cx="770126" cy="77012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0057828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2 – Management</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6000" y="884855"/>
            <a:ext cx="11213433" cy="2706475"/>
          </a:xfrm>
        </p:spPr>
        <p:txBody>
          <a:bodyPr/>
          <a:lstStyle/>
          <a:p>
            <a:r>
              <a:rPr lang="en-GB" sz="2000" b="1" dirty="0">
                <a:solidFill>
                  <a:schemeClr val="tx1"/>
                </a:solidFill>
                <a:latin typeface="+mn-lt"/>
              </a:rPr>
              <a:t>NOTE: Key Personnel!</a:t>
            </a:r>
          </a:p>
          <a:p>
            <a:pPr marL="0" indent="-76200" algn="just">
              <a:buClr>
                <a:srgbClr val="0098DB"/>
              </a:buClr>
              <a:buFont typeface="Verdana" pitchFamily="34" charset="0"/>
              <a:buNone/>
              <a:defRPr/>
            </a:pPr>
            <a:endParaRPr kumimoji="0" lang="en-US" altLang="en-US" sz="1600" b="0" i="1" u="none" strike="noStrike" kern="0" cap="none" spc="0" normalizeH="0" baseline="0" noProof="0" dirty="0">
              <a:ln>
                <a:noFill/>
              </a:ln>
              <a:solidFill>
                <a:schemeClr val="tx2"/>
              </a:solidFill>
              <a:effectLst/>
              <a:uLnTx/>
              <a:uFillTx/>
              <a:latin typeface="+mn-lt"/>
            </a:endParaRPr>
          </a:p>
          <a:p>
            <a:pPr lvl="0" algn="just" eaLnBrk="0" hangingPunct="0">
              <a:lnSpc>
                <a:spcPct val="90000"/>
              </a:lnSpc>
              <a:spcBef>
                <a:spcPct val="20000"/>
              </a:spcBef>
              <a:buClr>
                <a:srgbClr val="0098DB"/>
              </a:buClr>
              <a:defRPr/>
            </a:pPr>
            <a:r>
              <a:rPr lang="en-US" altLang="en-US" sz="1600" kern="0" dirty="0">
                <a:solidFill>
                  <a:schemeClr val="tx1"/>
                </a:solidFill>
                <a:latin typeface="+mn-lt"/>
              </a:rPr>
              <a:t>A Key Personnel is someone playing a </a:t>
            </a:r>
            <a:r>
              <a:rPr lang="en-US" altLang="en-US" sz="1600" b="1" kern="0" dirty="0">
                <a:solidFill>
                  <a:schemeClr val="tx1"/>
                </a:solidFill>
                <a:latin typeface="+mn-lt"/>
              </a:rPr>
              <a:t>leading role </a:t>
            </a:r>
            <a:r>
              <a:rPr lang="en-US" altLang="en-US" sz="1600" kern="0" dirty="0">
                <a:solidFill>
                  <a:schemeClr val="tx1"/>
                </a:solidFill>
                <a:latin typeface="+mn-lt"/>
              </a:rPr>
              <a:t>in the activity OR providing</a:t>
            </a:r>
            <a:r>
              <a:rPr lang="en-US" altLang="en-US" sz="1600" b="1" kern="0" dirty="0">
                <a:solidFill>
                  <a:schemeClr val="tx1"/>
                </a:solidFill>
                <a:latin typeface="+mn-lt"/>
              </a:rPr>
              <a:t> irreplaceable </a:t>
            </a:r>
            <a:r>
              <a:rPr lang="en-US" altLang="en-US" sz="1600" kern="0" dirty="0">
                <a:solidFill>
                  <a:schemeClr val="tx1"/>
                </a:solidFill>
                <a:latin typeface="+mn-lt"/>
              </a:rPr>
              <a:t>experience and expertise.</a:t>
            </a:r>
          </a:p>
          <a:p>
            <a:pPr lvl="0" algn="just" eaLnBrk="0" hangingPunct="0">
              <a:lnSpc>
                <a:spcPct val="90000"/>
              </a:lnSpc>
              <a:spcBef>
                <a:spcPct val="20000"/>
              </a:spcBef>
              <a:spcAft>
                <a:spcPts val="1200"/>
              </a:spcAft>
              <a:buClr>
                <a:srgbClr val="0098DB"/>
              </a:buClr>
              <a:defRPr/>
            </a:pPr>
            <a:endParaRPr lang="en-GB" altLang="en-US" sz="1600" kern="0" dirty="0">
              <a:solidFill>
                <a:schemeClr val="tx2"/>
              </a:solidFill>
              <a:latin typeface="+mn-lt"/>
            </a:endParaRPr>
          </a:p>
          <a:p>
            <a:pPr marL="342900" lvl="0" indent="-342900" algn="just" eaLnBrk="0" hangingPunct="0">
              <a:lnSpc>
                <a:spcPct val="90000"/>
              </a:lnSpc>
              <a:spcBef>
                <a:spcPct val="20000"/>
              </a:spcBef>
              <a:spcAft>
                <a:spcPts val="1200"/>
              </a:spcAft>
              <a:buClr>
                <a:schemeClr val="tx2"/>
              </a:buClr>
              <a:buFont typeface="Verdana" pitchFamily="34" charset="0"/>
              <a:buAutoNum type="arabicPeriod"/>
              <a:defRPr/>
            </a:pPr>
            <a:r>
              <a:rPr lang="en-GB" altLang="en-US" sz="1600" kern="0" dirty="0">
                <a:solidFill>
                  <a:schemeClr val="tx2"/>
                </a:solidFill>
                <a:latin typeface="+mn-lt"/>
                <a:ea typeface="MS PGothic"/>
                <a:cs typeface="Arial"/>
              </a:rPr>
              <a:t>Anyone contributing </a:t>
            </a:r>
            <a:r>
              <a:rPr lang="en-GB" altLang="en-US" sz="1600" b="1" dirty="0">
                <a:solidFill>
                  <a:schemeClr val="tx2"/>
                </a:solidFill>
                <a:latin typeface="+mn-lt"/>
                <a:ea typeface="MS PGothic"/>
                <a:cs typeface="Arial"/>
              </a:rPr>
              <a:t>&lt;</a:t>
            </a:r>
            <a:r>
              <a:rPr lang="en-GB" altLang="en-US" sz="1600" b="1" kern="0" dirty="0">
                <a:solidFill>
                  <a:schemeClr val="tx2"/>
                </a:solidFill>
                <a:latin typeface="+mn-lt"/>
                <a:ea typeface="MS PGothic"/>
                <a:cs typeface="Arial"/>
              </a:rPr>
              <a:t>10% </a:t>
            </a:r>
            <a:r>
              <a:rPr lang="en-GB" altLang="en-US" sz="1600" kern="0" dirty="0">
                <a:solidFill>
                  <a:schemeClr val="tx2"/>
                </a:solidFill>
                <a:latin typeface="+mn-lt"/>
                <a:ea typeface="MS PGothic"/>
                <a:cs typeface="Arial"/>
              </a:rPr>
              <a:t>of their time is being used very inefficiently and is by definition not playing a leading role (unless due to unique expertise).</a:t>
            </a:r>
          </a:p>
          <a:p>
            <a:pPr marL="342900" lvl="0" indent="-342900" algn="just" eaLnBrk="0" hangingPunct="0">
              <a:lnSpc>
                <a:spcPct val="90000"/>
              </a:lnSpc>
              <a:spcBef>
                <a:spcPct val="20000"/>
              </a:spcBef>
              <a:spcAft>
                <a:spcPts val="1200"/>
              </a:spcAft>
              <a:buClr>
                <a:schemeClr val="tx2"/>
              </a:buClr>
              <a:buFont typeface="Verdana" pitchFamily="34" charset="0"/>
              <a:buAutoNum type="arabicPeriod"/>
              <a:defRPr/>
            </a:pPr>
            <a:endParaRPr lang="en-US" altLang="en-US" sz="1600" kern="0" dirty="0">
              <a:solidFill>
                <a:schemeClr val="tx2"/>
              </a:solidFill>
              <a:latin typeface="+mn-lt"/>
            </a:endParaRPr>
          </a:p>
          <a:p>
            <a:pPr marL="342900" lvl="0" indent="-342900" algn="just" eaLnBrk="0" hangingPunct="0">
              <a:lnSpc>
                <a:spcPct val="90000"/>
              </a:lnSpc>
              <a:spcBef>
                <a:spcPct val="20000"/>
              </a:spcBef>
              <a:spcAft>
                <a:spcPts val="1200"/>
              </a:spcAft>
              <a:buClr>
                <a:schemeClr val="tx2"/>
              </a:buClr>
              <a:buFont typeface="Verdana" pitchFamily="34" charset="0"/>
              <a:buAutoNum type="arabicPeriod"/>
              <a:defRPr/>
            </a:pPr>
            <a:r>
              <a:rPr lang="en-US" altLang="en-US" sz="1600" kern="0" dirty="0">
                <a:solidFill>
                  <a:schemeClr val="tx2"/>
                </a:solidFill>
                <a:latin typeface="+mn-lt"/>
                <a:ea typeface="MS PGothic"/>
                <a:cs typeface="Arial"/>
              </a:rPr>
              <a:t>If someone is claimed to be a </a:t>
            </a:r>
            <a:r>
              <a:rPr lang="en-US" altLang="en-US" sz="1600" dirty="0">
                <a:solidFill>
                  <a:schemeClr val="tx2"/>
                </a:solidFill>
                <a:latin typeface="+mn-lt"/>
                <a:ea typeface="MS PGothic"/>
                <a:cs typeface="Arial"/>
              </a:rPr>
              <a:t>Key</a:t>
            </a:r>
            <a:r>
              <a:rPr lang="en-US" altLang="en-US" sz="1600" kern="0" dirty="0">
                <a:solidFill>
                  <a:schemeClr val="tx2"/>
                </a:solidFill>
                <a:latin typeface="+mn-lt"/>
                <a:ea typeface="MS PGothic"/>
                <a:cs typeface="Arial"/>
              </a:rPr>
              <a:t> </a:t>
            </a:r>
            <a:r>
              <a:rPr lang="en-US" altLang="en-US" sz="1600" dirty="0">
                <a:solidFill>
                  <a:schemeClr val="tx2"/>
                </a:solidFill>
                <a:latin typeface="+mn-lt"/>
                <a:ea typeface="MS PGothic"/>
                <a:cs typeface="Arial"/>
              </a:rPr>
              <a:t>Personnel</a:t>
            </a:r>
            <a:r>
              <a:rPr lang="en-US" altLang="en-US" sz="1600" kern="0" dirty="0">
                <a:solidFill>
                  <a:schemeClr val="tx2"/>
                </a:solidFill>
                <a:latin typeface="+mn-lt"/>
                <a:ea typeface="MS PGothic"/>
                <a:cs typeface="Arial"/>
              </a:rPr>
              <a:t> because they have irreplaceable experience and expertise –</a:t>
            </a:r>
            <a:r>
              <a:rPr lang="en-US" altLang="en-US" sz="1600" b="1" kern="0" dirty="0">
                <a:solidFill>
                  <a:schemeClr val="tx2"/>
                </a:solidFill>
                <a:latin typeface="+mn-lt"/>
                <a:ea typeface="MS PGothic"/>
                <a:cs typeface="Arial"/>
              </a:rPr>
              <a:t> explain</a:t>
            </a:r>
            <a:r>
              <a:rPr lang="en-US" altLang="en-US" sz="1600" kern="0" dirty="0">
                <a:solidFill>
                  <a:schemeClr val="tx2"/>
                </a:solidFill>
                <a:latin typeface="+mn-lt"/>
                <a:ea typeface="MS PGothic"/>
                <a:cs typeface="Arial"/>
              </a:rPr>
              <a:t> </a:t>
            </a:r>
            <a:r>
              <a:rPr lang="en-US" altLang="en-US" sz="1600" b="1" kern="0" dirty="0">
                <a:solidFill>
                  <a:schemeClr val="tx2"/>
                </a:solidFill>
                <a:latin typeface="+mn-lt"/>
                <a:ea typeface="MS PGothic"/>
                <a:cs typeface="Arial"/>
              </a:rPr>
              <a:t>the role </a:t>
            </a:r>
            <a:r>
              <a:rPr lang="en-US" altLang="en-US" sz="1600" kern="0" dirty="0">
                <a:solidFill>
                  <a:schemeClr val="tx2"/>
                </a:solidFill>
                <a:latin typeface="+mn-lt"/>
                <a:ea typeface="MS PGothic"/>
                <a:cs typeface="Arial"/>
              </a:rPr>
              <a:t>they play, what this is and how it will be exploited.</a:t>
            </a:r>
          </a:p>
          <a:p>
            <a:pPr marL="342900" lvl="0" indent="-342900" algn="just" eaLnBrk="0" hangingPunct="0">
              <a:lnSpc>
                <a:spcPct val="90000"/>
              </a:lnSpc>
              <a:spcBef>
                <a:spcPct val="20000"/>
              </a:spcBef>
              <a:spcAft>
                <a:spcPts val="1200"/>
              </a:spcAft>
              <a:buClr>
                <a:schemeClr val="tx2"/>
              </a:buClr>
              <a:buFont typeface="Verdana" pitchFamily="34" charset="0"/>
              <a:buAutoNum type="arabicPeriod"/>
              <a:defRPr/>
            </a:pPr>
            <a:endParaRPr lang="en-US" altLang="en-US" sz="1600" kern="0" dirty="0">
              <a:solidFill>
                <a:schemeClr val="tx2"/>
              </a:solidFill>
              <a:latin typeface="+mn-lt"/>
            </a:endParaRPr>
          </a:p>
          <a:p>
            <a:pPr marL="342900" lvl="0" indent="-342900" algn="just" eaLnBrk="0" hangingPunct="0">
              <a:lnSpc>
                <a:spcPct val="90000"/>
              </a:lnSpc>
              <a:spcBef>
                <a:spcPct val="20000"/>
              </a:spcBef>
              <a:spcAft>
                <a:spcPts val="1200"/>
              </a:spcAft>
              <a:buClr>
                <a:schemeClr val="tx2"/>
              </a:buClr>
              <a:buFont typeface="Verdana" pitchFamily="34" charset="0"/>
              <a:buAutoNum type="arabicPeriod"/>
              <a:defRPr/>
            </a:pPr>
            <a:r>
              <a:rPr lang="en-US" altLang="en-US" sz="1600" kern="0" dirty="0">
                <a:solidFill>
                  <a:schemeClr val="tx2"/>
                </a:solidFill>
                <a:latin typeface="+mn-lt"/>
                <a:ea typeface="MS PGothic"/>
                <a:cs typeface="Arial"/>
              </a:rPr>
              <a:t>High numbers of claimed </a:t>
            </a:r>
            <a:r>
              <a:rPr lang="en-US" altLang="en-US" sz="1600" dirty="0">
                <a:solidFill>
                  <a:schemeClr val="tx2"/>
                </a:solidFill>
                <a:latin typeface="+mn-lt"/>
                <a:ea typeface="MS PGothic"/>
                <a:cs typeface="Arial"/>
              </a:rPr>
              <a:t>Key</a:t>
            </a:r>
            <a:r>
              <a:rPr lang="en-US" altLang="en-US" sz="1600" kern="0" dirty="0">
                <a:solidFill>
                  <a:schemeClr val="tx2"/>
                </a:solidFill>
                <a:latin typeface="+mn-lt"/>
                <a:ea typeface="MS PGothic"/>
                <a:cs typeface="Arial"/>
              </a:rPr>
              <a:t> Personnel does not make the </a:t>
            </a:r>
            <a:r>
              <a:rPr lang="en-US" altLang="en-US" sz="1600" dirty="0">
                <a:solidFill>
                  <a:schemeClr val="tx2"/>
                </a:solidFill>
                <a:latin typeface="+mn-lt"/>
                <a:ea typeface="MS PGothic"/>
                <a:cs typeface="Arial"/>
              </a:rPr>
              <a:t>Proposal</a:t>
            </a:r>
            <a:r>
              <a:rPr lang="en-US" altLang="en-US" sz="1600" kern="0" dirty="0">
                <a:solidFill>
                  <a:schemeClr val="tx2"/>
                </a:solidFill>
                <a:latin typeface="+mn-lt"/>
                <a:ea typeface="MS PGothic"/>
                <a:cs typeface="Arial"/>
              </a:rPr>
              <a:t> any better. Demonstrated good and </a:t>
            </a:r>
            <a:r>
              <a:rPr lang="en-US" altLang="en-US" sz="1600" b="1" kern="0" dirty="0">
                <a:solidFill>
                  <a:schemeClr val="tx2"/>
                </a:solidFill>
                <a:latin typeface="+mn-lt"/>
                <a:ea typeface="MS PGothic"/>
                <a:cs typeface="Arial"/>
              </a:rPr>
              <a:t>effective use of people </a:t>
            </a:r>
            <a:r>
              <a:rPr lang="en-US" altLang="en-US" sz="1600" kern="0" dirty="0">
                <a:solidFill>
                  <a:schemeClr val="tx2"/>
                </a:solidFill>
                <a:latin typeface="+mn-lt"/>
                <a:ea typeface="MS PGothic"/>
                <a:cs typeface="Arial"/>
              </a:rPr>
              <a:t>with the right background and with clear roles is better.</a:t>
            </a:r>
          </a:p>
          <a:p>
            <a:pPr marL="342900" lvl="0" indent="-342900" algn="just" eaLnBrk="0" hangingPunct="0">
              <a:lnSpc>
                <a:spcPct val="90000"/>
              </a:lnSpc>
              <a:spcBef>
                <a:spcPct val="20000"/>
              </a:spcBef>
              <a:spcAft>
                <a:spcPts val="1200"/>
              </a:spcAft>
              <a:buClr>
                <a:schemeClr val="tx2"/>
              </a:buClr>
              <a:buFont typeface="Verdana" pitchFamily="34" charset="0"/>
              <a:buAutoNum type="arabicPeriod"/>
              <a:defRPr/>
            </a:pPr>
            <a:endParaRPr lang="en-US" altLang="en-US" sz="1600" kern="0" dirty="0">
              <a:solidFill>
                <a:schemeClr val="tx2"/>
              </a:solidFill>
              <a:latin typeface="+mn-lt"/>
            </a:endParaRPr>
          </a:p>
          <a:p>
            <a:pPr marL="342900" indent="-342900" algn="just">
              <a:lnSpc>
                <a:spcPct val="90000"/>
              </a:lnSpc>
              <a:spcAft>
                <a:spcPts val="1200"/>
              </a:spcAft>
              <a:buClr>
                <a:schemeClr val="tx2"/>
              </a:buClr>
              <a:buFont typeface="Verdana" pitchFamily="34" charset="0"/>
              <a:buAutoNum type="arabicPeriod"/>
              <a:defRPr/>
            </a:pPr>
            <a:r>
              <a:rPr lang="en-US" altLang="en-US" sz="1600" kern="0" dirty="0">
                <a:solidFill>
                  <a:schemeClr val="tx2"/>
                </a:solidFill>
                <a:latin typeface="+mn-lt"/>
                <a:ea typeface="MS PGothic"/>
                <a:cs typeface="Arial"/>
              </a:rPr>
              <a:t>The percentage of the working time that each </a:t>
            </a:r>
            <a:r>
              <a:rPr lang="en-US" altLang="en-US" sz="1600" dirty="0">
                <a:solidFill>
                  <a:schemeClr val="tx2"/>
                </a:solidFill>
                <a:latin typeface="+mn-lt"/>
                <a:ea typeface="MS PGothic"/>
                <a:cs typeface="Arial"/>
              </a:rPr>
              <a:t>Key</a:t>
            </a:r>
            <a:r>
              <a:rPr lang="en-US" altLang="en-US" sz="1600" kern="0" dirty="0">
                <a:solidFill>
                  <a:schemeClr val="tx2"/>
                </a:solidFill>
                <a:latin typeface="+mn-lt"/>
                <a:ea typeface="MS PGothic"/>
                <a:cs typeface="Arial"/>
              </a:rPr>
              <a:t> </a:t>
            </a:r>
            <a:r>
              <a:rPr lang="en-US" altLang="en-US" sz="1600" dirty="0">
                <a:solidFill>
                  <a:schemeClr val="tx2"/>
                </a:solidFill>
                <a:latin typeface="+mn-lt"/>
                <a:ea typeface="MS PGothic"/>
                <a:cs typeface="Arial"/>
              </a:rPr>
              <a:t>Personnel</a:t>
            </a:r>
            <a:r>
              <a:rPr lang="en-US" altLang="en-US" sz="1600" kern="0" dirty="0">
                <a:solidFill>
                  <a:schemeClr val="tx2"/>
                </a:solidFill>
                <a:latin typeface="+mn-lt"/>
                <a:ea typeface="MS PGothic"/>
                <a:cs typeface="Arial"/>
              </a:rPr>
              <a:t> will dedicate to each </a:t>
            </a:r>
            <a:r>
              <a:rPr lang="en-US" altLang="en-US" sz="1600" dirty="0">
                <a:solidFill>
                  <a:schemeClr val="tx2"/>
                </a:solidFill>
                <a:latin typeface="+mn-lt"/>
                <a:ea typeface="MS PGothic"/>
                <a:cs typeface="Arial"/>
              </a:rPr>
              <a:t>Work Package</a:t>
            </a:r>
            <a:r>
              <a:rPr lang="en-US" altLang="en-US" sz="1600" kern="0" dirty="0">
                <a:solidFill>
                  <a:schemeClr val="tx2"/>
                </a:solidFill>
                <a:latin typeface="+mn-lt"/>
                <a:ea typeface="MS PGothic"/>
                <a:cs typeface="Arial"/>
              </a:rPr>
              <a:t> (WP) shall be given. </a:t>
            </a:r>
            <a:r>
              <a:rPr lang="en-US" altLang="en-US" sz="1600" b="1" kern="0" dirty="0">
                <a:solidFill>
                  <a:schemeClr val="tx2"/>
                </a:solidFill>
                <a:latin typeface="+mn-lt"/>
                <a:ea typeface="MS PGothic"/>
                <a:cs typeface="Arial"/>
              </a:rPr>
              <a:t>For the management task, if the consortium is not large, the percentage should not be higher than ~10%.</a:t>
            </a:r>
          </a:p>
          <a:p>
            <a:pPr marL="0" indent="-76200" algn="just">
              <a:buClr>
                <a:srgbClr val="0098DB"/>
              </a:buClr>
              <a:buFont typeface="Verdana" pitchFamily="34" charset="0"/>
              <a:buNone/>
              <a:defRPr/>
            </a:pPr>
            <a:endParaRPr kumimoji="0" lang="en-US" altLang="en-US" sz="1600" b="0" i="1" u="none" strike="noStrike" kern="0" cap="none" spc="0" normalizeH="0" baseline="0" noProof="0" dirty="0">
              <a:ln>
                <a:noFill/>
              </a:ln>
              <a:solidFill>
                <a:schemeClr val="tx2"/>
              </a:solidFill>
              <a:effectLst/>
              <a:uLnTx/>
              <a:uFillTx/>
              <a:latin typeface="+mn-lt"/>
            </a:endParaRPr>
          </a:p>
        </p:txBody>
      </p:sp>
      <p:pic>
        <p:nvPicPr>
          <p:cNvPr id="4" name="Graphic 3" descr="Management outline">
            <a:extLst>
              <a:ext uri="{FF2B5EF4-FFF2-40B4-BE49-F238E27FC236}">
                <a16:creationId xmlns:a16="http://schemas.microsoft.com/office/drawing/2014/main" id="{25694D5F-2B25-E418-CA6D-7CD50D79E0A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425134" y="52337"/>
            <a:ext cx="770126" cy="77012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037316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2 – Management</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6000" y="886813"/>
            <a:ext cx="11213433" cy="2706475"/>
          </a:xfrm>
        </p:spPr>
        <p:txBody>
          <a:bodyPr/>
          <a:lstStyle/>
          <a:p>
            <a:pPr marL="457200" indent="-457200" algn="just">
              <a:spcAft>
                <a:spcPts val="600"/>
              </a:spcAft>
            </a:pPr>
            <a:r>
              <a:rPr lang="en-GB" sz="1600" b="1" dirty="0">
                <a:solidFill>
                  <a:schemeClr val="tx2"/>
                </a:solidFill>
                <a:latin typeface="+mj-lt"/>
                <a:ea typeface="Times New Roman"/>
                <a:cs typeface="Times New Roman"/>
              </a:rPr>
              <a:t>2.1.1.1  Overall team composition, Key Personnel</a:t>
            </a:r>
          </a:p>
          <a:p>
            <a:pPr indent="0" algn="just">
              <a:lnSpc>
                <a:spcPct val="90000"/>
              </a:lnSpc>
              <a:spcAft>
                <a:spcPts val="600"/>
              </a:spcAft>
              <a:buFont typeface="Verdana" pitchFamily="34" charset="0"/>
              <a:buNone/>
              <a:defRPr/>
            </a:pPr>
            <a:r>
              <a:rPr lang="en-US" altLang="en-US" sz="1600" kern="0" dirty="0">
                <a:solidFill>
                  <a:schemeClr val="tx2"/>
                </a:solidFill>
                <a:latin typeface="Arial"/>
                <a:ea typeface="MS PGothic"/>
                <a:cs typeface="Arial"/>
              </a:rPr>
              <a:t>Provide an organigramme for the Project Team</a:t>
            </a:r>
            <a:r>
              <a:rPr lang="pl-PL" altLang="en-US" sz="1600" kern="0" dirty="0">
                <a:solidFill>
                  <a:schemeClr val="tx2"/>
                </a:solidFill>
                <a:latin typeface="Arial"/>
                <a:ea typeface="MS PGothic"/>
                <a:cs typeface="Arial"/>
              </a:rPr>
              <a:t> (</a:t>
            </a:r>
            <a:r>
              <a:rPr lang="pl-PL" altLang="en-US" sz="1600" kern="0" dirty="0" err="1">
                <a:solidFill>
                  <a:schemeClr val="tx2"/>
                </a:solidFill>
                <a:latin typeface="Arial"/>
                <a:ea typeface="MS PGothic"/>
                <a:cs typeface="Arial"/>
              </a:rPr>
              <a:t>including</a:t>
            </a:r>
            <a:r>
              <a:rPr lang="pl-PL" altLang="en-US" sz="1600" kern="0" dirty="0">
                <a:solidFill>
                  <a:schemeClr val="tx2"/>
                </a:solidFill>
                <a:latin typeface="Arial"/>
                <a:ea typeface="MS PGothic"/>
                <a:cs typeface="Arial"/>
              </a:rPr>
              <a:t> </a:t>
            </a:r>
            <a:r>
              <a:rPr lang="pl-PL" altLang="en-US" sz="1600" dirty="0" err="1">
                <a:solidFill>
                  <a:schemeClr val="tx2"/>
                </a:solidFill>
                <a:latin typeface="Arial"/>
                <a:ea typeface="MS PGothic"/>
                <a:cs typeface="Arial"/>
              </a:rPr>
              <a:t>subcontractor</a:t>
            </a:r>
            <a:r>
              <a:rPr lang="pl-PL" altLang="en-US" sz="1600" kern="0" dirty="0">
                <a:solidFill>
                  <a:schemeClr val="tx2"/>
                </a:solidFill>
                <a:latin typeface="Arial"/>
                <a:ea typeface="MS PGothic"/>
                <a:cs typeface="Arial"/>
              </a:rPr>
              <a:t>(s), </a:t>
            </a:r>
            <a:r>
              <a:rPr lang="pl-PL" altLang="en-US" sz="1600" kern="0" dirty="0" err="1">
                <a:solidFill>
                  <a:schemeClr val="tx2"/>
                </a:solidFill>
                <a:latin typeface="Arial"/>
                <a:ea typeface="MS PGothic"/>
                <a:cs typeface="Arial"/>
              </a:rPr>
              <a:t>if</a:t>
            </a:r>
            <a:r>
              <a:rPr lang="pl-PL" altLang="en-US" sz="1600" kern="0" dirty="0">
                <a:solidFill>
                  <a:schemeClr val="tx2"/>
                </a:solidFill>
                <a:latin typeface="Arial"/>
                <a:ea typeface="MS PGothic"/>
                <a:cs typeface="Arial"/>
              </a:rPr>
              <a:t> </a:t>
            </a:r>
            <a:r>
              <a:rPr lang="pl-PL" altLang="en-US" sz="1600" kern="0" dirty="0" err="1">
                <a:solidFill>
                  <a:schemeClr val="tx2"/>
                </a:solidFill>
                <a:latin typeface="Arial"/>
                <a:ea typeface="MS PGothic"/>
                <a:cs typeface="Arial"/>
              </a:rPr>
              <a:t>any</a:t>
            </a:r>
            <a:r>
              <a:rPr lang="pl-PL" altLang="en-US" sz="1600" kern="0" dirty="0">
                <a:solidFill>
                  <a:schemeClr val="tx2"/>
                </a:solidFill>
                <a:latin typeface="Arial"/>
                <a:ea typeface="MS PGothic"/>
                <a:cs typeface="Arial"/>
              </a:rPr>
              <a:t>)</a:t>
            </a:r>
            <a:r>
              <a:rPr lang="en-US" altLang="en-US" sz="1600" kern="0" dirty="0">
                <a:solidFill>
                  <a:schemeClr val="tx2"/>
                </a:solidFill>
                <a:latin typeface="Arial"/>
                <a:ea typeface="MS PGothic"/>
                <a:cs typeface="Arial"/>
              </a:rPr>
              <a:t>, this is intended to show the reporting lines and responsibility/delegation. It does not show who talks to whom on a daily basis.</a:t>
            </a:r>
          </a:p>
          <a:p>
            <a:pPr indent="0" algn="just">
              <a:lnSpc>
                <a:spcPct val="90000"/>
              </a:lnSpc>
              <a:spcAft>
                <a:spcPts val="600"/>
              </a:spcAft>
              <a:buFont typeface="Verdana" pitchFamily="34" charset="0"/>
              <a:buNone/>
              <a:defRPr/>
            </a:pPr>
            <a:endParaRPr lang="en-US" altLang="en-US" sz="1600" kern="0" dirty="0">
              <a:solidFill>
                <a:schemeClr val="tx2"/>
              </a:solidFill>
              <a:latin typeface="Arial"/>
              <a:ea typeface="MS PGothic"/>
              <a:cs typeface="Arial"/>
            </a:endParaRPr>
          </a:p>
          <a:p>
            <a:pPr marL="285750" indent="-285750" algn="just">
              <a:lnSpc>
                <a:spcPct val="90000"/>
              </a:lnSpc>
              <a:spcAft>
                <a:spcPts val="1200"/>
              </a:spcAft>
              <a:buClr>
                <a:schemeClr val="tx2"/>
              </a:buClr>
              <a:buFont typeface="Arial" panose="020B0604020202020204" pitchFamily="34" charset="0"/>
              <a:buChar char="•"/>
              <a:defRPr/>
            </a:pPr>
            <a:r>
              <a:rPr lang="en-US" altLang="en-US" sz="1600" kern="0" dirty="0">
                <a:solidFill>
                  <a:schemeClr val="tx2"/>
                </a:solidFill>
                <a:latin typeface="Arial"/>
                <a:ea typeface="MS PGothic"/>
                <a:cs typeface="Arial"/>
              </a:rPr>
              <a:t>Each </a:t>
            </a:r>
            <a:r>
              <a:rPr lang="en-US" altLang="en-US" sz="1600" dirty="0">
                <a:solidFill>
                  <a:schemeClr val="tx2"/>
                </a:solidFill>
                <a:latin typeface="Arial"/>
                <a:ea typeface="MS PGothic"/>
                <a:cs typeface="Arial"/>
              </a:rPr>
              <a:t>subcontractor</a:t>
            </a:r>
            <a:r>
              <a:rPr lang="en-US" altLang="en-US" sz="1600" kern="0" dirty="0">
                <a:solidFill>
                  <a:schemeClr val="tx2"/>
                </a:solidFill>
                <a:latin typeface="Arial"/>
                <a:ea typeface="MS PGothic"/>
                <a:cs typeface="Arial"/>
              </a:rPr>
              <a:t> should have 1 formal contact point</a:t>
            </a:r>
          </a:p>
          <a:p>
            <a:pPr marL="285750" indent="-285750" algn="just">
              <a:lnSpc>
                <a:spcPct val="90000"/>
              </a:lnSpc>
              <a:buClr>
                <a:schemeClr val="tx2"/>
              </a:buClr>
              <a:buFont typeface="Arial" panose="020B0604020202020204" pitchFamily="34" charset="0"/>
              <a:buChar char="•"/>
              <a:defRPr/>
            </a:pPr>
            <a:r>
              <a:rPr lang="en-US" altLang="en-US" sz="1600" kern="0" dirty="0">
                <a:solidFill>
                  <a:schemeClr val="tx2"/>
                </a:solidFill>
              </a:rPr>
              <a:t>NO steering committees in ESA contracts – Project Manager (in discussion with ESA) is responsible for the direction, quality of work, decisions and timeliness.</a:t>
            </a:r>
          </a:p>
          <a:p>
            <a:pPr marL="0" indent="-76200" algn="just">
              <a:buClr>
                <a:srgbClr val="0098DB"/>
              </a:buClr>
              <a:buFont typeface="Verdana" pitchFamily="34" charset="0"/>
              <a:buNone/>
              <a:defRPr/>
            </a:pPr>
            <a:endParaRPr kumimoji="0" lang="en-US" altLang="en-US" sz="1400" b="0" i="1" u="none" strike="noStrike" kern="0" cap="none" spc="0" normalizeH="0" baseline="0" noProof="0" dirty="0">
              <a:ln>
                <a:noFill/>
              </a:ln>
              <a:solidFill>
                <a:schemeClr val="tx2"/>
              </a:solidFill>
              <a:effectLst/>
              <a:uLnTx/>
              <a:uFillTx/>
              <a:latin typeface="+mn-lt"/>
            </a:endParaRPr>
          </a:p>
        </p:txBody>
      </p:sp>
      <p:pic>
        <p:nvPicPr>
          <p:cNvPr id="4" name="Picture 4">
            <a:extLst>
              <a:ext uri="{FF2B5EF4-FFF2-40B4-BE49-F238E27FC236}">
                <a16:creationId xmlns:a16="http://schemas.microsoft.com/office/drawing/2014/main" id="{86DD6550-C726-4DD1-B5A2-EB4D5F2ADE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458" y="3294520"/>
            <a:ext cx="4209344" cy="2509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a:extLst>
              <a:ext uri="{FF2B5EF4-FFF2-40B4-BE49-F238E27FC236}">
                <a16:creationId xmlns:a16="http://schemas.microsoft.com/office/drawing/2014/main" id="{3575EC96-B006-41C6-B7C0-0D605E9198AE}"/>
              </a:ext>
            </a:extLst>
          </p:cNvPr>
          <p:cNvPicPr>
            <a:picLocks noChangeAspect="1"/>
          </p:cNvPicPr>
          <p:nvPr/>
        </p:nvPicPr>
        <p:blipFill>
          <a:blip r:embed="rId3"/>
          <a:stretch>
            <a:fillRect/>
          </a:stretch>
        </p:blipFill>
        <p:spPr>
          <a:xfrm>
            <a:off x="7144575" y="3294520"/>
            <a:ext cx="4209344" cy="2751472"/>
          </a:xfrm>
          <a:prstGeom prst="rect">
            <a:avLst/>
          </a:prstGeom>
        </p:spPr>
      </p:pic>
      <p:pic>
        <p:nvPicPr>
          <p:cNvPr id="3" name="Graphic 2" descr="Badge Cross with solid fill">
            <a:extLst>
              <a:ext uri="{FF2B5EF4-FFF2-40B4-BE49-F238E27FC236}">
                <a16:creationId xmlns:a16="http://schemas.microsoft.com/office/drawing/2014/main" id="{EB0BC0CF-C838-9298-89D7-F2E56719D65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339898" y="4815218"/>
            <a:ext cx="1413313" cy="1413313"/>
          </a:xfrm>
          <a:prstGeom prst="rect">
            <a:avLst/>
          </a:prstGeom>
        </p:spPr>
      </p:pic>
      <p:pic>
        <p:nvPicPr>
          <p:cNvPr id="9" name="Graphic 8" descr="Badge Tick with solid fill">
            <a:extLst>
              <a:ext uri="{FF2B5EF4-FFF2-40B4-BE49-F238E27FC236}">
                <a16:creationId xmlns:a16="http://schemas.microsoft.com/office/drawing/2014/main" id="{F285EC0F-A9AE-3655-E6EA-8E905725E70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169919" y="4771938"/>
            <a:ext cx="1499871" cy="1499871"/>
          </a:xfrm>
          <a:prstGeom prst="rect">
            <a:avLst/>
          </a:prstGeom>
        </p:spPr>
      </p:pic>
      <p:pic>
        <p:nvPicPr>
          <p:cNvPr id="11" name="Graphic 10" descr="Management outline">
            <a:extLst>
              <a:ext uri="{FF2B5EF4-FFF2-40B4-BE49-F238E27FC236}">
                <a16:creationId xmlns:a16="http://schemas.microsoft.com/office/drawing/2014/main" id="{96D34B87-2212-9AF4-1A9C-8BDB1635C64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425134" y="52337"/>
            <a:ext cx="770126" cy="77012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0744637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2 – Management</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6000" y="1233583"/>
            <a:ext cx="11779905" cy="5081430"/>
          </a:xfrm>
        </p:spPr>
        <p:txBody>
          <a:bodyPr/>
          <a:lstStyle/>
          <a:p>
            <a:pPr indent="0">
              <a:lnSpc>
                <a:spcPct val="90000"/>
              </a:lnSpc>
              <a:defRPr/>
            </a:pPr>
            <a:r>
              <a:rPr lang="en-US" sz="1600" b="1" dirty="0">
                <a:solidFill>
                  <a:schemeClr val="tx2"/>
                </a:solidFill>
                <a:latin typeface="+mn-lt"/>
                <a:ea typeface="Times New Roman"/>
                <a:cs typeface="Times New Roman"/>
              </a:rPr>
              <a:t>2.1.1.2	Rationale of the proposed industrial </a:t>
            </a:r>
            <a:r>
              <a:rPr lang="en-US" sz="1600" b="1" dirty="0" err="1">
                <a:solidFill>
                  <a:schemeClr val="tx2"/>
                </a:solidFill>
                <a:latin typeface="+mn-lt"/>
                <a:ea typeface="Times New Roman"/>
                <a:cs typeface="Times New Roman"/>
              </a:rPr>
              <a:t>organisation</a:t>
            </a:r>
            <a:endParaRPr lang="en-GB" altLang="en-US" sz="1600" b="1" kern="0" dirty="0">
              <a:solidFill>
                <a:schemeClr val="tx2"/>
              </a:solidFill>
              <a:latin typeface="+mn-lt"/>
            </a:endParaRPr>
          </a:p>
          <a:p>
            <a:pPr marL="342900" indent="-342900" algn="just">
              <a:lnSpc>
                <a:spcPct val="150000"/>
              </a:lnSpc>
              <a:buClr>
                <a:schemeClr val="tx2"/>
              </a:buClr>
              <a:buFont typeface="Arial" panose="020B0604020202020204" pitchFamily="34" charset="0"/>
              <a:buChar char="•"/>
            </a:pPr>
            <a:r>
              <a:rPr lang="pl-PL" sz="1600" dirty="0">
                <a:solidFill>
                  <a:schemeClr val="tx2"/>
                </a:solidFill>
                <a:latin typeface="+mn-lt"/>
              </a:rPr>
              <a:t>Rationale of the team composition</a:t>
            </a:r>
          </a:p>
          <a:p>
            <a:pPr marL="342900" indent="-342900" algn="just">
              <a:lnSpc>
                <a:spcPct val="150000"/>
              </a:lnSpc>
              <a:buClr>
                <a:schemeClr val="tx2"/>
              </a:buClr>
              <a:buFont typeface="Arial" panose="020B0604020202020204" pitchFamily="34" charset="0"/>
              <a:buChar char="•"/>
            </a:pPr>
            <a:r>
              <a:rPr lang="pl-PL" sz="1600" dirty="0" err="1">
                <a:solidFill>
                  <a:schemeClr val="tx2"/>
                </a:solidFill>
                <a:latin typeface="+mn-lt"/>
                <a:ea typeface="MS PGothic"/>
                <a:cs typeface="Arial"/>
              </a:rPr>
              <a:t>Rationale</a:t>
            </a:r>
            <a:r>
              <a:rPr lang="pl-PL" sz="1600" dirty="0">
                <a:solidFill>
                  <a:schemeClr val="tx2"/>
                </a:solidFill>
                <a:latin typeface="+mn-lt"/>
                <a:ea typeface="MS PGothic"/>
                <a:cs typeface="Arial"/>
              </a:rPr>
              <a:t> of the </a:t>
            </a:r>
            <a:r>
              <a:rPr lang="pl-PL" sz="1600" dirty="0" err="1">
                <a:solidFill>
                  <a:schemeClr val="tx2"/>
                </a:solidFill>
                <a:latin typeface="+mn-lt"/>
                <a:ea typeface="MS PGothic"/>
                <a:cs typeface="Arial"/>
              </a:rPr>
              <a:t>split</a:t>
            </a:r>
            <a:r>
              <a:rPr lang="pl-PL" sz="1600" dirty="0">
                <a:solidFill>
                  <a:schemeClr val="tx2"/>
                </a:solidFill>
                <a:latin typeface="+mn-lt"/>
                <a:ea typeface="MS PGothic"/>
                <a:cs typeface="Arial"/>
              </a:rPr>
              <a:t> of </a:t>
            </a:r>
            <a:r>
              <a:rPr lang="pl-PL" sz="1600" dirty="0" err="1">
                <a:solidFill>
                  <a:schemeClr val="tx2"/>
                </a:solidFill>
                <a:latin typeface="+mn-lt"/>
                <a:ea typeface="MS PGothic"/>
                <a:cs typeface="Arial"/>
              </a:rPr>
              <a:t>work</a:t>
            </a:r>
            <a:r>
              <a:rPr lang="pl-PL" sz="1600" dirty="0">
                <a:solidFill>
                  <a:schemeClr val="tx2"/>
                </a:solidFill>
                <a:latin typeface="+mn-lt"/>
                <a:ea typeface="MS PGothic"/>
                <a:cs typeface="Arial"/>
              </a:rPr>
              <a:t> </a:t>
            </a:r>
            <a:r>
              <a:rPr lang="pl-PL" sz="1600" dirty="0" err="1">
                <a:solidFill>
                  <a:schemeClr val="tx2"/>
                </a:solidFill>
                <a:latin typeface="+mn-lt"/>
                <a:ea typeface="MS PGothic"/>
                <a:cs typeface="Arial"/>
              </a:rPr>
              <a:t>between</a:t>
            </a:r>
            <a:r>
              <a:rPr lang="pl-PL" sz="1600" dirty="0">
                <a:solidFill>
                  <a:schemeClr val="tx2"/>
                </a:solidFill>
                <a:latin typeface="+mn-lt"/>
                <a:ea typeface="MS PGothic"/>
                <a:cs typeface="Arial"/>
              </a:rPr>
              <a:t> </a:t>
            </a:r>
            <a:r>
              <a:rPr lang="pl-PL" sz="1600" dirty="0" err="1">
                <a:solidFill>
                  <a:schemeClr val="tx2"/>
                </a:solidFill>
                <a:latin typeface="+mn-lt"/>
                <a:ea typeface="MS PGothic"/>
                <a:cs typeface="Arial"/>
              </a:rPr>
              <a:t>Prime</a:t>
            </a:r>
            <a:r>
              <a:rPr lang="pl-PL" sz="1600" dirty="0">
                <a:solidFill>
                  <a:schemeClr val="tx2"/>
                </a:solidFill>
                <a:latin typeface="+mn-lt"/>
                <a:ea typeface="MS PGothic"/>
                <a:cs typeface="Arial"/>
              </a:rPr>
              <a:t> </a:t>
            </a:r>
            <a:r>
              <a:rPr lang="pl-PL" sz="1600" dirty="0" err="1">
                <a:solidFill>
                  <a:schemeClr val="tx2"/>
                </a:solidFill>
                <a:latin typeface="+mn-lt"/>
                <a:ea typeface="MS PGothic"/>
                <a:cs typeface="Arial"/>
              </a:rPr>
              <a:t>Contractor</a:t>
            </a:r>
            <a:r>
              <a:rPr lang="pl-PL" sz="1600" dirty="0">
                <a:solidFill>
                  <a:schemeClr val="tx2"/>
                </a:solidFill>
                <a:latin typeface="+mn-lt"/>
                <a:ea typeface="MS PGothic"/>
                <a:cs typeface="Arial"/>
              </a:rPr>
              <a:t> and </a:t>
            </a:r>
            <a:r>
              <a:rPr lang="pl-PL" sz="1600" dirty="0" err="1">
                <a:solidFill>
                  <a:schemeClr val="tx2"/>
                </a:solidFill>
                <a:latin typeface="+mn-lt"/>
                <a:ea typeface="MS PGothic"/>
                <a:cs typeface="Arial"/>
              </a:rPr>
              <a:t>subcontractor</a:t>
            </a:r>
            <a:r>
              <a:rPr lang="pl-PL" sz="1600" dirty="0">
                <a:solidFill>
                  <a:schemeClr val="tx2"/>
                </a:solidFill>
                <a:latin typeface="+mn-lt"/>
                <a:ea typeface="MS PGothic"/>
                <a:cs typeface="Arial"/>
              </a:rPr>
              <a:t>(s) (</a:t>
            </a:r>
            <a:r>
              <a:rPr lang="pl-PL" sz="1600" dirty="0" err="1">
                <a:solidFill>
                  <a:schemeClr val="tx2"/>
                </a:solidFill>
                <a:latin typeface="+mn-lt"/>
                <a:ea typeface="MS PGothic"/>
                <a:cs typeface="Arial"/>
              </a:rPr>
              <a:t>if</a:t>
            </a:r>
            <a:r>
              <a:rPr lang="pl-PL" sz="1600" dirty="0">
                <a:solidFill>
                  <a:schemeClr val="tx2"/>
                </a:solidFill>
                <a:latin typeface="+mn-lt"/>
                <a:ea typeface="MS PGothic"/>
                <a:cs typeface="Arial"/>
              </a:rPr>
              <a:t> </a:t>
            </a:r>
            <a:r>
              <a:rPr lang="pl-PL" sz="1600" dirty="0" err="1">
                <a:solidFill>
                  <a:schemeClr val="tx2"/>
                </a:solidFill>
                <a:latin typeface="+mn-lt"/>
                <a:ea typeface="MS PGothic"/>
                <a:cs typeface="Arial"/>
              </a:rPr>
              <a:t>any</a:t>
            </a:r>
            <a:r>
              <a:rPr lang="pl-PL" sz="1600" dirty="0">
                <a:solidFill>
                  <a:schemeClr val="tx2"/>
                </a:solidFill>
                <a:latin typeface="+mn-lt"/>
                <a:ea typeface="MS PGothic"/>
                <a:cs typeface="Arial"/>
              </a:rPr>
              <a:t>)</a:t>
            </a:r>
          </a:p>
          <a:p>
            <a:pPr marL="342900" indent="-342900" algn="just">
              <a:lnSpc>
                <a:spcPct val="150000"/>
              </a:lnSpc>
              <a:buClr>
                <a:schemeClr val="tx2"/>
              </a:buClr>
              <a:buFont typeface="Arial" panose="020B0604020202020204" pitchFamily="34" charset="0"/>
              <a:buChar char="•"/>
            </a:pPr>
            <a:r>
              <a:rPr lang="pl-PL" sz="1600" dirty="0">
                <a:solidFill>
                  <a:schemeClr val="tx2"/>
                </a:solidFill>
                <a:latin typeface="+mn-lt"/>
              </a:rPr>
              <a:t>Justification for the choice of subcontractor(s) (if any)</a:t>
            </a:r>
            <a:endParaRPr lang="en-GB" sz="1600" dirty="0">
              <a:solidFill>
                <a:schemeClr val="tx2"/>
              </a:solidFill>
              <a:latin typeface="+mn-lt"/>
            </a:endParaRPr>
          </a:p>
          <a:p>
            <a:pPr algn="just">
              <a:lnSpc>
                <a:spcPct val="150000"/>
              </a:lnSpc>
              <a:buClr>
                <a:schemeClr val="tx2"/>
              </a:buClr>
            </a:pPr>
            <a:endParaRPr lang="en-GB" altLang="en-US" sz="1600" dirty="0">
              <a:solidFill>
                <a:schemeClr val="tx2"/>
              </a:solidFill>
              <a:latin typeface="+mn-lt"/>
            </a:endParaRPr>
          </a:p>
          <a:p>
            <a:pPr algn="just">
              <a:lnSpc>
                <a:spcPct val="150000"/>
              </a:lnSpc>
              <a:buClr>
                <a:schemeClr val="accent1"/>
              </a:buClr>
            </a:pPr>
            <a:r>
              <a:rPr lang="en-GB" sz="1600" b="1" dirty="0">
                <a:solidFill>
                  <a:schemeClr val="tx2"/>
                </a:solidFill>
                <a:latin typeface="+mn-lt"/>
                <a:ea typeface="Times New Roman"/>
                <a:cs typeface="Times New Roman"/>
              </a:rPr>
              <a:t>2.1.1.3	Time dedication of Key Personnel</a:t>
            </a:r>
          </a:p>
          <a:p>
            <a:pPr marL="342900" indent="-342900" algn="just">
              <a:lnSpc>
                <a:spcPct val="150000"/>
              </a:lnSpc>
              <a:buClr>
                <a:schemeClr val="tx2"/>
              </a:buClr>
              <a:buFont typeface="Arial" panose="020B0604020202020204" pitchFamily="34" charset="0"/>
              <a:buChar char="•"/>
            </a:pPr>
            <a:r>
              <a:rPr lang="en-GB" altLang="en-US" sz="1600" dirty="0">
                <a:solidFill>
                  <a:schemeClr val="tx2"/>
                </a:solidFill>
                <a:latin typeface="+mn-lt"/>
              </a:rPr>
              <a:t>Check consistency with PSS Forms</a:t>
            </a:r>
          </a:p>
          <a:p>
            <a:pPr algn="just">
              <a:lnSpc>
                <a:spcPct val="150000"/>
              </a:lnSpc>
              <a:buClr>
                <a:schemeClr val="accent1"/>
              </a:buClr>
            </a:pPr>
            <a:endParaRPr lang="en-GB" sz="2000" dirty="0">
              <a:solidFill>
                <a:schemeClr val="bg1">
                  <a:lumMod val="25000"/>
                </a:schemeClr>
              </a:solidFill>
              <a:latin typeface="+mj-lt"/>
              <a:ea typeface="Times New Roman"/>
              <a:cs typeface="Times New Roman"/>
            </a:endParaRPr>
          </a:p>
          <a:p>
            <a:pPr marL="342900" indent="-342900" algn="just">
              <a:lnSpc>
                <a:spcPct val="150000"/>
              </a:lnSpc>
              <a:buClr>
                <a:schemeClr val="accent1"/>
              </a:buClr>
              <a:buFont typeface="Arial" panose="020B0604020202020204" pitchFamily="34" charset="0"/>
              <a:buChar char="•"/>
            </a:pPr>
            <a:endParaRPr lang="en-GB" sz="2000" dirty="0">
              <a:solidFill>
                <a:schemeClr val="bg1">
                  <a:lumMod val="25000"/>
                </a:schemeClr>
              </a:solidFill>
              <a:latin typeface="+mj-lt"/>
              <a:ea typeface="Times New Roman"/>
              <a:cs typeface="Times New Roman"/>
            </a:endParaRPr>
          </a:p>
          <a:p>
            <a:pPr marL="171450" indent="-171450" algn="just">
              <a:lnSpc>
                <a:spcPct val="150000"/>
              </a:lnSpc>
              <a:buClr>
                <a:schemeClr val="accent1"/>
              </a:buClr>
              <a:buFont typeface="Arial" panose="020B0604020202020204" pitchFamily="34" charset="0"/>
              <a:buChar char="•"/>
            </a:pPr>
            <a:endParaRPr lang="en-GB" sz="2000" dirty="0">
              <a:solidFill>
                <a:schemeClr val="tx2"/>
              </a:solidFill>
            </a:endParaRPr>
          </a:p>
          <a:p>
            <a:pPr marL="0" indent="-76200" algn="just">
              <a:buClr>
                <a:srgbClr val="0098DB"/>
              </a:buClr>
              <a:buFont typeface="Verdana" pitchFamily="34" charset="0"/>
              <a:buNone/>
              <a:defRPr/>
            </a:pPr>
            <a:endParaRPr kumimoji="0" lang="en-US" altLang="en-US" sz="1400" b="0" i="1" u="none" strike="noStrike" kern="0" cap="none" spc="0" normalizeH="0" baseline="0" noProof="0" dirty="0">
              <a:ln>
                <a:noFill/>
              </a:ln>
              <a:solidFill>
                <a:schemeClr val="tx2"/>
              </a:solidFill>
              <a:effectLst/>
              <a:uLnTx/>
              <a:uFillTx/>
              <a:latin typeface="+mn-lt"/>
            </a:endParaRPr>
          </a:p>
        </p:txBody>
      </p:sp>
      <p:pic>
        <p:nvPicPr>
          <p:cNvPr id="4" name="Graphic 3" descr="Management outline">
            <a:extLst>
              <a:ext uri="{FF2B5EF4-FFF2-40B4-BE49-F238E27FC236}">
                <a16:creationId xmlns:a16="http://schemas.microsoft.com/office/drawing/2014/main" id="{87DFFF55-F7B5-CAA5-FB33-941034EC47E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425134" y="52337"/>
            <a:ext cx="770126" cy="770126"/>
          </a:xfrm>
          <a:prstGeom prst="rect">
            <a:avLst/>
          </a:prstGeom>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84CC09B7-8DF5-DB11-0670-EBBC870B527E}"/>
              </a:ext>
            </a:extLst>
          </p:cNvPr>
          <p:cNvPicPr>
            <a:picLocks noChangeAspect="1"/>
          </p:cNvPicPr>
          <p:nvPr/>
        </p:nvPicPr>
        <p:blipFill>
          <a:blip r:embed="rId5"/>
          <a:stretch>
            <a:fillRect/>
          </a:stretch>
        </p:blipFill>
        <p:spPr>
          <a:xfrm>
            <a:off x="5140291" y="3638550"/>
            <a:ext cx="6421082" cy="2429028"/>
          </a:xfrm>
          <a:prstGeom prst="rect">
            <a:avLst/>
          </a:prstGeom>
        </p:spPr>
      </p:pic>
    </p:spTree>
    <p:extLst>
      <p:ext uri="{BB962C8B-B14F-4D97-AF65-F5344CB8AC3E}">
        <p14:creationId xmlns:p14="http://schemas.microsoft.com/office/powerpoint/2010/main" val="3424824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2 – Management</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6001" y="885548"/>
            <a:ext cx="6565800" cy="5067644"/>
          </a:xfrm>
        </p:spPr>
        <p:txBody>
          <a:bodyPr/>
          <a:lstStyle/>
          <a:p>
            <a:pPr marL="457200" indent="-457200" algn="just">
              <a:spcAft>
                <a:spcPts val="2400"/>
              </a:spcAft>
            </a:pPr>
            <a:r>
              <a:rPr lang="en-GB" sz="2000" b="1" dirty="0">
                <a:solidFill>
                  <a:schemeClr val="tx1"/>
                </a:solidFill>
                <a:latin typeface="+mj-lt"/>
                <a:ea typeface="Times New Roman"/>
                <a:cs typeface="Times New Roman"/>
              </a:rPr>
              <a:t>2.2		Curricula Vitae</a:t>
            </a:r>
          </a:p>
          <a:p>
            <a:pPr marL="457200" indent="-457200" algn="just">
              <a:spcAft>
                <a:spcPts val="600"/>
              </a:spcAft>
              <a:buClr>
                <a:schemeClr val="tx1"/>
              </a:buClr>
              <a:buFont typeface="Arial" panose="020B0604020202020204" pitchFamily="34" charset="0"/>
              <a:buChar char="•"/>
            </a:pPr>
            <a:r>
              <a:rPr lang="en-GB" sz="1600" dirty="0">
                <a:solidFill>
                  <a:schemeClr val="accent2"/>
                </a:solidFill>
                <a:latin typeface="+mj-lt"/>
                <a:ea typeface="Times New Roman"/>
                <a:cs typeface="Times New Roman"/>
              </a:rPr>
              <a:t>CVs (of Key Personnel) shall not be attached to the Proposal but </a:t>
            </a:r>
            <a:r>
              <a:rPr lang="en-GB" sz="1600" b="1" dirty="0">
                <a:solidFill>
                  <a:schemeClr val="accent2"/>
                </a:solidFill>
                <a:latin typeface="+mj-lt"/>
                <a:ea typeface="Times New Roman"/>
                <a:cs typeface="Times New Roman"/>
              </a:rPr>
              <a:t>shall be submitted separately </a:t>
            </a:r>
            <a:r>
              <a:rPr lang="en-GB" sz="1600" dirty="0">
                <a:solidFill>
                  <a:schemeClr val="accent2"/>
                </a:solidFill>
                <a:latin typeface="+mj-lt"/>
                <a:ea typeface="Times New Roman"/>
                <a:cs typeface="Times New Roman"/>
              </a:rPr>
              <a:t>in the dedicated Curriculum Vitae folder in </a:t>
            </a:r>
            <a:r>
              <a:rPr lang="en-GB" sz="1600" dirty="0" err="1">
                <a:solidFill>
                  <a:schemeClr val="accent2"/>
                </a:solidFill>
                <a:latin typeface="+mj-lt"/>
                <a:ea typeface="Times New Roman"/>
                <a:cs typeface="Times New Roman"/>
              </a:rPr>
              <a:t>esa</a:t>
            </a:r>
            <a:r>
              <a:rPr lang="en-GB" sz="1600" dirty="0">
                <a:solidFill>
                  <a:schemeClr val="accent2"/>
                </a:solidFill>
                <a:latin typeface="+mj-lt"/>
                <a:ea typeface="Times New Roman"/>
                <a:cs typeface="Times New Roman"/>
              </a:rPr>
              <a:t>-star.</a:t>
            </a:r>
          </a:p>
          <a:p>
            <a:pPr marL="457200" indent="-457200" algn="just">
              <a:spcAft>
                <a:spcPts val="600"/>
              </a:spcAft>
              <a:buClr>
                <a:schemeClr val="tx1"/>
              </a:buClr>
              <a:buFont typeface="Arial" panose="020B0604020202020204" pitchFamily="34" charset="0"/>
              <a:buChar char="•"/>
            </a:pPr>
            <a:r>
              <a:rPr lang="en-GB" sz="1600" dirty="0">
                <a:solidFill>
                  <a:schemeClr val="accent2"/>
                </a:solidFill>
                <a:latin typeface="+mj-lt"/>
                <a:ea typeface="Times New Roman"/>
                <a:cs typeface="Times New Roman"/>
              </a:rPr>
              <a:t>The CVs should </a:t>
            </a:r>
            <a:r>
              <a:rPr lang="en-GB" sz="1600" b="1" dirty="0">
                <a:solidFill>
                  <a:schemeClr val="accent2"/>
                </a:solidFill>
                <a:latin typeface="+mj-lt"/>
                <a:ea typeface="Times New Roman"/>
                <a:cs typeface="Times New Roman"/>
              </a:rPr>
              <a:t>ONLY</a:t>
            </a:r>
            <a:r>
              <a:rPr lang="en-GB" sz="1600" dirty="0">
                <a:solidFill>
                  <a:schemeClr val="accent2"/>
                </a:solidFill>
                <a:latin typeface="+mj-lt"/>
                <a:ea typeface="Times New Roman"/>
                <a:cs typeface="Times New Roman"/>
              </a:rPr>
              <a:t> be included in the dedicated folder for CVs on Esa-Star.</a:t>
            </a:r>
          </a:p>
          <a:p>
            <a:pPr marL="457200" indent="-457200" algn="just">
              <a:spcAft>
                <a:spcPts val="600"/>
              </a:spcAft>
              <a:buClr>
                <a:schemeClr val="tx1"/>
              </a:buClr>
              <a:buFont typeface="Arial" panose="020B0604020202020204" pitchFamily="34" charset="0"/>
              <a:buChar char="•"/>
            </a:pPr>
            <a:r>
              <a:rPr lang="en-GB" sz="1600" dirty="0">
                <a:solidFill>
                  <a:schemeClr val="tx1"/>
                </a:solidFill>
                <a:latin typeface="+mj-lt"/>
                <a:ea typeface="Times New Roman"/>
                <a:cs typeface="Times New Roman"/>
              </a:rPr>
              <a:t>One summary resume per </a:t>
            </a:r>
            <a:r>
              <a:rPr lang="en-GB" sz="1600" b="1" dirty="0">
                <a:solidFill>
                  <a:schemeClr val="tx1"/>
                </a:solidFill>
                <a:latin typeface="+mj-lt"/>
                <a:ea typeface="Times New Roman"/>
                <a:cs typeface="Times New Roman"/>
              </a:rPr>
              <a:t>key</a:t>
            </a:r>
            <a:r>
              <a:rPr lang="en-GB" sz="1600" dirty="0">
                <a:solidFill>
                  <a:schemeClr val="tx1"/>
                </a:solidFill>
                <a:latin typeface="+mj-lt"/>
                <a:ea typeface="Times New Roman"/>
                <a:cs typeface="Times New Roman"/>
              </a:rPr>
              <a:t> person</a:t>
            </a:r>
          </a:p>
          <a:p>
            <a:pPr marL="457200" indent="-457200" algn="just">
              <a:spcAft>
                <a:spcPts val="600"/>
              </a:spcAft>
              <a:buClr>
                <a:schemeClr val="tx1"/>
              </a:buClr>
              <a:buFont typeface="Arial" panose="020B0604020202020204" pitchFamily="34" charset="0"/>
              <a:buChar char="•"/>
            </a:pPr>
            <a:r>
              <a:rPr lang="en-GB" sz="1600" dirty="0">
                <a:solidFill>
                  <a:schemeClr val="tx1"/>
                </a:solidFill>
                <a:latin typeface="+mj-lt"/>
                <a:ea typeface="Times New Roman"/>
                <a:cs typeface="Times New Roman"/>
              </a:rPr>
              <a:t>Include:</a:t>
            </a:r>
          </a:p>
          <a:p>
            <a:pPr marL="1067076" lvl="1" indent="-285750" algn="just">
              <a:spcAft>
                <a:spcPts val="1200"/>
              </a:spcAft>
              <a:buClr>
                <a:schemeClr val="tx2"/>
              </a:buClr>
              <a:buFont typeface="Arial" panose="020B0604020202020204" pitchFamily="34" charset="0"/>
              <a:buChar char="•"/>
            </a:pPr>
            <a:r>
              <a:rPr lang="en-GB" sz="1600" dirty="0">
                <a:solidFill>
                  <a:schemeClr val="tx2"/>
                </a:solidFill>
                <a:latin typeface="+mj-lt"/>
                <a:ea typeface="Times New Roman"/>
                <a:cs typeface="Times New Roman"/>
              </a:rPr>
              <a:t>Role</a:t>
            </a:r>
            <a:endParaRPr lang="pl-PL" sz="1600" dirty="0">
              <a:solidFill>
                <a:schemeClr val="tx2"/>
              </a:solidFill>
              <a:latin typeface="+mj-lt"/>
              <a:ea typeface="Times New Roman"/>
              <a:cs typeface="Times New Roman"/>
            </a:endParaRPr>
          </a:p>
          <a:p>
            <a:pPr marL="1067076" lvl="1" indent="-285750" algn="just">
              <a:spcAft>
                <a:spcPts val="1200"/>
              </a:spcAft>
              <a:buClr>
                <a:schemeClr val="tx2"/>
              </a:buClr>
              <a:buFont typeface="Arial" panose="020B0604020202020204" pitchFamily="34" charset="0"/>
              <a:buChar char="•"/>
            </a:pPr>
            <a:r>
              <a:rPr lang="en-GB" sz="1600" dirty="0">
                <a:solidFill>
                  <a:schemeClr val="tx2"/>
                </a:solidFill>
                <a:latin typeface="+mj-lt"/>
                <a:ea typeface="Times New Roman"/>
                <a:cs typeface="Times New Roman"/>
              </a:rPr>
              <a:t>Relevant experience</a:t>
            </a:r>
            <a:endParaRPr lang="pl-PL" sz="1600" dirty="0">
              <a:solidFill>
                <a:schemeClr val="tx2"/>
              </a:solidFill>
              <a:latin typeface="+mj-lt"/>
              <a:ea typeface="Times New Roman"/>
              <a:cs typeface="Times New Roman"/>
            </a:endParaRPr>
          </a:p>
          <a:p>
            <a:pPr marL="1067076" lvl="1" indent="-285750" algn="just">
              <a:spcAft>
                <a:spcPts val="1800"/>
              </a:spcAft>
              <a:buClr>
                <a:schemeClr val="tx2"/>
              </a:buClr>
              <a:buFont typeface="Arial" panose="020B0604020202020204" pitchFamily="34" charset="0"/>
              <a:buChar char="•"/>
            </a:pPr>
            <a:r>
              <a:rPr lang="en-GB" sz="1600" dirty="0">
                <a:solidFill>
                  <a:schemeClr val="tx2"/>
                </a:solidFill>
                <a:latin typeface="+mj-lt"/>
                <a:ea typeface="Times New Roman"/>
                <a:cs typeface="Times New Roman"/>
              </a:rPr>
              <a:t>Very summarised version of other experience</a:t>
            </a:r>
          </a:p>
          <a:p>
            <a:pPr marL="0" indent="-76200" algn="just">
              <a:buClr>
                <a:srgbClr val="0098DB"/>
              </a:buClr>
              <a:buFont typeface="Verdana" pitchFamily="34" charset="0"/>
              <a:buNone/>
              <a:defRPr/>
            </a:pPr>
            <a:endParaRPr kumimoji="0" lang="en-US" altLang="en-US" sz="1400" b="0" i="1" u="none" strike="noStrike" kern="0" cap="none" spc="0" normalizeH="0" baseline="0" noProof="0" dirty="0">
              <a:ln>
                <a:noFill/>
              </a:ln>
              <a:solidFill>
                <a:schemeClr val="tx2"/>
              </a:solidFill>
              <a:effectLst/>
              <a:uLnTx/>
              <a:uFillTx/>
              <a:latin typeface="+mn-lt"/>
            </a:endParaRPr>
          </a:p>
        </p:txBody>
      </p:sp>
      <p:pic>
        <p:nvPicPr>
          <p:cNvPr id="4" name="Picture 3" descr="Paper files on the table">
            <a:extLst>
              <a:ext uri="{FF2B5EF4-FFF2-40B4-BE49-F238E27FC236}">
                <a16:creationId xmlns:a16="http://schemas.microsoft.com/office/drawing/2014/main" id="{55F9888B-8BD5-96A3-B529-29DE328C644E}"/>
              </a:ext>
            </a:extLst>
          </p:cNvPr>
          <p:cNvPicPr>
            <a:picLocks noChangeAspect="1"/>
          </p:cNvPicPr>
          <p:nvPr/>
        </p:nvPicPr>
        <p:blipFill rotWithShape="1">
          <a:blip r:embed="rId2" cstate="print">
            <a:alphaModFix amt="70000"/>
            <a:extLst>
              <a:ext uri="{28A0092B-C50C-407E-A947-70E740481C1C}">
                <a14:useLocalDpi xmlns:a14="http://schemas.microsoft.com/office/drawing/2010/main" val="0"/>
              </a:ext>
            </a:extLst>
          </a:blip>
          <a:srcRect r="36607"/>
          <a:stretch/>
        </p:blipFill>
        <p:spPr>
          <a:xfrm>
            <a:off x="7075388" y="971549"/>
            <a:ext cx="4894939" cy="5168181"/>
          </a:xfrm>
          <a:prstGeom prst="rect">
            <a:avLst/>
          </a:prstGeom>
        </p:spPr>
      </p:pic>
      <p:pic>
        <p:nvPicPr>
          <p:cNvPr id="7" name="Graphic 6" descr="Management outline">
            <a:extLst>
              <a:ext uri="{FF2B5EF4-FFF2-40B4-BE49-F238E27FC236}">
                <a16:creationId xmlns:a16="http://schemas.microsoft.com/office/drawing/2014/main" id="{2EABBEB7-0F99-F706-0443-9881F3D9CFD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425134" y="52337"/>
            <a:ext cx="770126" cy="77012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4934100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2 – Management</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6000" y="894476"/>
            <a:ext cx="11565889" cy="4819057"/>
          </a:xfrm>
        </p:spPr>
        <p:txBody>
          <a:bodyPr/>
          <a:lstStyle/>
          <a:p>
            <a:pPr marL="457200" indent="-457200" algn="just">
              <a:spcAft>
                <a:spcPts val="1800"/>
              </a:spcAft>
            </a:pPr>
            <a:r>
              <a:rPr lang="en-GB" sz="2000" b="1" dirty="0">
                <a:solidFill>
                  <a:schemeClr val="tx1"/>
                </a:solidFill>
                <a:latin typeface="+mj-lt"/>
                <a:ea typeface="Times New Roman"/>
                <a:cs typeface="Times New Roman"/>
              </a:rPr>
              <a:t>2.3		Planning</a:t>
            </a:r>
          </a:p>
          <a:p>
            <a:pPr marL="457200" indent="-457200" algn="just">
              <a:spcAft>
                <a:spcPts val="1200"/>
              </a:spcAft>
            </a:pPr>
            <a:r>
              <a:rPr lang="en-GB" sz="1800" dirty="0">
                <a:solidFill>
                  <a:schemeClr val="tx1"/>
                </a:solidFill>
                <a:latin typeface="+mj-lt"/>
                <a:ea typeface="Times New Roman"/>
                <a:cs typeface="Times New Roman"/>
              </a:rPr>
              <a:t>2.3.1  </a:t>
            </a:r>
            <a:r>
              <a:rPr lang="en-GB" sz="1800" u="sng" dirty="0">
                <a:solidFill>
                  <a:schemeClr val="tx1"/>
                </a:solidFill>
                <a:latin typeface="+mj-lt"/>
                <a:ea typeface="Times New Roman"/>
                <a:cs typeface="Times New Roman"/>
              </a:rPr>
              <a:t>GANTT </a:t>
            </a:r>
            <a:r>
              <a:rPr lang="en-GB" u="sng" dirty="0">
                <a:solidFill>
                  <a:schemeClr val="tx1"/>
                </a:solidFill>
                <a:latin typeface="+mj-lt"/>
                <a:ea typeface="Times New Roman"/>
                <a:cs typeface="Times New Roman"/>
              </a:rPr>
              <a:t>chart</a:t>
            </a:r>
            <a:endParaRPr lang="en-GB" sz="1800" dirty="0">
              <a:solidFill>
                <a:schemeClr val="tx1"/>
              </a:solidFill>
              <a:latin typeface="+mj-lt"/>
              <a:ea typeface="Times New Roman"/>
              <a:cs typeface="Times New Roman"/>
            </a:endParaRPr>
          </a:p>
          <a:p>
            <a:pPr indent="0">
              <a:lnSpc>
                <a:spcPct val="90000"/>
              </a:lnSpc>
              <a:spcAft>
                <a:spcPts val="600"/>
              </a:spcAft>
              <a:buFont typeface="Verdana" pitchFamily="34" charset="0"/>
              <a:buNone/>
              <a:defRPr/>
            </a:pPr>
            <a:r>
              <a:rPr lang="en-US" altLang="en-US" sz="1600" kern="0" dirty="0">
                <a:solidFill>
                  <a:schemeClr val="tx1"/>
                </a:solidFill>
              </a:rPr>
              <a:t>The GANTT chart shows you can </a:t>
            </a:r>
            <a:r>
              <a:rPr lang="en-US" altLang="en-US" sz="1600" kern="0" dirty="0" err="1">
                <a:solidFill>
                  <a:schemeClr val="tx1"/>
                </a:solidFill>
              </a:rPr>
              <a:t>organise</a:t>
            </a:r>
            <a:r>
              <a:rPr lang="en-US" altLang="en-US" sz="1600" kern="0" dirty="0">
                <a:solidFill>
                  <a:schemeClr val="tx1"/>
                </a:solidFill>
              </a:rPr>
              <a:t> your work, provides a tool to monitor the work, to communicate key dates and to </a:t>
            </a:r>
            <a:r>
              <a:rPr lang="en-US" altLang="en-US" sz="1600" b="1" i="1" kern="0" dirty="0">
                <a:solidFill>
                  <a:schemeClr val="tx1"/>
                </a:solidFill>
              </a:rPr>
              <a:t>show what drives the schedule</a:t>
            </a:r>
            <a:r>
              <a:rPr lang="en-US" altLang="en-US" sz="1600" kern="0" dirty="0">
                <a:solidFill>
                  <a:schemeClr val="tx1"/>
                </a:solidFill>
              </a:rPr>
              <a:t>. </a:t>
            </a:r>
            <a:endParaRPr lang="en-US" altLang="en-US" sz="1600" kern="0" dirty="0">
              <a:solidFill>
                <a:schemeClr val="tx2"/>
              </a:solidFill>
            </a:endParaRPr>
          </a:p>
          <a:p>
            <a:pPr indent="0">
              <a:lnSpc>
                <a:spcPct val="90000"/>
              </a:lnSpc>
              <a:spcAft>
                <a:spcPts val="600"/>
              </a:spcAft>
              <a:buFont typeface="Verdana" pitchFamily="34" charset="0"/>
              <a:buNone/>
              <a:defRPr/>
            </a:pPr>
            <a:r>
              <a:rPr lang="en-US" altLang="en-US" sz="1600" kern="0" dirty="0">
                <a:solidFill>
                  <a:schemeClr val="tx1"/>
                </a:solidFill>
              </a:rPr>
              <a:t>It shows you understand the work involved in what you are proposing.</a:t>
            </a:r>
          </a:p>
          <a:p>
            <a:pPr indent="0">
              <a:lnSpc>
                <a:spcPct val="90000"/>
              </a:lnSpc>
              <a:spcAft>
                <a:spcPts val="600"/>
              </a:spcAft>
              <a:buFont typeface="Verdana" pitchFamily="34" charset="0"/>
              <a:buNone/>
              <a:defRPr/>
            </a:pPr>
            <a:endParaRPr lang="en-US" altLang="en-US" sz="1600" kern="0" dirty="0">
              <a:solidFill>
                <a:schemeClr val="tx2"/>
              </a:solidFill>
            </a:endParaRPr>
          </a:p>
          <a:p>
            <a:pPr indent="0">
              <a:lnSpc>
                <a:spcPct val="90000"/>
              </a:lnSpc>
              <a:spcAft>
                <a:spcPts val="600"/>
              </a:spcAft>
              <a:buFont typeface="Verdana" pitchFamily="34" charset="0"/>
              <a:buNone/>
              <a:defRPr/>
            </a:pPr>
            <a:r>
              <a:rPr lang="en-US" altLang="en-US" sz="1600" b="1" kern="0" dirty="0">
                <a:solidFill>
                  <a:schemeClr val="tx1"/>
                </a:solidFill>
              </a:rPr>
              <a:t>Some tips for GANTT charts:</a:t>
            </a:r>
          </a:p>
          <a:p>
            <a:pPr marL="571500" indent="-571500">
              <a:lnSpc>
                <a:spcPct val="150000"/>
              </a:lnSpc>
              <a:spcAft>
                <a:spcPts val="600"/>
              </a:spcAft>
              <a:buClr>
                <a:schemeClr val="tx2"/>
              </a:buClr>
              <a:buFontTx/>
              <a:buAutoNum type="arabicPeriod"/>
              <a:defRPr/>
            </a:pPr>
            <a:r>
              <a:rPr lang="en-US" altLang="en-US" sz="1600" kern="0" dirty="0">
                <a:solidFill>
                  <a:schemeClr val="tx2"/>
                </a:solidFill>
              </a:rPr>
              <a:t>It should link clearly to WBS and Flow Chart</a:t>
            </a:r>
          </a:p>
          <a:p>
            <a:pPr marL="571500" indent="-571500">
              <a:lnSpc>
                <a:spcPct val="150000"/>
              </a:lnSpc>
              <a:spcAft>
                <a:spcPts val="600"/>
              </a:spcAft>
              <a:buClr>
                <a:schemeClr val="tx2"/>
              </a:buClr>
              <a:buFontTx/>
              <a:buAutoNum type="arabicPeriod"/>
              <a:defRPr/>
            </a:pPr>
            <a:r>
              <a:rPr lang="en-US" altLang="en-US" sz="1600" kern="0" dirty="0">
                <a:solidFill>
                  <a:schemeClr val="tx2"/>
                </a:solidFill>
              </a:rPr>
              <a:t>It should show milestones, reviews and </a:t>
            </a:r>
            <a:r>
              <a:rPr lang="en-US" altLang="en-US" sz="1600" b="1" kern="0" dirty="0">
                <a:solidFill>
                  <a:schemeClr val="tx2"/>
                </a:solidFill>
              </a:rPr>
              <a:t>key</a:t>
            </a:r>
            <a:r>
              <a:rPr lang="en-US" altLang="en-US" sz="1600" kern="0" dirty="0">
                <a:solidFill>
                  <a:schemeClr val="tx2"/>
                </a:solidFill>
              </a:rPr>
              <a:t> deliverables</a:t>
            </a:r>
          </a:p>
          <a:p>
            <a:pPr marL="571500" indent="-571500">
              <a:lnSpc>
                <a:spcPct val="150000"/>
              </a:lnSpc>
              <a:spcAft>
                <a:spcPts val="600"/>
              </a:spcAft>
              <a:buClr>
                <a:schemeClr val="tx2"/>
              </a:buClr>
              <a:buFontTx/>
              <a:buAutoNum type="arabicPeriod"/>
              <a:defRPr/>
            </a:pPr>
            <a:r>
              <a:rPr lang="en-US" altLang="en-US" sz="1600" kern="0" dirty="0">
                <a:solidFill>
                  <a:schemeClr val="tx2"/>
                </a:solidFill>
              </a:rPr>
              <a:t>It should show the </a:t>
            </a:r>
            <a:r>
              <a:rPr lang="en-US" altLang="en-US" sz="1600" b="1" kern="0" dirty="0">
                <a:solidFill>
                  <a:schemeClr val="tx2"/>
                </a:solidFill>
              </a:rPr>
              <a:t>key</a:t>
            </a:r>
            <a:r>
              <a:rPr lang="en-US" altLang="en-US" sz="1600" kern="0" dirty="0">
                <a:solidFill>
                  <a:schemeClr val="tx2"/>
                </a:solidFill>
              </a:rPr>
              <a:t> dependencies between tasks</a:t>
            </a:r>
          </a:p>
          <a:p>
            <a:pPr marL="571500" indent="-571500">
              <a:lnSpc>
                <a:spcPct val="150000"/>
              </a:lnSpc>
              <a:spcAft>
                <a:spcPts val="600"/>
              </a:spcAft>
              <a:buClr>
                <a:schemeClr val="tx2"/>
              </a:buClr>
              <a:buFontTx/>
              <a:buAutoNum type="arabicPeriod"/>
              <a:defRPr/>
            </a:pPr>
            <a:r>
              <a:rPr lang="en-US" altLang="en-US" sz="1600" kern="0" dirty="0">
                <a:solidFill>
                  <a:schemeClr val="tx2"/>
                </a:solidFill>
              </a:rPr>
              <a:t>Include to a ‘sensible’ level (not too much, not too little) – ask can you monitor progress?</a:t>
            </a:r>
          </a:p>
          <a:p>
            <a:pPr marL="571500" indent="-571500">
              <a:lnSpc>
                <a:spcPct val="150000"/>
              </a:lnSpc>
              <a:spcAft>
                <a:spcPts val="600"/>
              </a:spcAft>
              <a:buClr>
                <a:schemeClr val="tx2"/>
              </a:buClr>
              <a:buFontTx/>
              <a:buAutoNum type="arabicPeriod"/>
              <a:defRPr/>
            </a:pPr>
            <a:r>
              <a:rPr lang="en-US" altLang="en-US" sz="1600" kern="0" dirty="0">
                <a:solidFill>
                  <a:schemeClr val="tx2"/>
                </a:solidFill>
              </a:rPr>
              <a:t>Is there a critical path? Is it shown and discussed?</a:t>
            </a:r>
          </a:p>
          <a:p>
            <a:pPr marL="0" indent="-76200" algn="just">
              <a:buClr>
                <a:srgbClr val="0098DB"/>
              </a:buClr>
              <a:buFont typeface="Verdana" pitchFamily="34" charset="0"/>
              <a:buNone/>
              <a:defRPr/>
            </a:pPr>
            <a:endParaRPr kumimoji="0" lang="en-US" altLang="en-US" sz="1400" b="0" i="1" u="none" strike="noStrike" kern="0" cap="none" spc="0" normalizeH="0" baseline="0" noProof="0" dirty="0">
              <a:ln>
                <a:noFill/>
              </a:ln>
              <a:solidFill>
                <a:schemeClr val="tx2"/>
              </a:solidFill>
              <a:effectLst/>
              <a:uLnTx/>
              <a:uFillTx/>
              <a:latin typeface="+mn-lt"/>
            </a:endParaRPr>
          </a:p>
        </p:txBody>
      </p:sp>
      <p:pic>
        <p:nvPicPr>
          <p:cNvPr id="4" name="Graphic 3" descr="Management outline">
            <a:extLst>
              <a:ext uri="{FF2B5EF4-FFF2-40B4-BE49-F238E27FC236}">
                <a16:creationId xmlns:a16="http://schemas.microsoft.com/office/drawing/2014/main" id="{6EC576CA-0EAB-B172-1C32-24352988736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425134" y="52337"/>
            <a:ext cx="770126" cy="77012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2355693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897FDB2-6783-0D1B-315D-5AAC242519CF}"/>
              </a:ext>
            </a:extLst>
          </p:cNvPr>
          <p:cNvPicPr>
            <a:picLocks noChangeAspect="1"/>
          </p:cNvPicPr>
          <p:nvPr/>
        </p:nvPicPr>
        <p:blipFill>
          <a:blip r:embed="rId3"/>
          <a:stretch>
            <a:fillRect/>
          </a:stretch>
        </p:blipFill>
        <p:spPr>
          <a:xfrm>
            <a:off x="821578" y="2428334"/>
            <a:ext cx="10422384" cy="2032992"/>
          </a:xfrm>
          <a:prstGeom prst="rect">
            <a:avLst/>
          </a:prstGeom>
        </p:spPr>
      </p:pic>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2 – Management</a:t>
            </a:r>
            <a:endParaRPr lang="en-GB" dirty="0"/>
          </a:p>
        </p:txBody>
      </p:sp>
      <p:sp>
        <p:nvSpPr>
          <p:cNvPr id="10" name="TextBox 9">
            <a:extLst>
              <a:ext uri="{FF2B5EF4-FFF2-40B4-BE49-F238E27FC236}">
                <a16:creationId xmlns:a16="http://schemas.microsoft.com/office/drawing/2014/main" id="{2D8A9CFF-1995-4641-907D-C77BCF9AA791}"/>
              </a:ext>
            </a:extLst>
          </p:cNvPr>
          <p:cNvSpPr txBox="1"/>
          <p:nvPr/>
        </p:nvSpPr>
        <p:spPr>
          <a:xfrm>
            <a:off x="821578" y="1451212"/>
            <a:ext cx="2749471" cy="461665"/>
          </a:xfrm>
          <a:prstGeom prst="rect">
            <a:avLst/>
          </a:prstGeom>
          <a:noFill/>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F06669"/>
                </a:solidFill>
                <a:effectLst/>
                <a:uLnTx/>
                <a:uFillTx/>
                <a:latin typeface="+mj-lt"/>
                <a:ea typeface="+mn-ea"/>
                <a:cs typeface="+mn-cs"/>
              </a:rPr>
              <a:t>Bad GANTT chart</a:t>
            </a:r>
            <a:endParaRPr kumimoji="0" lang="en-GB" sz="2400" b="1" i="0" u="none" strike="noStrike" kern="1200" cap="none" spc="0" normalizeH="0" baseline="0" noProof="0" dirty="0">
              <a:ln>
                <a:noFill/>
              </a:ln>
              <a:solidFill>
                <a:srgbClr val="F06669"/>
              </a:solidFill>
              <a:effectLst/>
              <a:uLnTx/>
              <a:uFillTx/>
              <a:latin typeface="+mj-lt"/>
              <a:ea typeface="+mn-ea"/>
              <a:cs typeface="+mn-cs"/>
            </a:endParaRPr>
          </a:p>
        </p:txBody>
      </p:sp>
      <p:sp>
        <p:nvSpPr>
          <p:cNvPr id="11" name="TextBox 10">
            <a:extLst>
              <a:ext uri="{FF2B5EF4-FFF2-40B4-BE49-F238E27FC236}">
                <a16:creationId xmlns:a16="http://schemas.microsoft.com/office/drawing/2014/main" id="{89551A3F-9242-48BC-AF23-FE517828EEE9}"/>
              </a:ext>
            </a:extLst>
          </p:cNvPr>
          <p:cNvSpPr txBox="1"/>
          <p:nvPr/>
        </p:nvSpPr>
        <p:spPr>
          <a:xfrm>
            <a:off x="318533" y="5490338"/>
            <a:ext cx="1936865" cy="52322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srgbClr val="335E6E"/>
                </a:solidFill>
                <a:effectLst/>
                <a:uLnTx/>
                <a:uFillTx/>
                <a:latin typeface="Arial" panose="020B0604020202020204"/>
                <a:ea typeface="+mn-ea"/>
                <a:cs typeface="+mn-cs"/>
              </a:rPr>
              <a:t>Names not matching WBS titles</a:t>
            </a:r>
          </a:p>
        </p:txBody>
      </p:sp>
      <p:sp>
        <p:nvSpPr>
          <p:cNvPr id="12" name="TextBox 11">
            <a:extLst>
              <a:ext uri="{FF2B5EF4-FFF2-40B4-BE49-F238E27FC236}">
                <a16:creationId xmlns:a16="http://schemas.microsoft.com/office/drawing/2014/main" id="{13D01725-BD7D-4546-8A97-7E3E5ADB1900}"/>
              </a:ext>
            </a:extLst>
          </p:cNvPr>
          <p:cNvSpPr txBox="1"/>
          <p:nvPr/>
        </p:nvSpPr>
        <p:spPr>
          <a:xfrm>
            <a:off x="2841795" y="5490338"/>
            <a:ext cx="1936865" cy="52322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srgbClr val="335E6E"/>
                </a:solidFill>
                <a:effectLst/>
                <a:uLnTx/>
                <a:uFillTx/>
                <a:latin typeface="Arial" panose="020B0604020202020204"/>
                <a:ea typeface="+mn-ea"/>
                <a:cs typeface="+mn-cs"/>
              </a:rPr>
              <a:t>Insufficient granularity (not matching WBS)</a:t>
            </a:r>
          </a:p>
        </p:txBody>
      </p:sp>
      <p:sp>
        <p:nvSpPr>
          <p:cNvPr id="13" name="TextBox 12">
            <a:extLst>
              <a:ext uri="{FF2B5EF4-FFF2-40B4-BE49-F238E27FC236}">
                <a16:creationId xmlns:a16="http://schemas.microsoft.com/office/drawing/2014/main" id="{D26DF091-C1C5-45C4-A0BE-98A9BB58178A}"/>
              </a:ext>
            </a:extLst>
          </p:cNvPr>
          <p:cNvSpPr txBox="1"/>
          <p:nvPr/>
        </p:nvSpPr>
        <p:spPr>
          <a:xfrm>
            <a:off x="7259721" y="5013284"/>
            <a:ext cx="3621613" cy="73866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srgbClr val="335E6E"/>
                </a:solidFill>
                <a:effectLst/>
                <a:uLnTx/>
                <a:uFillTx/>
                <a:latin typeface="Arial" panose="020B0604020202020204"/>
                <a:ea typeface="+mn-ea"/>
                <a:cs typeface="+mn-cs"/>
              </a:rPr>
              <a:t>No dependencies or critical path shown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srgbClr val="335E6E"/>
                </a:solidFill>
                <a:effectLst/>
                <a:uLnTx/>
                <a:uFillTx/>
                <a:latin typeface="Arial" panose="020B0604020202020204"/>
                <a:ea typeface="+mn-ea"/>
                <a:cs typeface="+mn-cs"/>
              </a:rPr>
              <a:t>No discrimination between entities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srgbClr val="335E6E"/>
                </a:solidFill>
                <a:effectLst/>
                <a:uLnTx/>
                <a:uFillTx/>
                <a:latin typeface="Arial" panose="020B0604020202020204"/>
                <a:ea typeface="+mn-ea"/>
                <a:cs typeface="+mn-cs"/>
              </a:rPr>
              <a:t>No meetings/ key points</a:t>
            </a:r>
          </a:p>
        </p:txBody>
      </p:sp>
      <p:cxnSp>
        <p:nvCxnSpPr>
          <p:cNvPr id="14" name="Straight Arrow Connector 13">
            <a:extLst>
              <a:ext uri="{FF2B5EF4-FFF2-40B4-BE49-F238E27FC236}">
                <a16:creationId xmlns:a16="http://schemas.microsoft.com/office/drawing/2014/main" id="{56E73766-F461-4433-8F14-CFC3ED7F4D0A}"/>
              </a:ext>
            </a:extLst>
          </p:cNvPr>
          <p:cNvCxnSpPr>
            <a:cxnSpLocks/>
          </p:cNvCxnSpPr>
          <p:nvPr/>
        </p:nvCxnSpPr>
        <p:spPr>
          <a:xfrm flipH="1" flipV="1">
            <a:off x="8813787" y="3957145"/>
            <a:ext cx="1" cy="981592"/>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4875B495-E221-48EC-8427-5C542E50AFB5}"/>
              </a:ext>
            </a:extLst>
          </p:cNvPr>
          <p:cNvCxnSpPr>
            <a:cxnSpLocks/>
          </p:cNvCxnSpPr>
          <p:nvPr/>
        </p:nvCxnSpPr>
        <p:spPr>
          <a:xfrm flipV="1">
            <a:off x="4100566" y="4364337"/>
            <a:ext cx="2618761" cy="1047099"/>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E4061A00-9C1D-4162-BAD1-0BE8E4D3D6AF}"/>
              </a:ext>
            </a:extLst>
          </p:cNvPr>
          <p:cNvCxnSpPr>
            <a:cxnSpLocks/>
          </p:cNvCxnSpPr>
          <p:nvPr/>
        </p:nvCxnSpPr>
        <p:spPr>
          <a:xfrm flipH="1" flipV="1">
            <a:off x="2255398" y="4461326"/>
            <a:ext cx="1329577" cy="92129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3D093E02-28CF-4E29-BA89-B55EF91C6D30}"/>
              </a:ext>
            </a:extLst>
          </p:cNvPr>
          <p:cNvCxnSpPr>
            <a:cxnSpLocks/>
          </p:cNvCxnSpPr>
          <p:nvPr/>
        </p:nvCxnSpPr>
        <p:spPr>
          <a:xfrm flipV="1">
            <a:off x="1159705" y="4461326"/>
            <a:ext cx="184299" cy="1003979"/>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0BEF913E-E7D2-B786-4A62-127E83CBB861}"/>
              </a:ext>
            </a:extLst>
          </p:cNvPr>
          <p:cNvSpPr txBox="1"/>
          <p:nvPr/>
        </p:nvSpPr>
        <p:spPr>
          <a:xfrm>
            <a:off x="6394406" y="1389657"/>
            <a:ext cx="492325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600" i="0" u="none" strike="noStrike" kern="1200" cap="none" spc="0" normalizeH="0" baseline="0" noProof="0" dirty="0">
                <a:ln>
                  <a:noFill/>
                </a:ln>
                <a:solidFill>
                  <a:srgbClr val="335E6E"/>
                </a:solidFill>
                <a:effectLst/>
                <a:uLnTx/>
                <a:uFillTx/>
                <a:latin typeface="Arial" panose="020B0604020202020204"/>
                <a:ea typeface="+mn-ea"/>
                <a:cs typeface="+mn-cs"/>
              </a:rPr>
              <a:t>Not done in a project management tool giving little confidence in the PM experience of the bidder!</a:t>
            </a:r>
          </a:p>
        </p:txBody>
      </p:sp>
      <p:pic>
        <p:nvPicPr>
          <p:cNvPr id="6" name="Graphic 5" descr="Management outline">
            <a:extLst>
              <a:ext uri="{FF2B5EF4-FFF2-40B4-BE49-F238E27FC236}">
                <a16:creationId xmlns:a16="http://schemas.microsoft.com/office/drawing/2014/main" id="{5FCC9C25-467F-BA99-FDA3-2BA594A0049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425134" y="52337"/>
            <a:ext cx="770126" cy="77012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003627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2 – Management</a:t>
            </a:r>
            <a:endParaRPr lang="en-GB" dirty="0"/>
          </a:p>
        </p:txBody>
      </p:sp>
      <p:sp>
        <p:nvSpPr>
          <p:cNvPr id="18" name="TextBox 17">
            <a:extLst>
              <a:ext uri="{FF2B5EF4-FFF2-40B4-BE49-F238E27FC236}">
                <a16:creationId xmlns:a16="http://schemas.microsoft.com/office/drawing/2014/main" id="{662B374F-B13E-418F-A70F-DAA6791CE4E3}"/>
              </a:ext>
            </a:extLst>
          </p:cNvPr>
          <p:cNvSpPr txBox="1"/>
          <p:nvPr/>
        </p:nvSpPr>
        <p:spPr>
          <a:xfrm>
            <a:off x="370876" y="1061413"/>
            <a:ext cx="2969083" cy="461665"/>
          </a:xfrm>
          <a:prstGeom prst="rect">
            <a:avLst/>
          </a:prstGeom>
          <a:noFill/>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chemeClr val="accent1">
                    <a:lumMod val="75000"/>
                  </a:schemeClr>
                </a:solidFill>
                <a:effectLst/>
                <a:uLnTx/>
                <a:uFillTx/>
                <a:latin typeface="+mj-lt"/>
                <a:ea typeface="+mn-ea"/>
                <a:cs typeface="+mn-cs"/>
              </a:rPr>
              <a:t>Good GANTT chart</a:t>
            </a:r>
            <a:endParaRPr kumimoji="0" lang="en-GB" sz="2400" b="1" i="0" u="none" strike="noStrike" kern="1200" cap="none" spc="0" normalizeH="0" baseline="0" noProof="0" dirty="0">
              <a:ln>
                <a:noFill/>
              </a:ln>
              <a:solidFill>
                <a:schemeClr val="accent1">
                  <a:lumMod val="75000"/>
                </a:schemeClr>
              </a:solidFill>
              <a:effectLst/>
              <a:uLnTx/>
              <a:uFillTx/>
              <a:latin typeface="+mj-lt"/>
              <a:ea typeface="+mn-ea"/>
              <a:cs typeface="+mn-cs"/>
            </a:endParaRPr>
          </a:p>
        </p:txBody>
      </p:sp>
      <p:pic>
        <p:nvPicPr>
          <p:cNvPr id="5" name="Picture 4">
            <a:extLst>
              <a:ext uri="{FF2B5EF4-FFF2-40B4-BE49-F238E27FC236}">
                <a16:creationId xmlns:a16="http://schemas.microsoft.com/office/drawing/2014/main" id="{3DD59064-6CF1-62F5-B79A-D3F484148F05}"/>
              </a:ext>
            </a:extLst>
          </p:cNvPr>
          <p:cNvPicPr>
            <a:picLocks noChangeAspect="1"/>
          </p:cNvPicPr>
          <p:nvPr/>
        </p:nvPicPr>
        <p:blipFill>
          <a:blip r:embed="rId3"/>
          <a:stretch>
            <a:fillRect/>
          </a:stretch>
        </p:blipFill>
        <p:spPr>
          <a:xfrm>
            <a:off x="370876" y="1610901"/>
            <a:ext cx="11080739" cy="4013879"/>
          </a:xfrm>
          <a:prstGeom prst="rect">
            <a:avLst/>
          </a:prstGeom>
        </p:spPr>
      </p:pic>
      <p:sp>
        <p:nvSpPr>
          <p:cNvPr id="6" name="Rectangle 5">
            <a:extLst>
              <a:ext uri="{FF2B5EF4-FFF2-40B4-BE49-F238E27FC236}">
                <a16:creationId xmlns:a16="http://schemas.microsoft.com/office/drawing/2014/main" id="{A742B41E-353A-FDAF-4ACC-4BEA1858CFA4}"/>
              </a:ext>
            </a:extLst>
          </p:cNvPr>
          <p:cNvSpPr/>
          <p:nvPr/>
        </p:nvSpPr>
        <p:spPr>
          <a:xfrm>
            <a:off x="8859450" y="5624780"/>
            <a:ext cx="198226" cy="189535"/>
          </a:xfrm>
          <a:prstGeom prst="rect">
            <a:avLst/>
          </a:prstGeom>
          <a:solidFill>
            <a:srgbClr val="007B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EFFFF"/>
              </a:solidFill>
              <a:effectLst/>
              <a:uLnTx/>
              <a:uFillTx/>
              <a:latin typeface="Arial" panose="020B0604020202020204"/>
              <a:ea typeface="+mn-ea"/>
              <a:cs typeface="+mn-cs"/>
            </a:endParaRPr>
          </a:p>
        </p:txBody>
      </p:sp>
      <p:sp>
        <p:nvSpPr>
          <p:cNvPr id="7" name="Rectangle 6">
            <a:extLst>
              <a:ext uri="{FF2B5EF4-FFF2-40B4-BE49-F238E27FC236}">
                <a16:creationId xmlns:a16="http://schemas.microsoft.com/office/drawing/2014/main" id="{DC3B9268-CCF8-BDBE-E637-93F1AAD68403}"/>
              </a:ext>
            </a:extLst>
          </p:cNvPr>
          <p:cNvSpPr/>
          <p:nvPr/>
        </p:nvSpPr>
        <p:spPr>
          <a:xfrm>
            <a:off x="8859450" y="5943435"/>
            <a:ext cx="198226" cy="189535"/>
          </a:xfrm>
          <a:prstGeom prst="rect">
            <a:avLst/>
          </a:prstGeom>
          <a:solidFill>
            <a:srgbClr val="FF84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EFFFF"/>
              </a:solidFill>
              <a:effectLst/>
              <a:uLnTx/>
              <a:uFillTx/>
              <a:latin typeface="Arial" panose="020B0604020202020204"/>
              <a:ea typeface="+mn-ea"/>
              <a:cs typeface="+mn-cs"/>
            </a:endParaRPr>
          </a:p>
        </p:txBody>
      </p:sp>
      <p:sp>
        <p:nvSpPr>
          <p:cNvPr id="8" name="TextBox 7">
            <a:extLst>
              <a:ext uri="{FF2B5EF4-FFF2-40B4-BE49-F238E27FC236}">
                <a16:creationId xmlns:a16="http://schemas.microsoft.com/office/drawing/2014/main" id="{4E2BD87F-626C-0C16-B78B-7D5D8519C3DC}"/>
              </a:ext>
            </a:extLst>
          </p:cNvPr>
          <p:cNvSpPr txBox="1"/>
          <p:nvPr/>
        </p:nvSpPr>
        <p:spPr>
          <a:xfrm>
            <a:off x="9057676" y="5598871"/>
            <a:ext cx="1310853" cy="21544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800" b="0" i="0" u="none" strike="noStrike" kern="1200" cap="none" spc="0" normalizeH="0" baseline="0" noProof="0" dirty="0">
                <a:ln>
                  <a:noFill/>
                </a:ln>
                <a:solidFill>
                  <a:srgbClr val="003249"/>
                </a:solidFill>
                <a:effectLst/>
                <a:uLnTx/>
                <a:uFillTx/>
                <a:latin typeface="+mj-lt"/>
                <a:ea typeface="+mn-ea"/>
                <a:cs typeface="+mn-cs"/>
              </a:rPr>
              <a:t>Prime Contractor</a:t>
            </a:r>
          </a:p>
        </p:txBody>
      </p:sp>
      <p:sp>
        <p:nvSpPr>
          <p:cNvPr id="9" name="TextBox 8">
            <a:extLst>
              <a:ext uri="{FF2B5EF4-FFF2-40B4-BE49-F238E27FC236}">
                <a16:creationId xmlns:a16="http://schemas.microsoft.com/office/drawing/2014/main" id="{6EC22662-114B-8978-5E15-91A0548CF981}"/>
              </a:ext>
            </a:extLst>
          </p:cNvPr>
          <p:cNvSpPr txBox="1"/>
          <p:nvPr/>
        </p:nvSpPr>
        <p:spPr>
          <a:xfrm>
            <a:off x="9062090" y="5917526"/>
            <a:ext cx="1310853" cy="21544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800" b="0" i="0" u="none" strike="noStrike" kern="1200" cap="none" spc="0" normalizeH="0" baseline="0" noProof="0" dirty="0">
                <a:ln>
                  <a:noFill/>
                </a:ln>
                <a:solidFill>
                  <a:srgbClr val="003249"/>
                </a:solidFill>
                <a:effectLst/>
                <a:uLnTx/>
                <a:uFillTx/>
                <a:latin typeface="+mj-lt"/>
                <a:ea typeface="+mn-ea"/>
                <a:cs typeface="+mn-cs"/>
              </a:rPr>
              <a:t>Subcontractor</a:t>
            </a:r>
          </a:p>
        </p:txBody>
      </p:sp>
      <p:pic>
        <p:nvPicPr>
          <p:cNvPr id="4" name="Graphic 3" descr="Management outline">
            <a:extLst>
              <a:ext uri="{FF2B5EF4-FFF2-40B4-BE49-F238E27FC236}">
                <a16:creationId xmlns:a16="http://schemas.microsoft.com/office/drawing/2014/main" id="{9EC75D9E-FA70-9DC2-CBA6-D324C1DD977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425134" y="52337"/>
            <a:ext cx="770126" cy="77012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296837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2 – Management</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6000" y="889477"/>
            <a:ext cx="11565889" cy="2706475"/>
          </a:xfrm>
        </p:spPr>
        <p:txBody>
          <a:bodyPr/>
          <a:lstStyle/>
          <a:p>
            <a:pPr marL="457200" indent="-457200" algn="just">
              <a:spcAft>
                <a:spcPts val="0"/>
              </a:spcAft>
            </a:pPr>
            <a:r>
              <a:rPr lang="en-GB" sz="2000" b="1" dirty="0">
                <a:solidFill>
                  <a:schemeClr val="tx1"/>
                </a:solidFill>
                <a:latin typeface="+mn-lt"/>
                <a:ea typeface="Times New Roman"/>
                <a:cs typeface="Times New Roman"/>
              </a:rPr>
              <a:t>2.3		Planning</a:t>
            </a:r>
            <a:endParaRPr lang="en-US" sz="2000" dirty="0">
              <a:solidFill>
                <a:schemeClr val="tx1"/>
              </a:solidFill>
              <a:latin typeface="+mn-lt"/>
              <a:ea typeface="Times New Roman"/>
              <a:cs typeface="Times New Roman"/>
            </a:endParaRPr>
          </a:p>
          <a:p>
            <a:pPr marL="457200" lvl="0" indent="-457200" algn="just">
              <a:spcAft>
                <a:spcPts val="0"/>
              </a:spcAft>
            </a:pPr>
            <a:r>
              <a:rPr lang="en-US" dirty="0">
                <a:solidFill>
                  <a:schemeClr val="tx1"/>
                </a:solidFill>
                <a:latin typeface="+mn-lt"/>
                <a:ea typeface="Times New Roman"/>
                <a:cs typeface="Times New Roman"/>
              </a:rPr>
              <a:t>2.3.2  </a:t>
            </a:r>
            <a:r>
              <a:rPr lang="en-US" u="sng" dirty="0">
                <a:solidFill>
                  <a:schemeClr val="tx1"/>
                </a:solidFill>
                <a:latin typeface="+mn-lt"/>
                <a:ea typeface="Times New Roman"/>
                <a:cs typeface="Times New Roman"/>
              </a:rPr>
              <a:t>Proposed Schedule</a:t>
            </a:r>
          </a:p>
          <a:p>
            <a:pPr marL="628650" indent="-628650" algn="just">
              <a:spcAft>
                <a:spcPts val="600"/>
              </a:spcAft>
            </a:pPr>
            <a:r>
              <a:rPr lang="en-GB" sz="1600" dirty="0">
                <a:solidFill>
                  <a:schemeClr val="tx2"/>
                </a:solidFill>
                <a:latin typeface="+mn-lt"/>
                <a:ea typeface="Times New Roman"/>
                <a:cs typeface="Times New Roman"/>
              </a:rPr>
              <a:t>	Provide a synthetic summary of the planning assumptions that are needed to correctly interpret the provided Gantt Chart.</a:t>
            </a:r>
          </a:p>
          <a:p>
            <a:pPr marL="628650" indent="-628650" algn="just">
              <a:spcAft>
                <a:spcPts val="600"/>
              </a:spcAft>
            </a:pPr>
            <a:r>
              <a:rPr lang="en-US" dirty="0">
                <a:solidFill>
                  <a:schemeClr val="tx1"/>
                </a:solidFill>
                <a:latin typeface="+mn-lt"/>
                <a:ea typeface="Times New Roman"/>
                <a:cs typeface="Times New Roman"/>
              </a:rPr>
              <a:t>2.3.3  </a:t>
            </a:r>
            <a:r>
              <a:rPr lang="en-US" u="sng" dirty="0">
                <a:solidFill>
                  <a:schemeClr val="tx1"/>
                </a:solidFill>
                <a:latin typeface="+mn-lt"/>
                <a:ea typeface="Times New Roman"/>
                <a:cs typeface="Times New Roman"/>
              </a:rPr>
              <a:t>Meeting and Travel Plan</a:t>
            </a:r>
          </a:p>
          <a:p>
            <a:pPr marL="571500" indent="-571500" algn="just">
              <a:spcAft>
                <a:spcPts val="600"/>
              </a:spcAft>
            </a:pPr>
            <a:r>
              <a:rPr lang="en-US" sz="1600" dirty="0">
                <a:solidFill>
                  <a:schemeClr val="tx2"/>
                </a:solidFill>
                <a:latin typeface="+mn-lt"/>
                <a:ea typeface="Times New Roman"/>
                <a:cs typeface="Times New Roman"/>
              </a:rPr>
              <a:t>	S</a:t>
            </a:r>
            <a:r>
              <a:rPr lang="en-GB" sz="1600" dirty="0" err="1">
                <a:solidFill>
                  <a:schemeClr val="tx2"/>
                </a:solidFill>
                <a:latin typeface="+mn-lt"/>
                <a:ea typeface="Times New Roman"/>
                <a:cs typeface="Times New Roman"/>
              </a:rPr>
              <a:t>hould</a:t>
            </a:r>
            <a:r>
              <a:rPr lang="en-GB" sz="1600" dirty="0">
                <a:solidFill>
                  <a:schemeClr val="tx2"/>
                </a:solidFill>
                <a:latin typeface="+mn-lt"/>
                <a:ea typeface="Times New Roman"/>
                <a:cs typeface="Times New Roman"/>
              </a:rPr>
              <a:t> be </a:t>
            </a:r>
            <a:r>
              <a:rPr lang="en-GB" sz="1600" b="1" dirty="0">
                <a:solidFill>
                  <a:schemeClr val="tx2"/>
                </a:solidFill>
                <a:latin typeface="+mn-lt"/>
                <a:ea typeface="Times New Roman"/>
                <a:cs typeface="Times New Roman"/>
              </a:rPr>
              <a:t>consistent </a:t>
            </a:r>
            <a:r>
              <a:rPr lang="en-GB" sz="1600" dirty="0">
                <a:solidFill>
                  <a:schemeClr val="tx2"/>
                </a:solidFill>
                <a:latin typeface="+mn-lt"/>
                <a:ea typeface="Times New Roman"/>
                <a:cs typeface="Times New Roman"/>
              </a:rPr>
              <a:t>with the cost given in </a:t>
            </a:r>
            <a:r>
              <a:rPr lang="en-GB" sz="1600" b="1" dirty="0">
                <a:solidFill>
                  <a:schemeClr val="tx2"/>
                </a:solidFill>
                <a:latin typeface="+mn-lt"/>
                <a:ea typeface="Times New Roman"/>
                <a:cs typeface="Times New Roman"/>
              </a:rPr>
              <a:t>PSS A2, Exhibit B </a:t>
            </a:r>
            <a:r>
              <a:rPr lang="en-GB" sz="1600" dirty="0">
                <a:solidFill>
                  <a:schemeClr val="tx2"/>
                </a:solidFill>
                <a:latin typeface="+mn-lt"/>
                <a:ea typeface="Times New Roman"/>
                <a:cs typeface="Times New Roman"/>
              </a:rPr>
              <a:t>and shall include not only meetings with the Agency but also meetings with sub-contractors involving travel, </a:t>
            </a:r>
            <a:r>
              <a:rPr lang="en-GB" sz="1600" b="1" dirty="0">
                <a:solidFill>
                  <a:schemeClr val="tx2"/>
                </a:solidFill>
                <a:latin typeface="+mn-lt"/>
                <a:ea typeface="Times New Roman"/>
                <a:cs typeface="Times New Roman"/>
              </a:rPr>
              <a:t>field trips</a:t>
            </a:r>
            <a:r>
              <a:rPr lang="en-GB" sz="1600" dirty="0">
                <a:solidFill>
                  <a:schemeClr val="tx2"/>
                </a:solidFill>
                <a:latin typeface="+mn-lt"/>
                <a:ea typeface="Times New Roman"/>
                <a:cs typeface="Times New Roman"/>
              </a:rPr>
              <a:t>, travels to test houses.</a:t>
            </a:r>
            <a:endParaRPr lang="en-GB" sz="1600" u="sng" dirty="0">
              <a:solidFill>
                <a:schemeClr val="tx2"/>
              </a:solidFill>
              <a:latin typeface="+mn-lt"/>
              <a:ea typeface="Times New Roman"/>
              <a:cs typeface="Times New Roman"/>
            </a:endParaRPr>
          </a:p>
          <a:p>
            <a:pPr marL="807720" lvl="1" indent="-285750" algn="just">
              <a:lnSpc>
                <a:spcPct val="90000"/>
              </a:lnSpc>
              <a:buClr>
                <a:schemeClr val="tx2"/>
              </a:buClr>
              <a:buFont typeface="Arial" panose="020B0604020202020204" pitchFamily="34" charset="0"/>
              <a:buChar char="•"/>
              <a:tabLst>
                <a:tab pos="715963" algn="l"/>
              </a:tabLst>
              <a:defRPr/>
            </a:pPr>
            <a:r>
              <a:rPr lang="en-US" altLang="en-US" sz="1600" kern="0" dirty="0">
                <a:solidFill>
                  <a:schemeClr val="tx2"/>
                </a:solidFill>
                <a:latin typeface="+mn-lt"/>
                <a:ea typeface="MS PGothic"/>
                <a:cs typeface="Arial"/>
              </a:rPr>
              <a:t>All meetings with ESA (e.g. progress meetings – note these may be via telecon)</a:t>
            </a:r>
          </a:p>
          <a:p>
            <a:pPr marL="807720" lvl="1" indent="-285750" algn="just">
              <a:lnSpc>
                <a:spcPct val="90000"/>
              </a:lnSpc>
              <a:buClr>
                <a:schemeClr val="tx2"/>
              </a:buClr>
              <a:buFont typeface="Arial" panose="020B0604020202020204" pitchFamily="34" charset="0"/>
              <a:buChar char="•"/>
              <a:tabLst>
                <a:tab pos="715963" algn="l"/>
              </a:tabLst>
              <a:defRPr/>
            </a:pPr>
            <a:r>
              <a:rPr lang="en-US" altLang="en-US" sz="1600" kern="0" dirty="0">
                <a:solidFill>
                  <a:schemeClr val="tx2"/>
                </a:solidFill>
                <a:latin typeface="+mn-lt"/>
                <a:ea typeface="MS PGothic"/>
                <a:cs typeface="Arial"/>
              </a:rPr>
              <a:t>All reviews, both internal and with ESA (e.g. Requirements Reviews, Design Review, Test Readiness...)</a:t>
            </a:r>
          </a:p>
          <a:p>
            <a:pPr marL="807720" lvl="1" indent="-285750" algn="just">
              <a:lnSpc>
                <a:spcPct val="90000"/>
              </a:lnSpc>
              <a:buClr>
                <a:schemeClr val="tx2"/>
              </a:buClr>
              <a:buFont typeface="Arial" panose="020B0604020202020204" pitchFamily="34" charset="0"/>
              <a:buChar char="•"/>
              <a:tabLst>
                <a:tab pos="715963" algn="l"/>
              </a:tabLst>
              <a:defRPr/>
            </a:pPr>
            <a:r>
              <a:rPr lang="en-US" altLang="en-US" sz="1600" kern="0" dirty="0">
                <a:solidFill>
                  <a:schemeClr val="tx2"/>
                </a:solidFill>
                <a:latin typeface="+mn-lt"/>
                <a:ea typeface="MS PGothic"/>
                <a:cs typeface="Arial"/>
              </a:rPr>
              <a:t>All meetings with sub-contractors or potential customers (e.g. progress meetings, working meetings, requirement definition meetings)</a:t>
            </a:r>
          </a:p>
          <a:p>
            <a:pPr marL="807720" lvl="1" indent="-285750" algn="just">
              <a:lnSpc>
                <a:spcPct val="90000"/>
              </a:lnSpc>
              <a:buClr>
                <a:schemeClr val="tx2"/>
              </a:buClr>
              <a:buFont typeface="Arial" panose="020B0604020202020204" pitchFamily="34" charset="0"/>
              <a:buChar char="•"/>
              <a:tabLst>
                <a:tab pos="715963" algn="l"/>
              </a:tabLst>
              <a:defRPr/>
            </a:pPr>
            <a:r>
              <a:rPr lang="en-US" altLang="en-US" sz="1600" kern="0" dirty="0">
                <a:solidFill>
                  <a:schemeClr val="tx2"/>
                </a:solidFill>
                <a:latin typeface="+mn-lt"/>
                <a:ea typeface="MS PGothic"/>
                <a:cs typeface="Arial"/>
              </a:rPr>
              <a:t>All travels to facilities (e.g. Test houses, Ground truth measurement areas)</a:t>
            </a:r>
          </a:p>
          <a:p>
            <a:pPr marL="807720" lvl="1" indent="-285750" algn="just">
              <a:lnSpc>
                <a:spcPct val="90000"/>
              </a:lnSpc>
              <a:buClr>
                <a:schemeClr val="tx2"/>
              </a:buClr>
              <a:buFont typeface="Arial" panose="020B0604020202020204" pitchFamily="34" charset="0"/>
              <a:buChar char="•"/>
              <a:tabLst>
                <a:tab pos="715963" algn="l"/>
              </a:tabLst>
              <a:defRPr/>
            </a:pPr>
            <a:r>
              <a:rPr lang="en-US" altLang="en-US" sz="1600" kern="0" dirty="0">
                <a:solidFill>
                  <a:schemeClr val="tx2"/>
                </a:solidFill>
                <a:latin typeface="+mn-lt"/>
              </a:rPr>
              <a:t>Final Presentation (at ESA premises)</a:t>
            </a:r>
            <a:endParaRPr lang="pl-PL" altLang="en-US" sz="1600" kern="0" dirty="0">
              <a:solidFill>
                <a:schemeClr val="tx2"/>
              </a:solidFill>
              <a:latin typeface="+mn-lt"/>
            </a:endParaRPr>
          </a:p>
          <a:p>
            <a:pPr lvl="0" algn="just" eaLnBrk="0" hangingPunct="0">
              <a:lnSpc>
                <a:spcPct val="90000"/>
              </a:lnSpc>
              <a:spcBef>
                <a:spcPts val="600"/>
              </a:spcBef>
              <a:buClr>
                <a:srgbClr val="0098DB"/>
              </a:buClr>
              <a:defRPr/>
            </a:pPr>
            <a:r>
              <a:rPr lang="en-US" altLang="en-US" sz="1600" b="1" kern="0" dirty="0">
                <a:solidFill>
                  <a:schemeClr val="tx2"/>
                </a:solidFill>
                <a:latin typeface="+mn-lt"/>
              </a:rPr>
              <a:t>NOT</a:t>
            </a:r>
            <a:r>
              <a:rPr lang="en-US" altLang="en-US" sz="1600" kern="0" dirty="0">
                <a:solidFill>
                  <a:schemeClr val="tx2"/>
                </a:solidFill>
                <a:latin typeface="+mn-lt"/>
              </a:rPr>
              <a:t> to include:</a:t>
            </a:r>
          </a:p>
          <a:p>
            <a:pPr marL="807720" lvl="1" indent="-285750" algn="just">
              <a:lnSpc>
                <a:spcPct val="90000"/>
              </a:lnSpc>
              <a:buClr>
                <a:schemeClr val="tx2"/>
              </a:buClr>
              <a:buFont typeface="Arial" panose="020B0604020202020204" pitchFamily="34" charset="0"/>
              <a:buChar char="•"/>
              <a:defRPr/>
            </a:pPr>
            <a:r>
              <a:rPr lang="en-US" altLang="en-US" sz="1600" kern="0" dirty="0">
                <a:solidFill>
                  <a:schemeClr val="tx2"/>
                </a:solidFill>
                <a:latin typeface="+mn-lt"/>
                <a:ea typeface="MS PGothic"/>
                <a:cs typeface="Arial"/>
              </a:rPr>
              <a:t>Any meeting or travel not DIRECTLY needed for progression of the activity (e.g. conferences, promotional activities…)</a:t>
            </a:r>
          </a:p>
          <a:p>
            <a:pPr marL="807720" lvl="1" indent="-285750" algn="just">
              <a:lnSpc>
                <a:spcPct val="90000"/>
              </a:lnSpc>
              <a:buClr>
                <a:schemeClr val="tx2"/>
              </a:buClr>
              <a:buFont typeface="Arial" panose="020B0604020202020204" pitchFamily="34" charset="0"/>
              <a:buChar char="•"/>
              <a:defRPr/>
            </a:pPr>
            <a:r>
              <a:rPr lang="en-US" altLang="en-US" sz="1600" kern="0" dirty="0">
                <a:solidFill>
                  <a:schemeClr val="tx2"/>
                </a:solidFill>
                <a:latin typeface="+mn-lt"/>
                <a:ea typeface="MS PGothic"/>
                <a:cs typeface="Arial"/>
              </a:rPr>
              <a:t>Ad-hoc meetings to resolve problems (e.g. supply problems)</a:t>
            </a:r>
          </a:p>
          <a:p>
            <a:pPr marL="0" indent="-76200" algn="just">
              <a:buClr>
                <a:srgbClr val="0098DB"/>
              </a:buClr>
              <a:buFont typeface="Verdana" pitchFamily="34" charset="0"/>
              <a:buNone/>
              <a:defRPr/>
            </a:pPr>
            <a:endParaRPr kumimoji="0" lang="en-US" altLang="en-US" sz="1400" b="0" i="1" u="none" strike="noStrike" kern="0" cap="none" spc="0" normalizeH="0" baseline="0" noProof="0" dirty="0">
              <a:ln>
                <a:noFill/>
              </a:ln>
              <a:solidFill>
                <a:schemeClr val="tx2"/>
              </a:solidFill>
              <a:effectLst/>
              <a:uLnTx/>
              <a:uFillTx/>
              <a:latin typeface="+mn-lt"/>
            </a:endParaRPr>
          </a:p>
        </p:txBody>
      </p:sp>
      <p:pic>
        <p:nvPicPr>
          <p:cNvPr id="4" name="Graphic 3" descr="Management outline">
            <a:extLst>
              <a:ext uri="{FF2B5EF4-FFF2-40B4-BE49-F238E27FC236}">
                <a16:creationId xmlns:a16="http://schemas.microsoft.com/office/drawing/2014/main" id="{4F2C59FE-5161-92F4-1509-A0850D8F7C2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425134" y="52337"/>
            <a:ext cx="770126" cy="77012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2292088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(hints and tips)</a:t>
            </a:r>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6000" y="1049551"/>
            <a:ext cx="11357811" cy="4758898"/>
          </a:xfrm>
        </p:spPr>
        <p:txBody>
          <a:bodyPr/>
          <a:lstStyle/>
          <a:p>
            <a:pPr algn="just" eaLnBrk="1" hangingPunct="1">
              <a:lnSpc>
                <a:spcPct val="100000"/>
              </a:lnSpc>
              <a:spcBef>
                <a:spcPct val="0"/>
              </a:spcBef>
              <a:buClrTx/>
              <a:buFontTx/>
              <a:buNone/>
            </a:pPr>
            <a:r>
              <a:rPr lang="en-US" altLang="en-US" sz="1800" dirty="0">
                <a:solidFill>
                  <a:schemeClr val="tx1"/>
                </a:solidFill>
              </a:rPr>
              <a:t>During this presentation we will draw your attention to </a:t>
            </a:r>
            <a:r>
              <a:rPr lang="en-US" altLang="en-US" sz="1800" b="1" dirty="0">
                <a:solidFill>
                  <a:schemeClr val="tx1"/>
                </a:solidFill>
              </a:rPr>
              <a:t>common mistakes </a:t>
            </a:r>
            <a:r>
              <a:rPr lang="en-US" altLang="en-US" sz="1800" dirty="0">
                <a:solidFill>
                  <a:schemeClr val="tx1"/>
                </a:solidFill>
              </a:rPr>
              <a:t>and oversights in proposals. It is not a prescriptive ‘do it like this’ list and the material must be sensibly applied to your particular case. </a:t>
            </a:r>
          </a:p>
          <a:p>
            <a:pPr algn="just" eaLnBrk="1" hangingPunct="1">
              <a:lnSpc>
                <a:spcPct val="100000"/>
              </a:lnSpc>
              <a:spcBef>
                <a:spcPct val="0"/>
              </a:spcBef>
              <a:buClrTx/>
              <a:buFontTx/>
              <a:buNone/>
            </a:pPr>
            <a:endParaRPr lang="en-US" altLang="en-US" sz="1800" dirty="0">
              <a:solidFill>
                <a:schemeClr val="tx1"/>
              </a:solidFill>
            </a:endParaRPr>
          </a:p>
          <a:p>
            <a:pPr algn="just" eaLnBrk="1" hangingPunct="1">
              <a:lnSpc>
                <a:spcPct val="100000"/>
              </a:lnSpc>
              <a:spcBef>
                <a:spcPct val="0"/>
              </a:spcBef>
              <a:buClrTx/>
              <a:buFontTx/>
              <a:buNone/>
            </a:pPr>
            <a:r>
              <a:rPr lang="en-US" altLang="en-US" sz="1800" dirty="0">
                <a:solidFill>
                  <a:schemeClr val="tx1"/>
                </a:solidFill>
              </a:rPr>
              <a:t>There is no substitute for </a:t>
            </a:r>
            <a:r>
              <a:rPr lang="en-US" altLang="en-US" sz="1800" b="1" dirty="0">
                <a:solidFill>
                  <a:schemeClr val="tx1"/>
                </a:solidFill>
              </a:rPr>
              <a:t>a good idea.</a:t>
            </a:r>
            <a:r>
              <a:rPr lang="pl-PL" altLang="en-US" sz="1800" dirty="0">
                <a:solidFill>
                  <a:schemeClr val="tx1"/>
                </a:solidFill>
              </a:rPr>
              <a:t> </a:t>
            </a:r>
            <a:r>
              <a:rPr lang="en-US" altLang="en-US" sz="1800" dirty="0">
                <a:solidFill>
                  <a:schemeClr val="tx1"/>
                </a:solidFill>
              </a:rPr>
              <a:t>This presentation will only help you to present your idea in a way it can be </a:t>
            </a:r>
            <a:r>
              <a:rPr lang="en-US" altLang="en-US" sz="1800" b="1" dirty="0">
                <a:solidFill>
                  <a:schemeClr val="tx1"/>
                </a:solidFill>
              </a:rPr>
              <a:t>understood by</a:t>
            </a:r>
            <a:r>
              <a:rPr lang="pl-PL" altLang="en-US" sz="1800" b="1" dirty="0">
                <a:solidFill>
                  <a:schemeClr val="tx1"/>
                </a:solidFill>
              </a:rPr>
              <a:t> </a:t>
            </a:r>
            <a:r>
              <a:rPr lang="en-US" altLang="en-US" sz="1800" b="1" dirty="0">
                <a:solidFill>
                  <a:schemeClr val="tx1"/>
                </a:solidFill>
              </a:rPr>
              <a:t>reviewers</a:t>
            </a:r>
            <a:r>
              <a:rPr lang="en-US" altLang="en-US" sz="1800" dirty="0">
                <a:solidFill>
                  <a:schemeClr val="tx1"/>
                </a:solidFill>
              </a:rPr>
              <a:t>.</a:t>
            </a:r>
            <a:endParaRPr lang="pl-PL" altLang="en-US" sz="1800" dirty="0">
              <a:solidFill>
                <a:schemeClr val="tx1"/>
              </a:solidFill>
            </a:endParaRPr>
          </a:p>
          <a:p>
            <a:pPr algn="just" eaLnBrk="1" hangingPunct="1">
              <a:lnSpc>
                <a:spcPct val="100000"/>
              </a:lnSpc>
              <a:spcBef>
                <a:spcPct val="0"/>
              </a:spcBef>
              <a:buClrTx/>
              <a:buFontTx/>
              <a:buNone/>
            </a:pPr>
            <a:br>
              <a:rPr lang="en-US" altLang="en-US" sz="1800" dirty="0">
                <a:solidFill>
                  <a:schemeClr val="tx1"/>
                </a:solidFill>
              </a:rPr>
            </a:br>
            <a:r>
              <a:rPr lang="en-US" altLang="en-US" sz="1800" dirty="0">
                <a:solidFill>
                  <a:schemeClr val="tx1"/>
                </a:solidFill>
              </a:rPr>
              <a:t>Please ensure that your Proposal is compliant with the </a:t>
            </a:r>
            <a:r>
              <a:rPr lang="en-US" altLang="en-US" sz="1800" dirty="0" err="1">
                <a:solidFill>
                  <a:schemeClr val="tx1"/>
                </a:solidFill>
              </a:rPr>
              <a:t>CfP</a:t>
            </a:r>
            <a:r>
              <a:rPr lang="en-US" altLang="en-US" sz="1800" dirty="0">
                <a:solidFill>
                  <a:schemeClr val="tx1"/>
                </a:solidFill>
              </a:rPr>
              <a:t> conditions of tender and cover letter – each </a:t>
            </a:r>
            <a:r>
              <a:rPr lang="en-US" altLang="en-US" sz="1800" dirty="0" err="1">
                <a:solidFill>
                  <a:schemeClr val="tx1"/>
                </a:solidFill>
              </a:rPr>
              <a:t>CfP</a:t>
            </a:r>
            <a:r>
              <a:rPr lang="en-US" altLang="en-US" sz="1800" dirty="0">
                <a:solidFill>
                  <a:schemeClr val="tx1"/>
                </a:solidFill>
              </a:rPr>
              <a:t> can be different. Do not use a previous template from any other </a:t>
            </a:r>
            <a:r>
              <a:rPr lang="en-US" altLang="en-US" sz="1800" dirty="0" err="1">
                <a:solidFill>
                  <a:schemeClr val="tx1"/>
                </a:solidFill>
              </a:rPr>
              <a:t>CfP</a:t>
            </a:r>
            <a:r>
              <a:rPr lang="en-US" altLang="en-US" sz="1800" dirty="0">
                <a:solidFill>
                  <a:schemeClr val="tx1"/>
                </a:solidFill>
              </a:rPr>
              <a:t>.</a:t>
            </a:r>
          </a:p>
          <a:p>
            <a:pPr algn="just" eaLnBrk="1" hangingPunct="1">
              <a:lnSpc>
                <a:spcPct val="100000"/>
              </a:lnSpc>
              <a:spcBef>
                <a:spcPct val="0"/>
              </a:spcBef>
              <a:buClrTx/>
              <a:buFontTx/>
              <a:buNone/>
            </a:pPr>
            <a:endParaRPr lang="en-US" altLang="en-US" sz="1800" dirty="0">
              <a:solidFill>
                <a:schemeClr val="tx2"/>
              </a:solidFill>
            </a:endParaRPr>
          </a:p>
        </p:txBody>
      </p:sp>
      <p:sp>
        <p:nvSpPr>
          <p:cNvPr id="4" name="TextBox 3">
            <a:extLst>
              <a:ext uri="{FF2B5EF4-FFF2-40B4-BE49-F238E27FC236}">
                <a16:creationId xmlns:a16="http://schemas.microsoft.com/office/drawing/2014/main" id="{26144438-C2B8-D8CA-CC10-CB97145F8CAB}"/>
              </a:ext>
            </a:extLst>
          </p:cNvPr>
          <p:cNvSpPr txBox="1"/>
          <p:nvPr/>
        </p:nvSpPr>
        <p:spPr>
          <a:xfrm>
            <a:off x="281354" y="3618216"/>
            <a:ext cx="11529113" cy="2385268"/>
          </a:xfrm>
          <a:prstGeom prst="rect">
            <a:avLst/>
          </a:prstGeom>
          <a:solidFill>
            <a:schemeClr val="accent6"/>
          </a:solidFill>
        </p:spPr>
        <p:txBody>
          <a:bodyPr wrap="square">
            <a:spAutoFit/>
          </a:bodyPr>
          <a:lstStyle/>
          <a:p>
            <a:pPr algn="just" eaLnBrk="1" hangingPunct="1">
              <a:lnSpc>
                <a:spcPct val="100000"/>
              </a:lnSpc>
              <a:spcBef>
                <a:spcPct val="0"/>
              </a:spcBef>
              <a:spcAft>
                <a:spcPts val="600"/>
              </a:spcAft>
              <a:buClrTx/>
              <a:buFont typeface="Verdana" pitchFamily="34" charset="0"/>
              <a:buNone/>
            </a:pPr>
            <a:r>
              <a:rPr lang="en-US" altLang="en-US" sz="1800" b="1" dirty="0">
                <a:solidFill>
                  <a:schemeClr val="tx1"/>
                </a:solidFill>
                <a:latin typeface="+mn-lt"/>
              </a:rPr>
              <a:t>Remember: </a:t>
            </a:r>
          </a:p>
          <a:p>
            <a:pPr marL="285750" indent="-285750" algn="just" eaLnBrk="1" hangingPunct="1">
              <a:lnSpc>
                <a:spcPct val="100000"/>
              </a:lnSpc>
              <a:spcBef>
                <a:spcPct val="0"/>
              </a:spcBef>
              <a:buClrTx/>
              <a:buFont typeface="Arial" panose="020B0604020202020204" pitchFamily="34" charset="0"/>
              <a:buChar char="•"/>
            </a:pPr>
            <a:r>
              <a:rPr lang="en-US" altLang="en-US" sz="1800" b="1" dirty="0">
                <a:solidFill>
                  <a:schemeClr val="tx2"/>
                </a:solidFill>
                <a:latin typeface="+mn-lt"/>
              </a:rPr>
              <a:t>ESA is only allowed to evaluate what is in the 25 pages of the proposal</a:t>
            </a:r>
            <a:r>
              <a:rPr lang="en-US" altLang="en-US" sz="1800" dirty="0">
                <a:solidFill>
                  <a:schemeClr val="tx2"/>
                </a:solidFill>
                <a:latin typeface="+mn-lt"/>
              </a:rPr>
              <a:t> </a:t>
            </a:r>
            <a:r>
              <a:rPr lang="en-US" altLang="en-US" dirty="0">
                <a:solidFill>
                  <a:schemeClr val="tx2"/>
                </a:solidFill>
                <a:latin typeface="+mn-lt"/>
              </a:rPr>
              <a:t>– do not assume that the reviewers have “your common knowledge” or that “it is commonly known”. We cannot evaluate intentions, “read in-between-the-lines” or guess what you mean. We are only allowed, outside of the proposal, to consult ESA-STAR or other ESA internal information. </a:t>
            </a:r>
          </a:p>
          <a:p>
            <a:pPr marL="285750" indent="-285750" algn="just" eaLnBrk="1" hangingPunct="1">
              <a:lnSpc>
                <a:spcPct val="100000"/>
              </a:lnSpc>
              <a:spcBef>
                <a:spcPct val="0"/>
              </a:spcBef>
              <a:buClrTx/>
              <a:buFont typeface="Arial" panose="020B0604020202020204" pitchFamily="34" charset="0"/>
              <a:buChar char="•"/>
            </a:pPr>
            <a:endParaRPr lang="en-US" altLang="en-US" sz="1800" dirty="0">
              <a:solidFill>
                <a:schemeClr val="tx2"/>
              </a:solidFill>
              <a:latin typeface="+mn-lt"/>
            </a:endParaRPr>
          </a:p>
          <a:p>
            <a:pPr marL="285750" indent="-285750" algn="just" eaLnBrk="1" hangingPunct="1">
              <a:lnSpc>
                <a:spcPct val="100000"/>
              </a:lnSpc>
              <a:spcBef>
                <a:spcPct val="0"/>
              </a:spcBef>
              <a:buClrTx/>
              <a:buFont typeface="Arial" panose="020B0604020202020204" pitchFamily="34" charset="0"/>
              <a:buChar char="•"/>
            </a:pPr>
            <a:r>
              <a:rPr lang="en-US" altLang="en-US" sz="1800" b="1" dirty="0">
                <a:solidFill>
                  <a:schemeClr val="tx2"/>
                </a:solidFill>
                <a:latin typeface="+mn-lt"/>
              </a:rPr>
              <a:t>The TEB members have to read typically 20+ proposals in total per TEB </a:t>
            </a:r>
            <a:r>
              <a:rPr lang="en-US" altLang="en-US" sz="1800" dirty="0">
                <a:solidFill>
                  <a:schemeClr val="tx2"/>
                </a:solidFill>
                <a:latin typeface="+mn-lt"/>
              </a:rPr>
              <a:t>– the easier you make it for them to read and understand, the better for both them and you</a:t>
            </a:r>
            <a:r>
              <a:rPr lang="et-EE" altLang="en-US" sz="1800" dirty="0">
                <a:solidFill>
                  <a:schemeClr val="tx2"/>
                </a:solidFill>
                <a:latin typeface="+mn-lt"/>
              </a:rPr>
              <a:t>.</a:t>
            </a:r>
            <a:endParaRPr lang="en-GB" altLang="en-US" sz="1800" dirty="0">
              <a:solidFill>
                <a:schemeClr val="tx2"/>
              </a:solidFill>
              <a:latin typeface="+mn-lt"/>
            </a:endParaRPr>
          </a:p>
        </p:txBody>
      </p:sp>
    </p:spTree>
    <p:extLst>
      <p:ext uri="{BB962C8B-B14F-4D97-AF65-F5344CB8AC3E}">
        <p14:creationId xmlns:p14="http://schemas.microsoft.com/office/powerpoint/2010/main" val="17717366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2 – Management</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6000" y="874745"/>
            <a:ext cx="7278243" cy="5108509"/>
          </a:xfrm>
        </p:spPr>
        <p:txBody>
          <a:bodyPr/>
          <a:lstStyle/>
          <a:p>
            <a:pPr marL="457200" indent="-457200" algn="just">
              <a:spcAft>
                <a:spcPts val="1200"/>
              </a:spcAft>
            </a:pPr>
            <a:r>
              <a:rPr lang="en-US" sz="2000" b="1" dirty="0">
                <a:solidFill>
                  <a:schemeClr val="tx1"/>
                </a:solidFill>
                <a:latin typeface="+mn-lt"/>
                <a:ea typeface="Times New Roman"/>
                <a:cs typeface="Times New Roman"/>
              </a:rPr>
              <a:t>2.4		Deliverable Items</a:t>
            </a:r>
          </a:p>
          <a:p>
            <a:pPr marL="9525" indent="-9525" algn="just">
              <a:spcAft>
                <a:spcPts val="0"/>
              </a:spcAft>
            </a:pPr>
            <a:r>
              <a:rPr lang="en-GB" sz="1600" dirty="0">
                <a:solidFill>
                  <a:schemeClr val="tx2"/>
                </a:solidFill>
                <a:latin typeface="+mn-lt"/>
                <a:ea typeface="Times New Roman"/>
                <a:cs typeface="Times New Roman"/>
              </a:rPr>
              <a:t>The List of Deliverable Items shall be grouped in </a:t>
            </a:r>
            <a:r>
              <a:rPr lang="en-GB" sz="1600" b="1" dirty="0">
                <a:solidFill>
                  <a:schemeClr val="tx2"/>
                </a:solidFill>
                <a:latin typeface="+mn-lt"/>
                <a:ea typeface="Times New Roman"/>
                <a:cs typeface="Times New Roman"/>
              </a:rPr>
              <a:t>Documentation, Hardware and Software </a:t>
            </a:r>
            <a:r>
              <a:rPr lang="en-GB" sz="1600" dirty="0">
                <a:solidFill>
                  <a:schemeClr val="tx2"/>
                </a:solidFill>
                <a:latin typeface="+mn-lt"/>
                <a:ea typeface="Times New Roman"/>
                <a:cs typeface="Times New Roman"/>
              </a:rPr>
              <a:t>and shall include sufficient </a:t>
            </a:r>
            <a:r>
              <a:rPr lang="en-GB" sz="1600" b="1" dirty="0">
                <a:solidFill>
                  <a:schemeClr val="tx2"/>
                </a:solidFill>
                <a:latin typeface="+mn-lt"/>
                <a:ea typeface="Times New Roman"/>
                <a:cs typeface="Times New Roman"/>
              </a:rPr>
              <a:t>explanation</a:t>
            </a:r>
            <a:r>
              <a:rPr lang="en-GB" sz="1600" dirty="0">
                <a:solidFill>
                  <a:schemeClr val="tx2"/>
                </a:solidFill>
                <a:latin typeface="+mn-lt"/>
                <a:ea typeface="Times New Roman"/>
                <a:cs typeface="Times New Roman"/>
              </a:rPr>
              <a:t> to unambiguously represent the </a:t>
            </a:r>
            <a:r>
              <a:rPr lang="en-GB" sz="1600" b="1" dirty="0">
                <a:solidFill>
                  <a:schemeClr val="tx2"/>
                </a:solidFill>
                <a:latin typeface="+mn-lt"/>
                <a:ea typeface="Times New Roman"/>
                <a:cs typeface="Times New Roman"/>
              </a:rPr>
              <a:t>scope</a:t>
            </a:r>
            <a:r>
              <a:rPr lang="en-GB" sz="1600" dirty="0">
                <a:solidFill>
                  <a:schemeClr val="tx2"/>
                </a:solidFill>
                <a:latin typeface="+mn-lt"/>
                <a:ea typeface="Times New Roman"/>
                <a:cs typeface="Times New Roman"/>
              </a:rPr>
              <a:t> of the deliverable. </a:t>
            </a:r>
            <a:endParaRPr lang="en-US" sz="1600" dirty="0">
              <a:solidFill>
                <a:schemeClr val="tx2"/>
              </a:solidFill>
              <a:latin typeface="+mn-lt"/>
              <a:ea typeface="Times New Roman"/>
              <a:cs typeface="Times New Roman"/>
            </a:endParaRPr>
          </a:p>
          <a:p>
            <a:pPr marL="457200" indent="-457200" algn="just">
              <a:spcAft>
                <a:spcPts val="0"/>
              </a:spcAft>
            </a:pPr>
            <a:r>
              <a:rPr lang="en-US" sz="1800" dirty="0">
                <a:solidFill>
                  <a:schemeClr val="tx2"/>
                </a:solidFill>
                <a:latin typeface="+mn-lt"/>
                <a:ea typeface="Times New Roman"/>
                <a:cs typeface="Times New Roman"/>
              </a:rPr>
              <a:t>	</a:t>
            </a:r>
          </a:p>
          <a:p>
            <a:pPr marL="457200" indent="-457200" algn="just">
              <a:spcAft>
                <a:spcPts val="1200"/>
              </a:spcAft>
            </a:pPr>
            <a:r>
              <a:rPr lang="en-US" sz="1800" dirty="0">
                <a:solidFill>
                  <a:schemeClr val="tx1"/>
                </a:solidFill>
                <a:latin typeface="+mn-lt"/>
                <a:ea typeface="Times New Roman"/>
                <a:cs typeface="Times New Roman"/>
              </a:rPr>
              <a:t>2.4.1	</a:t>
            </a:r>
            <a:r>
              <a:rPr lang="en-US" sz="1800" u="sng" dirty="0">
                <a:solidFill>
                  <a:schemeClr val="tx1"/>
                </a:solidFill>
                <a:latin typeface="+mn-lt"/>
                <a:ea typeface="Times New Roman"/>
                <a:cs typeface="Times New Roman"/>
              </a:rPr>
              <a:t>Documentation</a:t>
            </a:r>
            <a:endParaRPr lang="en-US" u="sng" dirty="0">
              <a:solidFill>
                <a:schemeClr val="tx1"/>
              </a:solidFill>
              <a:latin typeface="+mn-lt"/>
              <a:ea typeface="Times New Roman"/>
              <a:cs typeface="Times New Roman"/>
            </a:endParaRPr>
          </a:p>
          <a:p>
            <a:pPr marL="285750" indent="-285750" eaLnBrk="1" fontAlgn="auto" hangingPunct="1">
              <a:lnSpc>
                <a:spcPct val="100000"/>
              </a:lnSpc>
              <a:spcBef>
                <a:spcPts val="0"/>
              </a:spcBef>
              <a:spcAft>
                <a:spcPts val="0"/>
              </a:spcAft>
              <a:buClrTx/>
              <a:buFont typeface="Arial" panose="020B0604020202020204" pitchFamily="34" charset="0"/>
              <a:buChar char="•"/>
              <a:defRPr/>
            </a:pPr>
            <a:r>
              <a:rPr kumimoji="0" lang="en-GB" sz="1600" i="0" u="none" strike="noStrike" kern="0" cap="none" spc="0" normalizeH="0" baseline="0" noProof="0" dirty="0">
                <a:ln>
                  <a:noFill/>
                </a:ln>
                <a:solidFill>
                  <a:schemeClr val="tx2"/>
                </a:solidFill>
                <a:effectLst/>
                <a:uLnTx/>
                <a:uFillTx/>
                <a:latin typeface="+mn-lt"/>
              </a:rPr>
              <a:t>Ensure there is a detailed description of each deliverable to avoid later discussion! (i.e. a table of contents)</a:t>
            </a:r>
            <a:br>
              <a:rPr kumimoji="0" lang="en-GB" sz="1600" i="0" u="none" strike="noStrike" kern="0" cap="none" spc="0" normalizeH="0" baseline="0" noProof="0" dirty="0">
                <a:ln>
                  <a:noFill/>
                </a:ln>
                <a:solidFill>
                  <a:schemeClr val="tx2"/>
                </a:solidFill>
                <a:effectLst/>
                <a:uLnTx/>
                <a:uFillTx/>
                <a:latin typeface="+mn-lt"/>
              </a:rPr>
            </a:br>
            <a:endParaRPr kumimoji="0" lang="en-GB" sz="1600" i="0" u="none" strike="noStrike" kern="0" cap="none" spc="0" normalizeH="0" baseline="0" noProof="0" dirty="0">
              <a:ln>
                <a:noFill/>
              </a:ln>
              <a:solidFill>
                <a:schemeClr val="tx2"/>
              </a:solidFill>
              <a:effectLst/>
              <a:uLnTx/>
              <a:uFillTx/>
              <a:latin typeface="+mn-lt"/>
            </a:endParaRPr>
          </a:p>
          <a:p>
            <a:pPr marL="285750" indent="-285750" eaLnBrk="1" fontAlgn="auto" hangingPunct="1">
              <a:lnSpc>
                <a:spcPct val="100000"/>
              </a:lnSpc>
              <a:spcBef>
                <a:spcPts val="0"/>
              </a:spcBef>
              <a:spcAft>
                <a:spcPts val="0"/>
              </a:spcAft>
              <a:buClrTx/>
              <a:buFont typeface="Arial" panose="020B0604020202020204" pitchFamily="34" charset="0"/>
              <a:buChar char="•"/>
              <a:defRPr/>
            </a:pPr>
            <a:r>
              <a:rPr kumimoji="0" lang="en-GB" sz="1600" i="0" u="none" strike="noStrike" kern="0" cap="none" spc="0" normalizeH="0" baseline="0" noProof="0" dirty="0">
                <a:ln>
                  <a:noFill/>
                </a:ln>
                <a:solidFill>
                  <a:schemeClr val="tx2"/>
                </a:solidFill>
                <a:effectLst/>
                <a:uLnTx/>
                <a:uFillTx/>
                <a:latin typeface="+mn-lt"/>
              </a:rPr>
              <a:t>Ensure consistency with WPDs!</a:t>
            </a:r>
          </a:p>
          <a:p>
            <a:pPr indent="450215" algn="just">
              <a:spcAft>
                <a:spcPts val="1200"/>
              </a:spcAft>
            </a:pPr>
            <a:br>
              <a:rPr lang="en-US" sz="1800" dirty="0">
                <a:solidFill>
                  <a:schemeClr val="tx2"/>
                </a:solidFill>
                <a:latin typeface="+mn-lt"/>
                <a:ea typeface="Times New Roman"/>
                <a:cs typeface="Times New Roman"/>
              </a:rPr>
            </a:br>
            <a:r>
              <a:rPr lang="en-GB" sz="1800" dirty="0">
                <a:solidFill>
                  <a:schemeClr val="tx1"/>
                </a:solidFill>
                <a:latin typeface="+mn-lt"/>
                <a:ea typeface="Times New Roman" panose="02020603050405020304" pitchFamily="18" charset="0"/>
                <a:cs typeface="Times New Roman" panose="02020603050405020304" pitchFamily="18" charset="0"/>
              </a:rPr>
              <a:t>2.4.2 	</a:t>
            </a:r>
            <a:r>
              <a:rPr lang="en-GB" sz="1800" u="sng" dirty="0">
                <a:solidFill>
                  <a:schemeClr val="tx1"/>
                </a:solidFill>
                <a:latin typeface="+mn-lt"/>
                <a:ea typeface="Times New Roman" panose="02020603050405020304" pitchFamily="18" charset="0"/>
                <a:cs typeface="Times New Roman" panose="02020603050405020304" pitchFamily="18" charset="0"/>
              </a:rPr>
              <a:t>Other Deliverables (Hardware, Software, Models, Data, etc.)</a:t>
            </a:r>
            <a:endParaRPr lang="en-GB" u="sng" dirty="0">
              <a:solidFill>
                <a:schemeClr val="tx1"/>
              </a:solidFill>
              <a:latin typeface="+mn-lt"/>
              <a:ea typeface="Times New Roman" panose="02020603050405020304" pitchFamily="18" charset="0"/>
              <a:cs typeface="Times New Roman" panose="02020603050405020304" pitchFamily="18" charset="0"/>
            </a:endParaRPr>
          </a:p>
          <a:p>
            <a:pPr marL="285750" indent="-285750" algn="just">
              <a:spcAft>
                <a:spcPts val="1200"/>
              </a:spcAft>
              <a:buClr>
                <a:schemeClr val="tx2"/>
              </a:buClr>
              <a:buFont typeface="Arial" panose="020B0604020202020204" pitchFamily="34" charset="0"/>
              <a:buChar char="•"/>
            </a:pPr>
            <a:r>
              <a:rPr lang="en-GB" sz="1600" dirty="0">
                <a:solidFill>
                  <a:schemeClr val="tx2"/>
                </a:solidFill>
                <a:latin typeface="+mn-lt"/>
                <a:ea typeface="Times New Roman" panose="02020603050405020304" pitchFamily="18" charset="0"/>
                <a:cs typeface="Times New Roman" panose="02020603050405020304" pitchFamily="18" charset="0"/>
              </a:rPr>
              <a:t>Often other deliverables are forgotten</a:t>
            </a:r>
          </a:p>
          <a:p>
            <a:pPr marL="0" indent="-76200" algn="just">
              <a:buClr>
                <a:srgbClr val="0098DB"/>
              </a:buClr>
              <a:buFont typeface="Verdana" pitchFamily="34" charset="0"/>
              <a:buNone/>
              <a:defRPr/>
            </a:pPr>
            <a:endParaRPr kumimoji="0" lang="en-US" altLang="en-US" sz="1400" b="0" i="1" u="none" strike="noStrike" kern="0" cap="none" spc="0" normalizeH="0" baseline="0" noProof="0" dirty="0">
              <a:ln>
                <a:noFill/>
              </a:ln>
              <a:solidFill>
                <a:schemeClr val="tx2"/>
              </a:solidFill>
              <a:effectLst/>
              <a:uLnTx/>
              <a:uFillTx/>
              <a:latin typeface="+mn-lt"/>
            </a:endParaRPr>
          </a:p>
        </p:txBody>
      </p:sp>
      <p:pic>
        <p:nvPicPr>
          <p:cNvPr id="4" name="Picture 3" descr="Cardboard boxes">
            <a:extLst>
              <a:ext uri="{FF2B5EF4-FFF2-40B4-BE49-F238E27FC236}">
                <a16:creationId xmlns:a16="http://schemas.microsoft.com/office/drawing/2014/main" id="{FB764B88-5BA5-3D25-7920-850F531984D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399" t="7129" r="7616"/>
          <a:stretch/>
        </p:blipFill>
        <p:spPr>
          <a:xfrm>
            <a:off x="7809899" y="2442662"/>
            <a:ext cx="4096483" cy="2998977"/>
          </a:xfrm>
          <a:prstGeom prst="rect">
            <a:avLst/>
          </a:prstGeom>
        </p:spPr>
      </p:pic>
      <p:pic>
        <p:nvPicPr>
          <p:cNvPr id="7" name="Graphic 6" descr="Management outline">
            <a:extLst>
              <a:ext uri="{FF2B5EF4-FFF2-40B4-BE49-F238E27FC236}">
                <a16:creationId xmlns:a16="http://schemas.microsoft.com/office/drawing/2014/main" id="{3AE80514-DA03-C873-6BC0-7237315249C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425134" y="52337"/>
            <a:ext cx="770126" cy="77012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74855058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descr="Coins outline">
            <a:extLst>
              <a:ext uri="{FF2B5EF4-FFF2-40B4-BE49-F238E27FC236}">
                <a16:creationId xmlns:a16="http://schemas.microsoft.com/office/drawing/2014/main" id="{C7223457-E999-F309-FFE9-3DC345EE717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212669" y="4200750"/>
            <a:ext cx="1800000" cy="1800000"/>
          </a:xfrm>
          <a:prstGeom prst="rect">
            <a:avLst/>
          </a:prstGeom>
          <a:effectLst>
            <a:outerShdw blurRad="50800" dist="38100" dir="2700000" algn="tl" rotWithShape="0">
              <a:prstClr val="black">
                <a:alpha val="40000"/>
              </a:prstClr>
            </a:outerShdw>
          </a:effectLst>
        </p:spPr>
      </p:pic>
      <p:sp>
        <p:nvSpPr>
          <p:cNvPr id="5" name="Title 1">
            <a:extLst>
              <a:ext uri="{FF2B5EF4-FFF2-40B4-BE49-F238E27FC236}">
                <a16:creationId xmlns:a16="http://schemas.microsoft.com/office/drawing/2014/main" id="{FD087145-81B1-5509-730C-575BE8ED400B}"/>
              </a:ext>
            </a:extLst>
          </p:cNvPr>
          <p:cNvSpPr>
            <a:spLocks noGrp="1"/>
          </p:cNvSpPr>
          <p:nvPr>
            <p:ph type="title"/>
          </p:nvPr>
        </p:nvSpPr>
        <p:spPr>
          <a:xfrm>
            <a:off x="1058069" y="2951947"/>
            <a:ext cx="10109200" cy="954107"/>
          </a:xfrm>
          <a:solidFill>
            <a:srgbClr val="335E6F">
              <a:alpha val="50000"/>
            </a:srgbClr>
          </a:solidFill>
        </p:spPr>
        <p:txBody>
          <a:bodyPr/>
          <a:lstStyle/>
          <a:p>
            <a:pPr algn="ctr"/>
            <a:r>
              <a:rPr lang="en-US" altLang="en-US" sz="2800" dirty="0">
                <a:solidFill>
                  <a:schemeClr val="bg1"/>
                </a:solidFill>
              </a:rPr>
              <a:t>Proposal Template</a:t>
            </a:r>
            <a:br>
              <a:rPr lang="en-US" altLang="en-US" sz="2800" dirty="0"/>
            </a:br>
            <a:r>
              <a:rPr lang="en-US" altLang="en-US" sz="2800" b="0" dirty="0"/>
              <a:t>Part 3 – Financial</a:t>
            </a:r>
            <a:endParaRPr lang="en-GB" b="0" dirty="0"/>
          </a:p>
        </p:txBody>
      </p:sp>
    </p:spTree>
    <p:extLst>
      <p:ext uri="{BB962C8B-B14F-4D97-AF65-F5344CB8AC3E}">
        <p14:creationId xmlns:p14="http://schemas.microsoft.com/office/powerpoint/2010/main" val="11538037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8858" y="172713"/>
            <a:ext cx="10140882" cy="523220"/>
          </a:xfrm>
        </p:spPr>
        <p:txBody>
          <a:bodyPr/>
          <a:lstStyle/>
          <a:p>
            <a:r>
              <a:rPr lang="en-GB" sz="2800" dirty="0">
                <a:solidFill>
                  <a:schemeClr val="bg1"/>
                </a:solidFill>
              </a:rPr>
              <a:t>Proposal Template: Part 3 – Financial</a:t>
            </a:r>
            <a:endParaRPr lang="en-GB" dirty="0">
              <a:solidFill>
                <a:schemeClr val="bg1"/>
              </a:solidFill>
            </a:endParaRPr>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8858" y="1381192"/>
            <a:ext cx="11795829" cy="4709854"/>
          </a:xfrm>
        </p:spPr>
        <p:txBody>
          <a:bodyPr/>
          <a:lstStyle/>
          <a:p>
            <a:pPr>
              <a:spcBef>
                <a:spcPts val="600"/>
              </a:spcBef>
              <a:spcAft>
                <a:spcPts val="3600"/>
              </a:spcAft>
              <a:buClr>
                <a:schemeClr val="bg1"/>
              </a:buClr>
              <a:tabLst>
                <a:tab pos="447675" algn="l"/>
              </a:tabLst>
            </a:pPr>
            <a:r>
              <a:rPr lang="en-GB" sz="2000" dirty="0">
                <a:solidFill>
                  <a:schemeClr val="bg1"/>
                </a:solidFill>
                <a:latin typeface="+mn-lt"/>
              </a:rPr>
              <a:t>3.1		Price Quotation for the Contemplated Contract</a:t>
            </a:r>
          </a:p>
          <a:p>
            <a:pPr>
              <a:spcBef>
                <a:spcPts val="600"/>
              </a:spcBef>
              <a:spcAft>
                <a:spcPts val="3600"/>
              </a:spcAft>
              <a:buClr>
                <a:schemeClr val="bg1"/>
              </a:buClr>
              <a:tabLst>
                <a:tab pos="447675" algn="l"/>
              </a:tabLst>
            </a:pPr>
            <a:r>
              <a:rPr lang="en-GB" sz="2000" dirty="0">
                <a:solidFill>
                  <a:schemeClr val="bg1"/>
                </a:solidFill>
                <a:latin typeface="+mn-lt"/>
                <a:ea typeface="Times New Roman"/>
                <a:cs typeface="Times New Roman"/>
              </a:rPr>
              <a:t>3.2		Detailed Price Breakdown</a:t>
            </a:r>
            <a:endParaRPr lang="en-GB" sz="2000" dirty="0">
              <a:solidFill>
                <a:schemeClr val="bg1"/>
              </a:solidFill>
              <a:latin typeface="+mn-lt"/>
              <a:ea typeface="Times New Roman"/>
            </a:endParaRPr>
          </a:p>
          <a:p>
            <a:pPr>
              <a:spcBef>
                <a:spcPts val="0"/>
              </a:spcBef>
              <a:spcAft>
                <a:spcPts val="3600"/>
              </a:spcAft>
              <a:buClr>
                <a:schemeClr val="bg1"/>
              </a:buClr>
            </a:pPr>
            <a:r>
              <a:rPr lang="en-GB" sz="2000" dirty="0">
                <a:solidFill>
                  <a:schemeClr val="bg1"/>
                </a:solidFill>
                <a:latin typeface="+mn-lt"/>
                <a:ea typeface="Times New Roman"/>
                <a:cs typeface="Times New Roman"/>
              </a:rPr>
              <a:t>3.3	Cost to Completion</a:t>
            </a:r>
            <a:endParaRPr lang="en-GB" sz="2000" dirty="0">
              <a:solidFill>
                <a:schemeClr val="bg1"/>
              </a:solidFill>
              <a:latin typeface="+mn-lt"/>
              <a:ea typeface="Times New Roman"/>
            </a:endParaRPr>
          </a:p>
          <a:p>
            <a:pPr marL="457200" indent="-457200" algn="just">
              <a:spcAft>
                <a:spcPts val="0"/>
              </a:spcAft>
            </a:pPr>
            <a:endParaRPr lang="en-GB" sz="1800" b="1" u="sng" dirty="0">
              <a:solidFill>
                <a:schemeClr val="tx2"/>
              </a:solidFill>
              <a:latin typeface="+mn-lt"/>
              <a:ea typeface="Times New Roman"/>
              <a:cs typeface="Times New Roman"/>
            </a:endParaRPr>
          </a:p>
          <a:p>
            <a:pPr marL="457200" indent="-457200" algn="just">
              <a:spcAft>
                <a:spcPts val="0"/>
              </a:spcAft>
            </a:pPr>
            <a:endParaRPr lang="en-GB" sz="1800" b="1" u="sng" dirty="0">
              <a:solidFill>
                <a:schemeClr val="tx1"/>
              </a:solidFill>
              <a:latin typeface="+mn-lt"/>
              <a:ea typeface="Times New Roman" panose="02020603050405020304" pitchFamily="18" charset="0"/>
            </a:endParaRPr>
          </a:p>
          <a:p>
            <a:pPr marL="457200" indent="-457200" algn="just">
              <a:spcAft>
                <a:spcPts val="0"/>
              </a:spcAft>
            </a:pPr>
            <a:endParaRPr lang="en-GB" sz="1800" dirty="0">
              <a:solidFill>
                <a:schemeClr val="tx2"/>
              </a:solidFill>
              <a:latin typeface="+mn-lt"/>
              <a:ea typeface="Times New Roman"/>
              <a:cs typeface="Arial" panose="020B0604020202020204" pitchFamily="34" charset="0"/>
            </a:endParaRPr>
          </a:p>
          <a:p>
            <a:pPr marL="457200" indent="-457200" algn="just">
              <a:spcAft>
                <a:spcPts val="0"/>
              </a:spcAft>
            </a:pPr>
            <a:endParaRPr lang="en-GB" b="1" dirty="0">
              <a:solidFill>
                <a:schemeClr val="tx1"/>
              </a:solidFill>
              <a:latin typeface="+mn-lt"/>
              <a:ea typeface="Times New Roman"/>
            </a:endParaRPr>
          </a:p>
        </p:txBody>
      </p:sp>
    </p:spTree>
    <p:extLst>
      <p:ext uri="{BB962C8B-B14F-4D97-AF65-F5344CB8AC3E}">
        <p14:creationId xmlns:p14="http://schemas.microsoft.com/office/powerpoint/2010/main" val="97612104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3 – Financial</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6000" y="885986"/>
            <a:ext cx="11526821" cy="5438613"/>
          </a:xfrm>
        </p:spPr>
        <p:txBody>
          <a:bodyPr/>
          <a:lstStyle/>
          <a:p>
            <a:pPr marL="457200" indent="-457200" algn="just">
              <a:spcAft>
                <a:spcPts val="0"/>
              </a:spcAft>
            </a:pPr>
            <a:r>
              <a:rPr lang="en-US" sz="2000" b="1" dirty="0">
                <a:solidFill>
                  <a:schemeClr val="tx1"/>
                </a:solidFill>
                <a:latin typeface="+mn-lt"/>
                <a:ea typeface="Times New Roman"/>
                <a:cs typeface="Times New Roman"/>
              </a:rPr>
              <a:t>3.1		Price Quotation for the Contemplated Contract</a:t>
            </a:r>
          </a:p>
          <a:p>
            <a:pPr algn="just">
              <a:spcBef>
                <a:spcPts val="600"/>
              </a:spcBef>
              <a:spcAft>
                <a:spcPts val="1200"/>
              </a:spcAft>
            </a:pPr>
            <a:r>
              <a:rPr lang="en-GB" sz="1600" dirty="0">
                <a:solidFill>
                  <a:schemeClr val="accent2"/>
                </a:solidFill>
                <a:latin typeface="+mn-lt"/>
                <a:ea typeface="Times New Roman"/>
                <a:cs typeface="Times New Roman"/>
              </a:rPr>
              <a:t>[Enter here the total amount quoted as a Firm Fixed Price (FFP), in Euro without cents, delivery duty paid, exclusive of import duties and value added taxes in ESA Member States, etc., in pursuance of the pricing conditions fixed in the “Draft Contract” included in the </a:t>
            </a:r>
            <a:r>
              <a:rPr lang="en-GB" sz="1600" dirty="0" err="1">
                <a:solidFill>
                  <a:schemeClr val="accent2"/>
                </a:solidFill>
                <a:latin typeface="+mn-lt"/>
                <a:ea typeface="Times New Roman"/>
                <a:cs typeface="Times New Roman"/>
              </a:rPr>
              <a:t>CfP</a:t>
            </a:r>
            <a:r>
              <a:rPr lang="en-US" sz="1600" dirty="0">
                <a:solidFill>
                  <a:schemeClr val="accent2"/>
                </a:solidFill>
                <a:latin typeface="+mn-lt"/>
                <a:ea typeface="Times New Roman"/>
                <a:cs typeface="Times New Roman"/>
              </a:rPr>
              <a:t>]</a:t>
            </a:r>
          </a:p>
          <a:p>
            <a:pPr algn="just">
              <a:spcBef>
                <a:spcPts val="600"/>
              </a:spcBef>
              <a:spcAft>
                <a:spcPts val="1200"/>
              </a:spcAft>
            </a:pPr>
            <a:r>
              <a:rPr lang="en-US" sz="1600" b="1" dirty="0">
                <a:solidFill>
                  <a:schemeClr val="tx1"/>
                </a:solidFill>
                <a:latin typeface="+mn-lt"/>
                <a:ea typeface="Times New Roman"/>
                <a:cs typeface="Times New Roman"/>
              </a:rPr>
              <a:t>Remarks concerning certain price elements:</a:t>
            </a:r>
            <a:endParaRPr lang="en-US" sz="1600" dirty="0">
              <a:solidFill>
                <a:srgbClr val="FF0000"/>
              </a:solidFill>
              <a:latin typeface="+mn-lt"/>
              <a:ea typeface="Times New Roman"/>
              <a:cs typeface="Times New Roman"/>
            </a:endParaRPr>
          </a:p>
          <a:p>
            <a:pPr marL="712470" indent="-260350" algn="just">
              <a:spcAft>
                <a:spcPts val="1200"/>
              </a:spcAft>
            </a:pPr>
            <a:r>
              <a:rPr lang="en-US" sz="1600" dirty="0">
                <a:solidFill>
                  <a:schemeClr val="tx1"/>
                </a:solidFill>
                <a:latin typeface="+mn-lt"/>
                <a:ea typeface="Times New Roman"/>
                <a:cs typeface="Times New Roman"/>
              </a:rPr>
              <a:t>a)	</a:t>
            </a:r>
            <a:r>
              <a:rPr lang="en-GB" sz="1600" dirty="0">
                <a:solidFill>
                  <a:schemeClr val="tx1"/>
                </a:solidFill>
                <a:ea typeface="Times New Roman"/>
                <a:cs typeface="Times New Roman"/>
              </a:rPr>
              <a:t>Charging of royalties and licence fees</a:t>
            </a:r>
          </a:p>
          <a:p>
            <a:pPr marL="712470" indent="-260350" algn="just">
              <a:spcAft>
                <a:spcPts val="0"/>
              </a:spcAft>
            </a:pPr>
            <a:r>
              <a:rPr lang="en-GB" sz="1600" dirty="0">
                <a:solidFill>
                  <a:schemeClr val="tx2"/>
                </a:solidFill>
                <a:ea typeface="Times New Roman"/>
                <a:cs typeface="Times New Roman"/>
              </a:rPr>
              <a:t>	ESA will only accept to pay royalties or licence fees on the condition that they are:</a:t>
            </a:r>
          </a:p>
          <a:p>
            <a:pPr marL="1518920" lvl="1" indent="-285750">
              <a:spcBef>
                <a:spcPts val="600"/>
              </a:spcBef>
              <a:spcAft>
                <a:spcPts val="600"/>
              </a:spcAft>
              <a:buClr>
                <a:schemeClr val="tx2"/>
              </a:buClr>
              <a:buFont typeface="Arial" panose="020B0604020202020204" pitchFamily="34" charset="0"/>
              <a:buChar char="•"/>
            </a:pPr>
            <a:r>
              <a:rPr lang="en-GB" sz="1600" dirty="0">
                <a:solidFill>
                  <a:schemeClr val="tx2"/>
                </a:solidFill>
                <a:latin typeface="Arial"/>
                <a:ea typeface="Times New Roman"/>
                <a:cs typeface="Times New Roman"/>
              </a:rPr>
              <a:t>clearly identified in the Proposal, with the financial basis for their calculation, method of application and total amount, and</a:t>
            </a:r>
          </a:p>
          <a:p>
            <a:pPr marL="1518920" lvl="1" indent="-285750">
              <a:spcBef>
                <a:spcPts val="600"/>
              </a:spcBef>
              <a:spcAft>
                <a:spcPts val="600"/>
              </a:spcAft>
              <a:buClr>
                <a:schemeClr val="tx2"/>
              </a:buClr>
              <a:buFont typeface="Arial" panose="020B0604020202020204" pitchFamily="34" charset="0"/>
              <a:buChar char="•"/>
            </a:pPr>
            <a:r>
              <a:rPr lang="en-GB" sz="1600" dirty="0">
                <a:solidFill>
                  <a:schemeClr val="tx2"/>
                </a:solidFill>
                <a:ea typeface="Times New Roman"/>
                <a:cs typeface="Times New Roman"/>
              </a:rPr>
              <a:t>demonstrated to be of direct and necessary benefit to the work to be performed (thus not merely the consequence of a general agreement or commitment to a Third Party), and</a:t>
            </a:r>
          </a:p>
          <a:p>
            <a:pPr marL="1518920" lvl="1" indent="-285750">
              <a:spcBef>
                <a:spcPts val="600"/>
              </a:spcBef>
              <a:spcAft>
                <a:spcPts val="600"/>
              </a:spcAft>
              <a:buClr>
                <a:schemeClr val="tx2"/>
              </a:buClr>
              <a:buFont typeface="Arial" panose="020B0604020202020204" pitchFamily="34" charset="0"/>
              <a:buChar char="•"/>
            </a:pPr>
            <a:r>
              <a:rPr lang="en-GB" sz="1600" dirty="0">
                <a:solidFill>
                  <a:schemeClr val="tx2"/>
                </a:solidFill>
                <a:latin typeface="Arial"/>
                <a:ea typeface="Times New Roman"/>
                <a:cs typeface="Times New Roman"/>
              </a:rPr>
              <a:t>applied only to that part of the effort to be performed by a Contractor or subcontractor that is directly related to the subject matter of the licence or royalty agreement</a:t>
            </a:r>
            <a:r>
              <a:rPr lang="en-US" sz="1600" dirty="0">
                <a:solidFill>
                  <a:schemeClr val="tx2"/>
                </a:solidFill>
                <a:latin typeface="+mn-lt"/>
                <a:ea typeface="Times New Roman"/>
                <a:cs typeface="Times New Roman"/>
              </a:rPr>
              <a:t>.</a:t>
            </a:r>
          </a:p>
          <a:p>
            <a:pPr marL="712470" indent="-260350" algn="just">
              <a:spcBef>
                <a:spcPts val="600"/>
              </a:spcBef>
              <a:spcAft>
                <a:spcPts val="0"/>
              </a:spcAft>
            </a:pPr>
            <a:r>
              <a:rPr lang="en-US" sz="1600" dirty="0">
                <a:solidFill>
                  <a:srgbClr val="FF0000"/>
                </a:solidFill>
                <a:latin typeface="+mn-lt"/>
                <a:ea typeface="Times New Roman"/>
                <a:cs typeface="Times New Roman"/>
              </a:rPr>
              <a:t> </a:t>
            </a:r>
          </a:p>
          <a:p>
            <a:pPr marL="0" indent="-76200" algn="just">
              <a:buClr>
                <a:srgbClr val="0098DB"/>
              </a:buClr>
              <a:buFont typeface="Verdana" pitchFamily="34" charset="0"/>
              <a:buNone/>
              <a:defRPr/>
            </a:pPr>
            <a:endParaRPr kumimoji="0" lang="en-US" altLang="en-US" b="0" i="1" u="none" strike="noStrike" kern="0" cap="none" spc="0" normalizeH="0" baseline="0" noProof="0" dirty="0">
              <a:ln>
                <a:noFill/>
              </a:ln>
              <a:solidFill>
                <a:schemeClr val="tx2"/>
              </a:solidFill>
              <a:effectLst/>
              <a:uLnTx/>
              <a:uFillTx/>
              <a:latin typeface="+mn-lt"/>
            </a:endParaRPr>
          </a:p>
        </p:txBody>
      </p:sp>
      <p:pic>
        <p:nvPicPr>
          <p:cNvPr id="3" name="Graphic 2" descr="Coins outline">
            <a:extLst>
              <a:ext uri="{FF2B5EF4-FFF2-40B4-BE49-F238E27FC236}">
                <a16:creationId xmlns:a16="http://schemas.microsoft.com/office/drawing/2014/main" id="{699BB6EC-499B-50DE-DF61-02B1A995A0A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49637" y="77553"/>
            <a:ext cx="714945" cy="71494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7178413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3 – Financial </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6000" y="886572"/>
            <a:ext cx="11526821" cy="4928446"/>
          </a:xfrm>
        </p:spPr>
        <p:txBody>
          <a:bodyPr/>
          <a:lstStyle/>
          <a:p>
            <a:pPr marL="457200" indent="-457200" algn="just">
              <a:spcAft>
                <a:spcPts val="1200"/>
              </a:spcAft>
            </a:pPr>
            <a:r>
              <a:rPr lang="en-GB" sz="2000" b="1" dirty="0">
                <a:solidFill>
                  <a:schemeClr val="tx1"/>
                </a:solidFill>
                <a:latin typeface="+mn-lt"/>
                <a:ea typeface="Times New Roman"/>
                <a:cs typeface="Times New Roman"/>
              </a:rPr>
              <a:t>3.1		Price Quotation for the Contemplated Contract</a:t>
            </a:r>
          </a:p>
          <a:p>
            <a:pPr marL="457200" indent="-457200" algn="just">
              <a:spcAft>
                <a:spcPts val="1200"/>
              </a:spcAft>
            </a:pPr>
            <a:r>
              <a:rPr lang="en-US" sz="1600" b="1" dirty="0">
                <a:solidFill>
                  <a:schemeClr val="tx1"/>
                </a:solidFill>
                <a:latin typeface="+mn-lt"/>
                <a:ea typeface="Times New Roman"/>
                <a:cs typeface="Times New Roman"/>
              </a:rPr>
              <a:t>Remarks concerning certain price elements:</a:t>
            </a:r>
            <a:endParaRPr lang="en-US" sz="1600" dirty="0">
              <a:solidFill>
                <a:srgbClr val="FF0000"/>
              </a:solidFill>
              <a:latin typeface="+mn-lt"/>
              <a:ea typeface="Times New Roman"/>
              <a:cs typeface="Times New Roman"/>
            </a:endParaRPr>
          </a:p>
          <a:p>
            <a:pPr marL="712470" indent="-260350" algn="just">
              <a:spcAft>
                <a:spcPts val="600"/>
              </a:spcAft>
            </a:pPr>
            <a:r>
              <a:rPr lang="en-US" sz="1600" dirty="0">
                <a:solidFill>
                  <a:schemeClr val="tx1"/>
                </a:solidFill>
                <a:latin typeface="+mn-lt"/>
                <a:ea typeface="Times New Roman"/>
                <a:cs typeface="Times New Roman"/>
              </a:rPr>
              <a:t>b)	</a:t>
            </a:r>
            <a:r>
              <a:rPr lang="en-GB" sz="1600" dirty="0">
                <a:solidFill>
                  <a:schemeClr val="tx1"/>
                </a:solidFill>
                <a:latin typeface="+mn-lt"/>
                <a:ea typeface="Times New Roman"/>
                <a:cs typeface="Times New Roman"/>
              </a:rPr>
              <a:t>Quotations free of taxes and custom duties:</a:t>
            </a:r>
          </a:p>
          <a:p>
            <a:pPr marL="712470" indent="-260350" algn="just">
              <a:spcAft>
                <a:spcPts val="0"/>
              </a:spcAft>
            </a:pPr>
            <a:r>
              <a:rPr lang="en-GB" sz="1600" dirty="0">
                <a:solidFill>
                  <a:schemeClr val="tx2"/>
                </a:solidFill>
                <a:latin typeface="+mn-lt"/>
                <a:ea typeface="Times New Roman"/>
                <a:cs typeface="Times New Roman"/>
              </a:rPr>
              <a:t>	Prices shall be quoted free of any value added taxes (VAT) and import duties in the Agency’s Member States. Please note that subcontractor are not VAT exempt. In this connection you shall pay attention to the provisions stated in Article 3 of the Draft Contract (Appendix 1 to the </a:t>
            </a:r>
            <a:r>
              <a:rPr lang="en-GB" sz="1600" dirty="0" err="1">
                <a:solidFill>
                  <a:schemeClr val="tx2"/>
                </a:solidFill>
                <a:latin typeface="+mn-lt"/>
                <a:ea typeface="Times New Roman"/>
                <a:cs typeface="Times New Roman"/>
              </a:rPr>
              <a:t>CfP</a:t>
            </a:r>
            <a:r>
              <a:rPr lang="en-GB" sz="1600" dirty="0">
                <a:solidFill>
                  <a:schemeClr val="tx2"/>
                </a:solidFill>
                <a:latin typeface="+mn-lt"/>
                <a:ea typeface="Times New Roman"/>
                <a:cs typeface="Times New Roman"/>
              </a:rPr>
              <a:t>). In case you consider that you and/or your subcontractor(s) will remain subject to payment of taxes or custom duties, you shall indicate separately the applicable rates, the corresponding estimated amounts, and the reason why exemption from such taxes or duties cannot be obtained</a:t>
            </a:r>
            <a:r>
              <a:rPr lang="en-US" sz="1600" dirty="0">
                <a:solidFill>
                  <a:schemeClr val="tx2"/>
                </a:solidFill>
                <a:latin typeface="+mn-lt"/>
                <a:ea typeface="Times New Roman"/>
                <a:cs typeface="Times New Roman"/>
              </a:rPr>
              <a:t>.</a:t>
            </a:r>
          </a:p>
          <a:p>
            <a:pPr marL="712470" indent="-260350" algn="just">
              <a:spcAft>
                <a:spcPts val="0"/>
              </a:spcAft>
            </a:pPr>
            <a:endParaRPr lang="en-US" sz="1600" dirty="0">
              <a:solidFill>
                <a:schemeClr val="tx2"/>
              </a:solidFill>
              <a:latin typeface="+mn-lt"/>
              <a:ea typeface="Times New Roman"/>
              <a:cs typeface="Times New Roman"/>
            </a:endParaRPr>
          </a:p>
          <a:p>
            <a:pPr marL="712470" indent="-260350" algn="just">
              <a:spcAft>
                <a:spcPts val="600"/>
              </a:spcAft>
            </a:pPr>
            <a:r>
              <a:rPr lang="en-US" sz="1600" dirty="0">
                <a:solidFill>
                  <a:schemeClr val="tx1"/>
                </a:solidFill>
                <a:latin typeface="+mn-lt"/>
                <a:ea typeface="Times New Roman"/>
                <a:cs typeface="Times New Roman"/>
              </a:rPr>
              <a:t>c)	</a:t>
            </a:r>
            <a:r>
              <a:rPr lang="en-GB" sz="1600" dirty="0">
                <a:solidFill>
                  <a:schemeClr val="tx1"/>
                </a:solidFill>
                <a:latin typeface="+mn-lt"/>
                <a:ea typeface="Times New Roman"/>
                <a:cs typeface="Times New Roman"/>
              </a:rPr>
              <a:t>Currency and conversion rate:</a:t>
            </a:r>
          </a:p>
          <a:p>
            <a:pPr marL="712470" indent="-260350" algn="just">
              <a:spcAft>
                <a:spcPts val="0"/>
              </a:spcAft>
            </a:pPr>
            <a:r>
              <a:rPr lang="en-GB" sz="1600" dirty="0">
                <a:solidFill>
                  <a:schemeClr val="tx2"/>
                </a:solidFill>
                <a:latin typeface="+mn-lt"/>
                <a:ea typeface="Times New Roman"/>
                <a:cs typeface="Times New Roman"/>
              </a:rPr>
              <a:t>	For any Tenderer or proposed subcontractor located in countries outside of the Euro zone, the exchange rate used to quote their prices in Euro shall be indicated by the company (or institute) in its costing form PSS-A2. Any other factors (such as hedging costs, forward buying rates) used for the purpose of the calculations shall also be indicated</a:t>
            </a:r>
            <a:r>
              <a:rPr lang="en-US" sz="1600" dirty="0">
                <a:solidFill>
                  <a:schemeClr val="tx2"/>
                </a:solidFill>
                <a:latin typeface="+mn-lt"/>
                <a:ea typeface="Times New Roman"/>
                <a:cs typeface="Times New Roman"/>
              </a:rPr>
              <a:t>].</a:t>
            </a:r>
          </a:p>
          <a:p>
            <a:pPr marL="712470" indent="-260350" algn="just">
              <a:spcAft>
                <a:spcPts val="0"/>
              </a:spcAft>
            </a:pPr>
            <a:r>
              <a:rPr lang="en-US" sz="1600" dirty="0">
                <a:solidFill>
                  <a:srgbClr val="FF0000"/>
                </a:solidFill>
                <a:latin typeface="+mn-lt"/>
                <a:ea typeface="Times New Roman"/>
                <a:cs typeface="Times New Roman"/>
              </a:rPr>
              <a:t> </a:t>
            </a:r>
          </a:p>
          <a:p>
            <a:pPr marL="0" indent="-76200" algn="just">
              <a:buClr>
                <a:srgbClr val="0098DB"/>
              </a:buClr>
              <a:buFont typeface="Verdana" pitchFamily="34" charset="0"/>
              <a:buNone/>
              <a:defRPr/>
            </a:pPr>
            <a:endParaRPr kumimoji="0" lang="en-US" altLang="en-US" b="0" i="1" u="none" strike="noStrike" kern="0" cap="none" spc="0" normalizeH="0" baseline="0" noProof="0" dirty="0">
              <a:ln>
                <a:noFill/>
              </a:ln>
              <a:solidFill>
                <a:schemeClr val="tx2"/>
              </a:solidFill>
              <a:effectLst/>
              <a:uLnTx/>
              <a:uFillTx/>
              <a:latin typeface="+mn-lt"/>
            </a:endParaRPr>
          </a:p>
        </p:txBody>
      </p:sp>
      <p:pic>
        <p:nvPicPr>
          <p:cNvPr id="3" name="Graphic 2" descr="Coins outline">
            <a:extLst>
              <a:ext uri="{FF2B5EF4-FFF2-40B4-BE49-F238E27FC236}">
                <a16:creationId xmlns:a16="http://schemas.microsoft.com/office/drawing/2014/main" id="{D3799D19-83F6-94D5-2DE2-2B58347AB27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49637" y="77553"/>
            <a:ext cx="714945" cy="71494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1503009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3 – Financial </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328189" y="1963218"/>
            <a:ext cx="11568960" cy="4093009"/>
          </a:xfrm>
        </p:spPr>
        <p:txBody>
          <a:bodyPr/>
          <a:lstStyle/>
          <a:p>
            <a:pPr marL="342900" marR="0" lvl="0" indent="-342900" algn="just" defTabSz="914400" eaLnBrk="1" fontAlgn="auto" latinLnBrk="0" hangingPunct="1">
              <a:lnSpc>
                <a:spcPct val="100000"/>
              </a:lnSpc>
              <a:spcBef>
                <a:spcPct val="0"/>
              </a:spcBef>
              <a:spcAft>
                <a:spcPts val="0"/>
              </a:spcAft>
              <a:buClrTx/>
              <a:buSzTx/>
              <a:buFont typeface="Verdana" pitchFamily="34" charset="0"/>
              <a:buAutoNum type="arabicPeriod"/>
              <a:tabLst/>
              <a:defRPr/>
            </a:pPr>
            <a:r>
              <a:rPr kumimoji="0" lang="en-GB" altLang="en-US" sz="1800" b="0" i="0" u="none" strike="noStrike" kern="0" cap="none" spc="0" normalizeH="0" baseline="0" noProof="0" dirty="0">
                <a:ln>
                  <a:noFill/>
                </a:ln>
                <a:solidFill>
                  <a:schemeClr val="tx1"/>
                </a:solidFill>
                <a:effectLst/>
                <a:uLnTx/>
                <a:uFillTx/>
                <a:latin typeface="+mn-lt"/>
                <a:cs typeface="MS PGothic" charset="0"/>
              </a:rPr>
              <a:t>The price of the Contract will be a </a:t>
            </a:r>
            <a:r>
              <a:rPr kumimoji="0" lang="en-GB" altLang="en-US" sz="1800" b="1" i="0" u="none" strike="noStrike" kern="0" cap="none" spc="0" normalizeH="0" baseline="0" noProof="0" dirty="0">
                <a:ln>
                  <a:noFill/>
                </a:ln>
                <a:solidFill>
                  <a:schemeClr val="tx1"/>
                </a:solidFill>
                <a:effectLst/>
                <a:uLnTx/>
                <a:uFillTx/>
                <a:latin typeface="+mn-lt"/>
                <a:cs typeface="MS PGothic" charset="0"/>
              </a:rPr>
              <a:t>Firm Fixed Price without VAT</a:t>
            </a:r>
            <a:r>
              <a:rPr kumimoji="0" lang="en-GB" altLang="en-US" sz="1800" b="0" i="0" u="none" strike="noStrike" kern="0" cap="none" spc="0" normalizeH="0" baseline="0" noProof="0" dirty="0">
                <a:ln>
                  <a:noFill/>
                </a:ln>
                <a:solidFill>
                  <a:schemeClr val="tx1"/>
                </a:solidFill>
                <a:effectLst/>
                <a:uLnTx/>
                <a:uFillTx/>
                <a:latin typeface="+mn-lt"/>
                <a:cs typeface="MS PGothic" charset="0"/>
              </a:rPr>
              <a:t>.</a:t>
            </a:r>
          </a:p>
          <a:p>
            <a:pPr marL="0" marR="0" lvl="0" indent="0" algn="just" defTabSz="914400" eaLnBrk="1" fontAlgn="auto" latinLnBrk="0" hangingPunct="1">
              <a:lnSpc>
                <a:spcPct val="100000"/>
              </a:lnSpc>
              <a:spcBef>
                <a:spcPct val="0"/>
              </a:spcBef>
              <a:spcAft>
                <a:spcPts val="0"/>
              </a:spcAft>
              <a:buClrTx/>
              <a:buSzTx/>
              <a:buFont typeface="Verdana" pitchFamily="34" charset="0"/>
              <a:buNone/>
              <a:tabLst/>
              <a:defRPr/>
            </a:pPr>
            <a:endParaRPr kumimoji="0" lang="en-GB" altLang="en-US" sz="1800" b="0" i="0" u="none" strike="noStrike" kern="0" cap="none" spc="0" normalizeH="0" baseline="0" noProof="0" dirty="0">
              <a:ln>
                <a:noFill/>
              </a:ln>
              <a:solidFill>
                <a:schemeClr val="tx2"/>
              </a:solidFill>
              <a:effectLst/>
              <a:uLnTx/>
              <a:uFillTx/>
              <a:latin typeface="+mn-lt"/>
              <a:cs typeface="MS PGothic" charset="0"/>
            </a:endParaRPr>
          </a:p>
          <a:p>
            <a:pPr lvl="1" algn="just" eaLnBrk="1" fontAlgn="auto" hangingPunct="1">
              <a:lnSpc>
                <a:spcPct val="100000"/>
              </a:lnSpc>
              <a:spcBef>
                <a:spcPct val="0"/>
              </a:spcBef>
              <a:spcAft>
                <a:spcPts val="0"/>
              </a:spcAft>
              <a:buClrTx/>
              <a:defRPr/>
            </a:pPr>
            <a:r>
              <a:rPr kumimoji="0" lang="en-US" sz="1600" b="0" i="0" u="none" strike="noStrike" kern="0" cap="none" spc="0" normalizeH="0" baseline="0" noProof="0" dirty="0">
                <a:ln>
                  <a:noFill/>
                </a:ln>
                <a:solidFill>
                  <a:schemeClr val="tx2"/>
                </a:solidFill>
                <a:effectLst/>
                <a:uLnTx/>
                <a:uFillTx/>
                <a:latin typeface="+mn-lt"/>
                <a:ea typeface="MS PGothic"/>
                <a:cs typeface="Arial"/>
              </a:rPr>
              <a:t>The EU provides International </a:t>
            </a:r>
            <a:r>
              <a:rPr kumimoji="0" lang="en-US" sz="1600" b="0" i="0" u="none" strike="noStrike" kern="0" cap="none" spc="0" normalizeH="0" baseline="0" noProof="0" dirty="0" err="1">
                <a:ln>
                  <a:noFill/>
                </a:ln>
                <a:solidFill>
                  <a:schemeClr val="tx2"/>
                </a:solidFill>
                <a:effectLst/>
                <a:uLnTx/>
                <a:uFillTx/>
                <a:latin typeface="+mn-lt"/>
                <a:ea typeface="MS PGothic"/>
                <a:cs typeface="Arial"/>
              </a:rPr>
              <a:t>Organisations</a:t>
            </a:r>
            <a:r>
              <a:rPr kumimoji="0" lang="en-US" sz="1600" b="0" i="0" u="none" strike="noStrike" kern="0" cap="none" spc="0" normalizeH="0" baseline="0" noProof="0" dirty="0">
                <a:ln>
                  <a:noFill/>
                </a:ln>
                <a:solidFill>
                  <a:schemeClr val="tx2"/>
                </a:solidFill>
                <a:effectLst/>
                <a:uLnTx/>
                <a:uFillTx/>
                <a:latin typeface="+mn-lt"/>
                <a:ea typeface="MS PGothic"/>
                <a:cs typeface="Arial"/>
              </a:rPr>
              <a:t> the privilege to be exempted from VAT for intra-community transactions. ESA, as an International</a:t>
            </a:r>
            <a:r>
              <a:rPr lang="en-US" sz="1600" dirty="0">
                <a:solidFill>
                  <a:schemeClr val="tx2"/>
                </a:solidFill>
                <a:latin typeface="+mn-lt"/>
                <a:ea typeface="MS PGothic"/>
                <a:cs typeface="Arial"/>
              </a:rPr>
              <a:t> </a:t>
            </a:r>
            <a:r>
              <a:rPr kumimoji="0" lang="en-US" sz="1600" b="0" i="0" u="none" strike="noStrike" kern="0" cap="none" spc="0" normalizeH="0" baseline="0" noProof="0" dirty="0">
                <a:ln>
                  <a:noFill/>
                </a:ln>
                <a:solidFill>
                  <a:schemeClr val="tx2"/>
                </a:solidFill>
                <a:effectLst/>
                <a:uLnTx/>
                <a:uFillTx/>
                <a:latin typeface="+mn-lt"/>
                <a:ea typeface="MS PGothic"/>
                <a:cs typeface="Arial"/>
              </a:rPr>
              <a:t> </a:t>
            </a:r>
            <a:r>
              <a:rPr kumimoji="0" lang="en-US" sz="1600" b="0" i="0" u="none" strike="noStrike" kern="0" cap="none" spc="0" normalizeH="0" baseline="0" noProof="0" dirty="0" err="1">
                <a:ln>
                  <a:noFill/>
                </a:ln>
                <a:solidFill>
                  <a:schemeClr val="tx2"/>
                </a:solidFill>
                <a:effectLst/>
                <a:uLnTx/>
                <a:uFillTx/>
                <a:latin typeface="+mn-lt"/>
                <a:ea typeface="MS PGothic"/>
                <a:cs typeface="Arial"/>
              </a:rPr>
              <a:t>Organisation</a:t>
            </a:r>
            <a:r>
              <a:rPr kumimoji="0" lang="en-US" sz="1600" b="0" i="0" u="none" strike="noStrike" kern="0" cap="none" spc="0" normalizeH="0" baseline="0" noProof="0" dirty="0">
                <a:ln>
                  <a:noFill/>
                </a:ln>
                <a:solidFill>
                  <a:schemeClr val="tx2"/>
                </a:solidFill>
                <a:effectLst/>
                <a:uLnTx/>
                <a:uFillTx/>
                <a:latin typeface="+mn-lt"/>
                <a:ea typeface="MS PGothic"/>
                <a:cs typeface="Arial"/>
              </a:rPr>
              <a:t>, is classified as </a:t>
            </a:r>
            <a:r>
              <a:rPr kumimoji="0" lang="en-GB" sz="1600" b="0" i="0" u="sng" strike="noStrike" kern="0" cap="none" spc="0" normalizeH="0" baseline="0" noProof="0" dirty="0">
                <a:ln>
                  <a:noFill/>
                </a:ln>
                <a:solidFill>
                  <a:schemeClr val="tx2"/>
                </a:solidFill>
                <a:effectLst/>
                <a:uLnTx/>
                <a:uFillTx/>
                <a:latin typeface="+mn-lt"/>
                <a:ea typeface="MS PGothic"/>
                <a:cs typeface="Arial"/>
              </a:rPr>
              <a:t>non-taxable.</a:t>
            </a:r>
            <a:r>
              <a:rPr kumimoji="0" lang="en-US" sz="1600" b="0" i="0" u="none" strike="noStrike" kern="0" cap="none" spc="0" normalizeH="0" baseline="0" noProof="0" dirty="0">
                <a:ln>
                  <a:noFill/>
                </a:ln>
                <a:solidFill>
                  <a:schemeClr val="tx2"/>
                </a:solidFill>
                <a:effectLst/>
                <a:uLnTx/>
                <a:uFillTx/>
                <a:latin typeface="+mn-lt"/>
                <a:ea typeface="MS PGothic"/>
                <a:cs typeface="Arial"/>
              </a:rPr>
              <a:t> ESA applies this privilege by issuing a VAT EXEMPTION CERTIFICATE for its contract. </a:t>
            </a:r>
            <a:r>
              <a:rPr kumimoji="0" lang="en-GB" sz="1600" b="0" i="0" u="none" strike="noStrike" kern="0" cap="none" spc="0" normalizeH="0" baseline="0" noProof="0" dirty="0">
                <a:ln>
                  <a:noFill/>
                </a:ln>
                <a:solidFill>
                  <a:schemeClr val="tx2"/>
                </a:solidFill>
                <a:effectLst/>
                <a:uLnTx/>
                <a:uFillTx/>
                <a:latin typeface="+mn-lt"/>
                <a:ea typeface="MS PGothic"/>
                <a:cs typeface="Arial"/>
              </a:rPr>
              <a:t>ESA does therefore not have </a:t>
            </a:r>
            <a:r>
              <a:rPr lang="en-GB" sz="1600" dirty="0">
                <a:solidFill>
                  <a:schemeClr val="tx2"/>
                </a:solidFill>
                <a:latin typeface="+mn-lt"/>
                <a:ea typeface="MS PGothic"/>
                <a:cs typeface="Arial"/>
              </a:rPr>
              <a:t>an</a:t>
            </a:r>
            <a:r>
              <a:rPr kumimoji="0" lang="en-GB" sz="1600" b="0" i="0" u="none" strike="noStrike" kern="0" cap="none" spc="0" normalizeH="0" baseline="0" noProof="0" dirty="0">
                <a:ln>
                  <a:noFill/>
                </a:ln>
                <a:solidFill>
                  <a:schemeClr val="tx2"/>
                </a:solidFill>
                <a:effectLst/>
                <a:uLnTx/>
                <a:uFillTx/>
                <a:latin typeface="+mn-lt"/>
                <a:ea typeface="MS PGothic"/>
                <a:cs typeface="Arial"/>
              </a:rPr>
              <a:t> EU VAT-ID number</a:t>
            </a:r>
            <a:r>
              <a:rPr lang="en-GB" sz="1600" dirty="0">
                <a:solidFill>
                  <a:schemeClr val="tx2"/>
                </a:solidFill>
                <a:latin typeface="+mn-lt"/>
                <a:ea typeface="MS PGothic"/>
                <a:cs typeface="Arial"/>
              </a:rPr>
              <a:t>.</a:t>
            </a:r>
            <a:endParaRPr lang="en-GB" sz="1600" b="0" i="0" u="none" strike="noStrike" kern="0" cap="none" spc="0" normalizeH="0" baseline="0" noProof="0" dirty="0">
              <a:ln>
                <a:noFill/>
              </a:ln>
              <a:solidFill>
                <a:schemeClr val="tx2"/>
              </a:solidFill>
              <a:effectLst/>
              <a:uLnTx/>
              <a:uFillTx/>
              <a:latin typeface="+mn-lt"/>
              <a:ea typeface="MS PGothic"/>
              <a:cs typeface="Arial"/>
            </a:endParaRPr>
          </a:p>
          <a:p>
            <a:pPr lvl="1" algn="just" eaLnBrk="1" fontAlgn="auto" hangingPunct="1">
              <a:lnSpc>
                <a:spcPct val="100000"/>
              </a:lnSpc>
              <a:spcBef>
                <a:spcPct val="0"/>
              </a:spcBef>
              <a:spcAft>
                <a:spcPts val="0"/>
              </a:spcAft>
              <a:buClrTx/>
              <a:defRPr/>
            </a:pPr>
            <a:endParaRPr kumimoji="0" lang="en-US" b="0" i="0" u="none" strike="noStrike" kern="0" cap="none" spc="0" normalizeH="0" baseline="0" noProof="0" dirty="0">
              <a:ln>
                <a:noFill/>
              </a:ln>
              <a:solidFill>
                <a:schemeClr val="tx1"/>
              </a:solidFill>
              <a:effectLst/>
              <a:uLnTx/>
              <a:uFillTx/>
              <a:latin typeface="+mn-lt"/>
            </a:endParaRPr>
          </a:p>
          <a:p>
            <a:pPr lvl="1" algn="just" eaLnBrk="1" fontAlgn="auto" hangingPunct="1">
              <a:lnSpc>
                <a:spcPct val="100000"/>
              </a:lnSpc>
              <a:spcBef>
                <a:spcPct val="0"/>
              </a:spcBef>
              <a:spcAft>
                <a:spcPts val="0"/>
              </a:spcAft>
              <a:buClrTx/>
              <a:defRPr/>
            </a:pPr>
            <a:r>
              <a:rPr kumimoji="0" lang="en-US" b="1" i="0" u="none" strike="noStrike" kern="0" cap="none" spc="0" normalizeH="0" baseline="0" noProof="0" dirty="0">
                <a:ln>
                  <a:noFill/>
                </a:ln>
                <a:solidFill>
                  <a:schemeClr val="tx1"/>
                </a:solidFill>
                <a:effectLst/>
                <a:uLnTx/>
                <a:uFillTx/>
                <a:latin typeface="+mn-lt"/>
                <a:ea typeface="MS PGothic"/>
                <a:cs typeface="Arial"/>
              </a:rPr>
              <a:t>The VAT Exemption certificate will be provided with the</a:t>
            </a:r>
            <a:r>
              <a:rPr lang="en-US" b="1" dirty="0">
                <a:solidFill>
                  <a:schemeClr val="tx1"/>
                </a:solidFill>
                <a:latin typeface="+mn-lt"/>
                <a:ea typeface="MS PGothic"/>
                <a:cs typeface="Arial"/>
              </a:rPr>
              <a:t> contract</a:t>
            </a:r>
            <a:r>
              <a:rPr kumimoji="0" lang="en-US" b="1" i="0" u="none" strike="noStrike" kern="0" cap="none" spc="0" normalizeH="0" baseline="0" noProof="0" dirty="0">
                <a:ln>
                  <a:noFill/>
                </a:ln>
                <a:solidFill>
                  <a:schemeClr val="tx1"/>
                </a:solidFill>
                <a:effectLst/>
                <a:uLnTx/>
                <a:uFillTx/>
                <a:latin typeface="+mn-lt"/>
                <a:ea typeface="MS PGothic"/>
                <a:cs typeface="Arial"/>
              </a:rPr>
              <a:t>.</a:t>
            </a:r>
            <a:endParaRPr lang="en-US" b="1" i="0" u="none" strike="noStrike" kern="0" cap="none" spc="0" normalizeH="0" baseline="0" noProof="0" dirty="0">
              <a:ln>
                <a:noFill/>
              </a:ln>
              <a:solidFill>
                <a:schemeClr val="tx1"/>
              </a:solidFill>
              <a:effectLst/>
              <a:uLnTx/>
              <a:uFillTx/>
              <a:latin typeface="+mn-lt"/>
              <a:ea typeface="MS PGothic"/>
              <a:cs typeface="Arial"/>
            </a:endParaRPr>
          </a:p>
          <a:p>
            <a:pPr lvl="1" algn="just" eaLnBrk="1" fontAlgn="auto" hangingPunct="1">
              <a:lnSpc>
                <a:spcPct val="100000"/>
              </a:lnSpc>
              <a:spcBef>
                <a:spcPct val="0"/>
              </a:spcBef>
              <a:spcAft>
                <a:spcPts val="0"/>
              </a:spcAft>
              <a:buClrTx/>
              <a:defRPr/>
            </a:pPr>
            <a:endParaRPr kumimoji="0" lang="en-US" sz="1600" b="0" i="0" u="none" strike="noStrike" kern="0" cap="none" spc="0" normalizeH="0" baseline="0" noProof="0" dirty="0">
              <a:ln>
                <a:noFill/>
              </a:ln>
              <a:solidFill>
                <a:schemeClr val="tx2"/>
              </a:solidFill>
              <a:effectLst/>
              <a:uLnTx/>
              <a:uFillTx/>
              <a:latin typeface="+mn-lt"/>
            </a:endParaRPr>
          </a:p>
          <a:p>
            <a:pPr marL="1067076" lvl="1" indent="-285750" algn="just" eaLnBrk="1" fontAlgn="auto" hangingPunct="1">
              <a:lnSpc>
                <a:spcPct val="100000"/>
              </a:lnSpc>
              <a:spcBef>
                <a:spcPct val="0"/>
              </a:spcBef>
              <a:spcAft>
                <a:spcPts val="0"/>
              </a:spcAft>
              <a:buClrTx/>
              <a:buFont typeface="Arial" panose="020B0604020202020204" pitchFamily="34" charset="0"/>
              <a:buChar char="•"/>
              <a:defRPr/>
            </a:pPr>
            <a:r>
              <a:rPr kumimoji="0" lang="en-US" sz="1600" b="1" i="0" u="none" strike="noStrike" kern="0" cap="none" spc="0" normalizeH="0" baseline="0" noProof="0" dirty="0">
                <a:ln>
                  <a:noFill/>
                </a:ln>
                <a:solidFill>
                  <a:schemeClr val="tx2"/>
                </a:solidFill>
                <a:effectLst/>
                <a:uLnTx/>
                <a:uFillTx/>
                <a:latin typeface="+mn-lt"/>
              </a:rPr>
              <a:t>The Prime Contractor is the only one receiving the VAT EXEMPTION CERTIFICATE </a:t>
            </a:r>
            <a:r>
              <a:rPr kumimoji="0" lang="en-US" sz="1600" b="0" i="0" u="none" strike="noStrike" kern="0" cap="none" spc="0" normalizeH="0" baseline="0" noProof="0" dirty="0">
                <a:ln>
                  <a:noFill/>
                </a:ln>
                <a:solidFill>
                  <a:schemeClr val="tx2"/>
                </a:solidFill>
                <a:effectLst/>
                <a:uLnTx/>
                <a:uFillTx/>
                <a:latin typeface="+mn-lt"/>
              </a:rPr>
              <a:t>as it is the supplier in direct contractual relationship with ESA. It is the Prime Contractor to invoice ESA directly.</a:t>
            </a:r>
            <a:br>
              <a:rPr kumimoji="0" lang="en-US" sz="1600" b="0" i="0" u="none" strike="noStrike" kern="0" cap="none" spc="0" normalizeH="0" baseline="0" noProof="0" dirty="0">
                <a:ln>
                  <a:noFill/>
                </a:ln>
                <a:solidFill>
                  <a:schemeClr val="tx2"/>
                </a:solidFill>
                <a:effectLst/>
                <a:uLnTx/>
                <a:uFillTx/>
                <a:latin typeface="+mn-lt"/>
              </a:rPr>
            </a:br>
            <a:endParaRPr kumimoji="0" lang="en-US" sz="1600" b="0" i="0" u="none" strike="noStrike" kern="0" cap="none" spc="0" normalizeH="0" baseline="0" noProof="0" dirty="0">
              <a:ln>
                <a:noFill/>
              </a:ln>
              <a:solidFill>
                <a:schemeClr val="tx2"/>
              </a:solidFill>
              <a:effectLst/>
              <a:uLnTx/>
              <a:uFillTx/>
              <a:latin typeface="+mn-lt"/>
            </a:endParaRPr>
          </a:p>
          <a:p>
            <a:pPr marL="1067076" lvl="1" indent="-285750" algn="just" eaLnBrk="1" fontAlgn="auto" hangingPunct="1">
              <a:lnSpc>
                <a:spcPct val="100000"/>
              </a:lnSpc>
              <a:spcBef>
                <a:spcPct val="0"/>
              </a:spcBef>
              <a:spcAft>
                <a:spcPts val="0"/>
              </a:spcAft>
              <a:buClrTx/>
              <a:buFont typeface="Arial" panose="020B0604020202020204" pitchFamily="34" charset="0"/>
              <a:buChar char="•"/>
              <a:defRPr/>
            </a:pPr>
            <a:r>
              <a:rPr lang="en-US" sz="1600" dirty="0">
                <a:solidFill>
                  <a:schemeClr val="tx2"/>
                </a:solidFill>
                <a:latin typeface="+mn-lt"/>
                <a:ea typeface="MS PGothic"/>
                <a:cs typeface="Arial"/>
              </a:rPr>
              <a:t>Subcontractors </a:t>
            </a:r>
            <a:r>
              <a:rPr kumimoji="0" lang="en-US" sz="1600" b="0" i="0" u="none" strike="noStrike" kern="0" cap="none" spc="0" normalizeH="0" baseline="0" noProof="0" dirty="0">
                <a:ln>
                  <a:noFill/>
                </a:ln>
                <a:solidFill>
                  <a:schemeClr val="tx2"/>
                </a:solidFill>
                <a:effectLst/>
                <a:uLnTx/>
                <a:uFillTx/>
                <a:latin typeface="+mn-lt"/>
                <a:ea typeface="MS PGothic"/>
                <a:cs typeface="Arial"/>
              </a:rPr>
              <a:t>will not receive the VAT EXEMPTION CERTIFICATE as they do not stand in a direct contractual relationship with ESA; they are paid by the Prime.</a:t>
            </a:r>
            <a:r>
              <a:rPr lang="en-US" sz="1600" dirty="0">
                <a:solidFill>
                  <a:schemeClr val="tx2"/>
                </a:solidFill>
                <a:latin typeface="+mn-lt"/>
                <a:ea typeface="MS PGothic"/>
                <a:cs typeface="Arial"/>
              </a:rPr>
              <a:t> </a:t>
            </a:r>
            <a:endParaRPr kumimoji="0" lang="en-US" sz="1600" b="0" i="1" u="none" strike="noStrike" kern="0" cap="none" spc="0" normalizeH="0" baseline="0" noProof="0" dirty="0">
              <a:ln>
                <a:noFill/>
              </a:ln>
              <a:solidFill>
                <a:schemeClr val="tx2"/>
              </a:solidFill>
              <a:effectLst/>
              <a:uLnTx/>
              <a:uFillTx/>
              <a:latin typeface="+mn-lt"/>
            </a:endParaRPr>
          </a:p>
          <a:p>
            <a:pPr marL="285750" marR="0" lvl="0" indent="-285750" algn="l" defTabSz="914400" rtl="0" eaLnBrk="0" fontAlgn="base" latinLnBrk="0" hangingPunct="0">
              <a:lnSpc>
                <a:spcPct val="90000"/>
              </a:lnSpc>
              <a:spcBef>
                <a:spcPct val="20000"/>
              </a:spcBef>
              <a:spcAft>
                <a:spcPct val="0"/>
              </a:spcAft>
              <a:buClr>
                <a:srgbClr val="0098DB"/>
              </a:buClr>
              <a:buSzTx/>
              <a:buFont typeface="Arial" panose="020B0604020202020204" pitchFamily="34" charset="0"/>
              <a:buChar char="•"/>
              <a:tabLst/>
              <a:defRPr/>
            </a:pPr>
            <a:endParaRPr kumimoji="0" lang="en-US" altLang="en-US" sz="1600" b="0" i="0" u="none" strike="noStrike" kern="0" cap="none" spc="0" normalizeH="0" baseline="0" noProof="0" dirty="0">
              <a:ln>
                <a:noFill/>
              </a:ln>
              <a:solidFill>
                <a:schemeClr val="tx2"/>
              </a:solidFill>
              <a:effectLst/>
              <a:uLnTx/>
              <a:uFillTx/>
              <a:latin typeface="+mn-lt"/>
            </a:endParaRPr>
          </a:p>
          <a:p>
            <a:pPr marL="285750" marR="0" lvl="0" indent="-285750" algn="l" defTabSz="914400" rtl="0" eaLnBrk="0" fontAlgn="base" latinLnBrk="0" hangingPunct="0">
              <a:lnSpc>
                <a:spcPct val="90000"/>
              </a:lnSpc>
              <a:spcBef>
                <a:spcPct val="20000"/>
              </a:spcBef>
              <a:spcAft>
                <a:spcPct val="0"/>
              </a:spcAft>
              <a:buClr>
                <a:srgbClr val="0098DB"/>
              </a:buClr>
              <a:buSzTx/>
              <a:buFont typeface="Arial" panose="020B0604020202020204" pitchFamily="34" charset="0"/>
              <a:buChar char="•"/>
              <a:tabLst/>
              <a:defRPr/>
            </a:pPr>
            <a:endParaRPr lang="en-US" altLang="en-US" sz="1600" dirty="0">
              <a:solidFill>
                <a:schemeClr val="tx2"/>
              </a:solidFill>
              <a:latin typeface="+mn-lt"/>
            </a:endParaRPr>
          </a:p>
          <a:p>
            <a:pPr marR="0" lvl="0" algn="l" defTabSz="914400" rtl="0" eaLnBrk="0" fontAlgn="base" latinLnBrk="0" hangingPunct="0">
              <a:lnSpc>
                <a:spcPct val="90000"/>
              </a:lnSpc>
              <a:spcBef>
                <a:spcPct val="20000"/>
              </a:spcBef>
              <a:spcAft>
                <a:spcPct val="0"/>
              </a:spcAft>
              <a:buClr>
                <a:srgbClr val="0098DB"/>
              </a:buClr>
              <a:buSzTx/>
              <a:tabLst/>
              <a:defRPr/>
            </a:pPr>
            <a:endParaRPr kumimoji="0" lang="en-US" altLang="en-US" sz="1600" b="0" i="0" u="none" strike="noStrike" kern="0" cap="none" spc="0" normalizeH="0" baseline="0" noProof="0" dirty="0">
              <a:ln>
                <a:noFill/>
              </a:ln>
              <a:solidFill>
                <a:schemeClr val="tx2"/>
              </a:solidFill>
              <a:effectLst/>
              <a:uLnTx/>
              <a:uFillTx/>
              <a:latin typeface="+mn-lt"/>
            </a:endParaRPr>
          </a:p>
        </p:txBody>
      </p:sp>
      <p:sp>
        <p:nvSpPr>
          <p:cNvPr id="3" name="Rectangle 2">
            <a:extLst>
              <a:ext uri="{FF2B5EF4-FFF2-40B4-BE49-F238E27FC236}">
                <a16:creationId xmlns:a16="http://schemas.microsoft.com/office/drawing/2014/main" id="{FFF58F72-1727-07FB-A306-BFDECB6FFE4B}"/>
              </a:ext>
            </a:extLst>
          </p:cNvPr>
          <p:cNvSpPr/>
          <p:nvPr/>
        </p:nvSpPr>
        <p:spPr>
          <a:xfrm>
            <a:off x="3889057" y="1131059"/>
            <a:ext cx="4447224" cy="400110"/>
          </a:xfrm>
          <a:prstGeom prst="rect">
            <a:avLst/>
          </a:prstGeom>
          <a:solidFill>
            <a:srgbClr val="D9D9D9"/>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b"/>
          <a:lstStyle/>
          <a:p>
            <a:pPr algn="ctr">
              <a:lnSpc>
                <a:spcPct val="150000"/>
              </a:lnSpc>
            </a:pPr>
            <a:r>
              <a:rPr lang="en-GB" altLang="en-US" sz="2000" b="1" dirty="0">
                <a:solidFill>
                  <a:schemeClr val="tx1"/>
                </a:solidFill>
                <a:highlight>
                  <a:srgbClr val="D9D9D9"/>
                </a:highlight>
                <a:latin typeface="+mn-lt"/>
              </a:rPr>
              <a:t>Hints &amp; Tips: Price Quotation</a:t>
            </a:r>
          </a:p>
        </p:txBody>
      </p:sp>
      <p:pic>
        <p:nvPicPr>
          <p:cNvPr id="4" name="Graphic 3" descr="Coins outline">
            <a:extLst>
              <a:ext uri="{FF2B5EF4-FFF2-40B4-BE49-F238E27FC236}">
                <a16:creationId xmlns:a16="http://schemas.microsoft.com/office/drawing/2014/main" id="{60C3316A-CA73-7988-8B5C-063678AA780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49637" y="77553"/>
            <a:ext cx="714945" cy="71494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8384473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3 – Financial</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328189" y="1935392"/>
            <a:ext cx="11568960" cy="4922608"/>
          </a:xfrm>
        </p:spPr>
        <p:txBody>
          <a:bodyPr/>
          <a:lstStyle/>
          <a:p>
            <a:pPr marL="0" marR="0" lvl="0" indent="0" algn="just" defTabSz="914400" eaLnBrk="1" fontAlgn="auto" latinLnBrk="0" hangingPunct="1">
              <a:lnSpc>
                <a:spcPct val="100000"/>
              </a:lnSpc>
              <a:spcBef>
                <a:spcPct val="0"/>
              </a:spcBef>
              <a:spcAft>
                <a:spcPts val="0"/>
              </a:spcAft>
              <a:buClrTx/>
              <a:buSzTx/>
              <a:buFont typeface="Verdana" pitchFamily="34" charset="0"/>
              <a:buNone/>
              <a:tabLst/>
              <a:defRPr/>
            </a:pPr>
            <a:r>
              <a:rPr kumimoji="0" lang="en-GB" altLang="en-US" b="0" i="0" u="none" strike="noStrike" kern="0" cap="none" spc="0" normalizeH="0" baseline="0" noProof="0" dirty="0">
                <a:ln>
                  <a:noFill/>
                </a:ln>
                <a:solidFill>
                  <a:schemeClr val="tx1"/>
                </a:solidFill>
                <a:effectLst/>
                <a:uLnTx/>
                <a:uFillTx/>
                <a:latin typeface="+mn-lt"/>
                <a:ea typeface="MS PGothic" pitchFamily="34" charset="-128"/>
                <a:cs typeface="MS PGothic" charset="0"/>
              </a:rPr>
              <a:t>2. </a:t>
            </a:r>
            <a:r>
              <a:rPr kumimoji="0" lang="en-GB" altLang="en-US" i="0" u="none" strike="noStrike" kern="0" cap="none" spc="0" normalizeH="0" baseline="0" noProof="0" dirty="0">
                <a:ln>
                  <a:noFill/>
                </a:ln>
                <a:solidFill>
                  <a:schemeClr val="tx1"/>
                </a:solidFill>
                <a:effectLst/>
                <a:uLnTx/>
                <a:uFillTx/>
                <a:latin typeface="+mn-lt"/>
                <a:ea typeface="MS PGothic" pitchFamily="34" charset="-128"/>
                <a:cs typeface="MS PGothic" charset="0"/>
              </a:rPr>
              <a:t>The </a:t>
            </a:r>
            <a:r>
              <a:rPr kumimoji="0" lang="en-GB" altLang="en-US" b="1" i="0" u="none" strike="noStrike" kern="0" cap="none" spc="0" normalizeH="0" baseline="0" noProof="0" dirty="0">
                <a:ln>
                  <a:noFill/>
                </a:ln>
                <a:solidFill>
                  <a:schemeClr val="tx1"/>
                </a:solidFill>
                <a:effectLst/>
                <a:uLnTx/>
                <a:uFillTx/>
                <a:latin typeface="+mn-lt"/>
                <a:ea typeface="MS PGothic" pitchFamily="34" charset="-128"/>
                <a:cs typeface="MS PGothic" charset="0"/>
              </a:rPr>
              <a:t>price</a:t>
            </a:r>
            <a:r>
              <a:rPr kumimoji="0" lang="en-GB" altLang="en-US" i="0" u="none" strike="noStrike" kern="0" cap="none" spc="0" normalizeH="0" baseline="0" noProof="0" dirty="0">
                <a:ln>
                  <a:noFill/>
                </a:ln>
                <a:solidFill>
                  <a:schemeClr val="tx1"/>
                </a:solidFill>
                <a:effectLst/>
                <a:uLnTx/>
                <a:uFillTx/>
                <a:latin typeface="+mn-lt"/>
                <a:ea typeface="MS PGothic" pitchFamily="34" charset="-128"/>
                <a:cs typeface="MS PGothic" charset="0"/>
              </a:rPr>
              <a:t> of the proposed activity must be </a:t>
            </a:r>
            <a:r>
              <a:rPr kumimoji="0" lang="en-GB" altLang="en-US" b="1" i="0" u="none" strike="noStrike" kern="0" cap="none" spc="0" normalizeH="0" baseline="0" noProof="0" dirty="0">
                <a:ln>
                  <a:noFill/>
                </a:ln>
                <a:solidFill>
                  <a:schemeClr val="tx1"/>
                </a:solidFill>
                <a:effectLst/>
                <a:uLnTx/>
                <a:uFillTx/>
                <a:latin typeface="+mn-lt"/>
                <a:ea typeface="MS PGothic" pitchFamily="34" charset="-128"/>
                <a:cs typeface="MS PGothic" charset="0"/>
              </a:rPr>
              <a:t>transparent, clear and credible. </a:t>
            </a:r>
          </a:p>
          <a:p>
            <a:pPr lvl="1" algn="just" eaLnBrk="1" fontAlgn="auto" hangingPunct="1">
              <a:lnSpc>
                <a:spcPct val="100000"/>
              </a:lnSpc>
              <a:spcBef>
                <a:spcPct val="0"/>
              </a:spcBef>
              <a:spcAft>
                <a:spcPts val="0"/>
              </a:spcAft>
              <a:buClrTx/>
              <a:defRPr/>
            </a:pPr>
            <a:endParaRPr kumimoji="0" lang="en-GB" altLang="en-US" sz="1600" b="0" i="0" u="none" strike="noStrike" kern="0" cap="none" spc="0" normalizeH="0" baseline="0" noProof="0" dirty="0">
              <a:ln>
                <a:noFill/>
              </a:ln>
              <a:solidFill>
                <a:schemeClr val="tx2"/>
              </a:solidFill>
              <a:effectLst/>
              <a:uLnTx/>
              <a:uFillTx/>
              <a:latin typeface="+mn-lt"/>
              <a:ea typeface="MS PGothic" pitchFamily="34" charset="-128"/>
              <a:cs typeface="MS PGothic" charset="0"/>
            </a:endParaRPr>
          </a:p>
          <a:p>
            <a:pPr marL="1067076" lvl="1" indent="-285750" algn="just" eaLnBrk="1" fontAlgn="auto" hangingPunct="1">
              <a:lnSpc>
                <a:spcPct val="100000"/>
              </a:lnSpc>
              <a:spcBef>
                <a:spcPct val="0"/>
              </a:spcBef>
              <a:spcAft>
                <a:spcPts val="0"/>
              </a:spcAft>
              <a:buClrTx/>
              <a:buFont typeface="Wingdings" panose="05000000000000000000" pitchFamily="2" charset="2"/>
              <a:buChar char="ü"/>
              <a:defRPr/>
            </a:pPr>
            <a:r>
              <a:rPr kumimoji="0" lang="en-GB" altLang="en-US" sz="1600" b="1" i="0" u="none" strike="noStrike" kern="0" cap="none" spc="0" normalizeH="0" baseline="0" noProof="0" dirty="0">
                <a:ln>
                  <a:noFill/>
                </a:ln>
                <a:solidFill>
                  <a:schemeClr val="tx1"/>
                </a:solidFill>
                <a:effectLst/>
                <a:uLnTx/>
                <a:uFillTx/>
                <a:latin typeface="+mn-lt"/>
                <a:ea typeface="MS PGothic"/>
                <a:cs typeface="Arial"/>
              </a:rPr>
              <a:t>TRANSPARENT: </a:t>
            </a:r>
            <a:r>
              <a:rPr kumimoji="0" lang="en-GB" altLang="en-US" sz="1600" b="0" i="0" u="none" strike="noStrike" kern="0" cap="none" spc="0" normalizeH="0" baseline="0" noProof="0" dirty="0">
                <a:ln>
                  <a:noFill/>
                </a:ln>
                <a:solidFill>
                  <a:schemeClr val="tx2"/>
                </a:solidFill>
                <a:effectLst/>
                <a:uLnTx/>
                <a:uFillTx/>
                <a:latin typeface="+mn-lt"/>
                <a:ea typeface="MS PGothic"/>
                <a:cs typeface="MS PGothic" charset="0"/>
              </a:rPr>
              <a:t>Where does the money</a:t>
            </a:r>
            <a:r>
              <a:rPr kumimoji="0" lang="en-GB" altLang="en-US" sz="1600" b="0" i="0" u="none" strike="noStrike" kern="0" cap="none" spc="0" normalizeH="0" noProof="0" dirty="0">
                <a:ln>
                  <a:noFill/>
                </a:ln>
                <a:solidFill>
                  <a:schemeClr val="tx2"/>
                </a:solidFill>
                <a:effectLst/>
                <a:uLnTx/>
                <a:uFillTx/>
                <a:latin typeface="+mn-lt"/>
                <a:ea typeface="MS PGothic"/>
                <a:cs typeface="MS PGothic" charset="0"/>
              </a:rPr>
              <a:t> go? </a:t>
            </a:r>
            <a:r>
              <a:rPr kumimoji="0" lang="en-GB" altLang="en-US" sz="1600" b="0" i="0" u="none" strike="noStrike" kern="0" cap="none" spc="0" normalizeH="0" baseline="0" noProof="0" dirty="0">
                <a:ln>
                  <a:noFill/>
                </a:ln>
                <a:solidFill>
                  <a:schemeClr val="tx2"/>
                </a:solidFill>
                <a:effectLst/>
                <a:uLnTx/>
                <a:uFillTx/>
                <a:latin typeface="+mn-lt"/>
                <a:ea typeface="MS PGothic"/>
                <a:cs typeface="MS PGothic" charset="0"/>
              </a:rPr>
              <a:t>(e.g</a:t>
            </a:r>
            <a:r>
              <a:rPr lang="en-GB" altLang="en-US" sz="1600" dirty="0">
                <a:solidFill>
                  <a:schemeClr val="tx2"/>
                </a:solidFill>
                <a:latin typeface="+mn-lt"/>
                <a:ea typeface="MS PGothic"/>
                <a:cs typeface="MS PGothic" charset="0"/>
              </a:rPr>
              <a:t>.</a:t>
            </a:r>
            <a:r>
              <a:rPr kumimoji="0" lang="en-GB" altLang="en-US" sz="1600" b="0" i="0" u="none" strike="noStrike" kern="0" cap="none" spc="0" normalizeH="0" baseline="0" noProof="0" dirty="0">
                <a:ln>
                  <a:noFill/>
                </a:ln>
                <a:solidFill>
                  <a:schemeClr val="tx2"/>
                </a:solidFill>
                <a:effectLst/>
                <a:uLnTx/>
                <a:uFillTx/>
                <a:latin typeface="+mn-lt"/>
                <a:ea typeface="MS PGothic"/>
                <a:cs typeface="MS PGothic" charset="0"/>
              </a:rPr>
              <a:t> the cost structure, hardware etc.)</a:t>
            </a:r>
            <a:endParaRPr lang="en-GB" altLang="en-US" sz="1600" b="0" i="0" u="none" strike="noStrike" kern="0" cap="none" spc="0" normalizeH="0" baseline="0" noProof="0" dirty="0">
              <a:ln>
                <a:noFill/>
              </a:ln>
              <a:solidFill>
                <a:schemeClr val="tx2"/>
              </a:solidFill>
              <a:effectLst/>
              <a:uLnTx/>
              <a:uFillTx/>
              <a:latin typeface="+mn-lt"/>
              <a:ea typeface="MS PGothic"/>
              <a:cs typeface="MS PGothic" charset="0"/>
            </a:endParaRPr>
          </a:p>
          <a:p>
            <a:pPr lvl="1" algn="just" eaLnBrk="1" fontAlgn="auto" hangingPunct="1">
              <a:lnSpc>
                <a:spcPct val="100000"/>
              </a:lnSpc>
              <a:spcBef>
                <a:spcPct val="0"/>
              </a:spcBef>
              <a:spcAft>
                <a:spcPts val="0"/>
              </a:spcAft>
              <a:buClrTx/>
              <a:defRPr/>
            </a:pPr>
            <a:endParaRPr kumimoji="0" lang="en-GB" altLang="en-US" sz="1600" b="0" i="0" u="none" strike="noStrike" kern="0" cap="none" spc="0" normalizeH="0" baseline="0" noProof="0" dirty="0">
              <a:ln>
                <a:noFill/>
              </a:ln>
              <a:solidFill>
                <a:schemeClr val="tx2"/>
              </a:solidFill>
              <a:effectLst/>
              <a:uLnTx/>
              <a:uFillTx/>
              <a:latin typeface="+mn-lt"/>
              <a:ea typeface="MS PGothic" pitchFamily="34" charset="-128"/>
              <a:cs typeface="MS PGothic" charset="0"/>
            </a:endParaRPr>
          </a:p>
          <a:p>
            <a:pPr marL="1067076" lvl="1" indent="-285750" algn="just" eaLnBrk="1" fontAlgn="auto" hangingPunct="1">
              <a:lnSpc>
                <a:spcPct val="100000"/>
              </a:lnSpc>
              <a:spcBef>
                <a:spcPct val="0"/>
              </a:spcBef>
              <a:spcAft>
                <a:spcPts val="0"/>
              </a:spcAft>
              <a:buClrTx/>
              <a:buFont typeface="Wingdings" panose="05000000000000000000" pitchFamily="2" charset="2"/>
              <a:buChar char="ü"/>
              <a:defRPr/>
            </a:pPr>
            <a:r>
              <a:rPr kumimoji="0" lang="en-GB" altLang="en-US" sz="1600" b="1" i="0" u="none" strike="noStrike" kern="0" cap="none" spc="0" normalizeH="0" baseline="0" noProof="0" dirty="0">
                <a:ln>
                  <a:noFill/>
                </a:ln>
                <a:solidFill>
                  <a:schemeClr val="tx1"/>
                </a:solidFill>
                <a:effectLst/>
                <a:uLnTx/>
                <a:uFillTx/>
                <a:latin typeface="+mn-lt"/>
                <a:ea typeface="MS PGothic" pitchFamily="34" charset="-128"/>
              </a:rPr>
              <a:t>CLEAR: </a:t>
            </a:r>
            <a:r>
              <a:rPr kumimoji="0" lang="en-GB" altLang="en-US" sz="1600" b="0" i="0" u="none" strike="noStrike" kern="0" cap="none" spc="0" normalizeH="0" baseline="0" noProof="0" dirty="0">
                <a:ln>
                  <a:noFill/>
                </a:ln>
                <a:solidFill>
                  <a:schemeClr val="tx2"/>
                </a:solidFill>
                <a:effectLst/>
                <a:uLnTx/>
                <a:uFillTx/>
                <a:latin typeface="+mn-lt"/>
                <a:ea typeface="MS PGothic" pitchFamily="34" charset="-128"/>
                <a:cs typeface="MS PGothic" charset="0"/>
              </a:rPr>
              <a:t>Level of details is important </a:t>
            </a:r>
            <a:r>
              <a:rPr lang="en-GB" altLang="en-US" sz="1600" dirty="0">
                <a:solidFill>
                  <a:schemeClr val="tx2"/>
                </a:solidFill>
                <a:latin typeface="+mn-lt"/>
                <a:cs typeface="MS PGothic" charset="0"/>
              </a:rPr>
              <a:t>–</a:t>
            </a:r>
            <a:r>
              <a:rPr kumimoji="0" lang="en-GB" altLang="en-US" sz="1600" b="0" i="0" u="none" strike="noStrike" kern="0" cap="none" spc="0" normalizeH="0" baseline="0" noProof="0" dirty="0">
                <a:ln>
                  <a:noFill/>
                </a:ln>
                <a:solidFill>
                  <a:schemeClr val="tx2"/>
                </a:solidFill>
                <a:effectLst/>
                <a:uLnTx/>
                <a:uFillTx/>
                <a:latin typeface="+mn-lt"/>
                <a:ea typeface="MS PGothic" pitchFamily="34" charset="-128"/>
                <a:cs typeface="MS PGothic" charset="0"/>
              </a:rPr>
              <a:t> PSS forms</a:t>
            </a:r>
          </a:p>
          <a:p>
            <a:pPr lvl="1" algn="just" eaLnBrk="1" fontAlgn="auto" hangingPunct="1">
              <a:lnSpc>
                <a:spcPct val="100000"/>
              </a:lnSpc>
              <a:spcBef>
                <a:spcPct val="0"/>
              </a:spcBef>
              <a:spcAft>
                <a:spcPts val="0"/>
              </a:spcAft>
              <a:buClrTx/>
              <a:defRPr/>
            </a:pPr>
            <a:endParaRPr kumimoji="0" lang="en-GB" altLang="en-US" sz="1600" b="0" i="0" u="none" strike="noStrike" kern="0" cap="none" spc="0" normalizeH="0" baseline="0" noProof="0" dirty="0">
              <a:ln>
                <a:noFill/>
              </a:ln>
              <a:solidFill>
                <a:schemeClr val="tx2"/>
              </a:solidFill>
              <a:effectLst/>
              <a:uLnTx/>
              <a:uFillTx/>
              <a:latin typeface="+mn-lt"/>
              <a:ea typeface="MS PGothic" pitchFamily="34" charset="-128"/>
              <a:cs typeface="MS PGothic" charset="0"/>
            </a:endParaRPr>
          </a:p>
          <a:p>
            <a:pPr marL="1067076" lvl="1" indent="-285750" algn="just" eaLnBrk="1" fontAlgn="auto" hangingPunct="1">
              <a:lnSpc>
                <a:spcPct val="100000"/>
              </a:lnSpc>
              <a:spcBef>
                <a:spcPct val="0"/>
              </a:spcBef>
              <a:spcAft>
                <a:spcPts val="0"/>
              </a:spcAft>
              <a:buClrTx/>
              <a:buFont typeface="Wingdings" panose="05000000000000000000" pitchFamily="2" charset="2"/>
              <a:buChar char="ü"/>
              <a:defRPr/>
            </a:pPr>
            <a:r>
              <a:rPr kumimoji="0" lang="en-GB" altLang="en-US" sz="1600" b="1" i="0" u="none" strike="noStrike" kern="0" cap="none" spc="0" normalizeH="0" baseline="0" noProof="0" dirty="0">
                <a:ln>
                  <a:noFill/>
                </a:ln>
                <a:solidFill>
                  <a:schemeClr val="tx1"/>
                </a:solidFill>
                <a:effectLst/>
                <a:uLnTx/>
                <a:uFillTx/>
                <a:latin typeface="+mn-lt"/>
                <a:ea typeface="MS PGothic" pitchFamily="34" charset="-128"/>
              </a:rPr>
              <a:t>CREDIBLE: </a:t>
            </a:r>
            <a:r>
              <a:rPr lang="en-GB" altLang="en-US" sz="1600" kern="0" dirty="0">
                <a:solidFill>
                  <a:schemeClr val="tx2"/>
                </a:solidFill>
                <a:latin typeface="+mn-lt"/>
                <a:cs typeface="MS PGothic" charset="0"/>
              </a:rPr>
              <a:t>Are the cost credible to </a:t>
            </a:r>
            <a:r>
              <a:rPr kumimoji="0" lang="en-GB" altLang="en-US" sz="1600" b="0" i="0" u="none" strike="noStrike" kern="0" cap="none" spc="0" normalizeH="0" baseline="0" noProof="0" dirty="0">
                <a:ln>
                  <a:noFill/>
                </a:ln>
                <a:solidFill>
                  <a:schemeClr val="tx2"/>
                </a:solidFill>
                <a:effectLst/>
                <a:uLnTx/>
                <a:uFillTx/>
                <a:latin typeface="+mn-lt"/>
                <a:ea typeface="MS PGothic" pitchFamily="34" charset="-128"/>
                <a:cs typeface="MS PGothic" charset="0"/>
              </a:rPr>
              <a:t>achieve the objectives of the proposed activity? </a:t>
            </a:r>
          </a:p>
          <a:p>
            <a:pPr lvl="1" algn="just" eaLnBrk="1" fontAlgn="auto" hangingPunct="1">
              <a:lnSpc>
                <a:spcPct val="100000"/>
              </a:lnSpc>
              <a:spcBef>
                <a:spcPct val="0"/>
              </a:spcBef>
              <a:spcAft>
                <a:spcPts val="0"/>
              </a:spcAft>
              <a:buClrTx/>
              <a:defRPr/>
            </a:pPr>
            <a:endParaRPr kumimoji="0" lang="en-GB" altLang="en-US" sz="1600" b="0" i="0" u="none" strike="noStrike" kern="0" cap="none" spc="0" normalizeH="0" baseline="0" noProof="0" dirty="0">
              <a:ln>
                <a:noFill/>
              </a:ln>
              <a:solidFill>
                <a:schemeClr val="tx2"/>
              </a:solidFill>
              <a:effectLst/>
              <a:uLnTx/>
              <a:uFillTx/>
              <a:latin typeface="+mn-lt"/>
              <a:cs typeface="MS PGothic" charset="0"/>
            </a:endParaRPr>
          </a:p>
          <a:p>
            <a:pPr marL="1067076" lvl="1" indent="-285750" algn="just" eaLnBrk="1" fontAlgn="auto" hangingPunct="1">
              <a:lnSpc>
                <a:spcPct val="100000"/>
              </a:lnSpc>
              <a:spcBef>
                <a:spcPct val="0"/>
              </a:spcBef>
              <a:spcAft>
                <a:spcPts val="600"/>
              </a:spcAft>
              <a:buClrTx/>
              <a:buFont typeface="Arial" panose="020B0604020202020204" pitchFamily="34" charset="0"/>
              <a:buChar char="•"/>
              <a:defRPr/>
            </a:pPr>
            <a:r>
              <a:rPr kumimoji="0" lang="en-GB" altLang="en-US" sz="1600" b="0" i="0" u="none" strike="noStrike" kern="0" cap="none" spc="0" normalizeH="0" baseline="0" noProof="0" dirty="0">
                <a:ln>
                  <a:noFill/>
                </a:ln>
                <a:solidFill>
                  <a:schemeClr val="tx2"/>
                </a:solidFill>
                <a:effectLst/>
                <a:uLnTx/>
                <a:uFillTx/>
                <a:latin typeface="+mn-lt"/>
                <a:cs typeface="MS PGothic" charset="0"/>
              </a:rPr>
              <a:t>After the contract is signed by both party, ESA does not require financial reporting on the evolution of the spending. </a:t>
            </a:r>
          </a:p>
          <a:p>
            <a:pPr marL="1067076" lvl="1" indent="-285750" algn="just" eaLnBrk="1" fontAlgn="auto" hangingPunct="1">
              <a:lnSpc>
                <a:spcPct val="100000"/>
              </a:lnSpc>
              <a:spcBef>
                <a:spcPct val="0"/>
              </a:spcBef>
              <a:spcAft>
                <a:spcPts val="600"/>
              </a:spcAft>
              <a:buClrTx/>
              <a:buFont typeface="Arial" panose="020B0604020202020204" pitchFamily="34" charset="0"/>
              <a:buChar char="•"/>
              <a:defRPr/>
            </a:pPr>
            <a:r>
              <a:rPr kumimoji="0" lang="en-GB" altLang="en-US" sz="1600" b="0" i="0" u="none" strike="noStrike" kern="0" cap="none" spc="0" normalizeH="0" baseline="0" noProof="0" dirty="0">
                <a:ln>
                  <a:noFill/>
                </a:ln>
                <a:solidFill>
                  <a:schemeClr val="tx2"/>
                </a:solidFill>
                <a:effectLst/>
                <a:uLnTx/>
                <a:uFillTx/>
                <a:latin typeface="+mn-lt"/>
                <a:ea typeface="MS PGothic"/>
                <a:cs typeface="MS PGothic" charset="0"/>
              </a:rPr>
              <a:t>All financial details are set in the </a:t>
            </a:r>
            <a:r>
              <a:rPr lang="en-GB" altLang="en-US" sz="1600" dirty="0">
                <a:solidFill>
                  <a:schemeClr val="tx2"/>
                </a:solidFill>
                <a:latin typeface="+mn-lt"/>
                <a:ea typeface="MS PGothic"/>
                <a:cs typeface="MS PGothic" charset="0"/>
              </a:rPr>
              <a:t>Proposal </a:t>
            </a:r>
            <a:r>
              <a:rPr kumimoji="0" lang="en-GB" altLang="en-US" sz="1600" b="0" i="0" u="none" strike="noStrike" kern="0" cap="none" spc="0" normalizeH="0" baseline="0" noProof="0" dirty="0">
                <a:ln>
                  <a:noFill/>
                </a:ln>
                <a:solidFill>
                  <a:schemeClr val="tx2"/>
                </a:solidFill>
                <a:effectLst/>
                <a:uLnTx/>
                <a:uFillTx/>
                <a:latin typeface="+mn-lt"/>
                <a:ea typeface="MS PGothic"/>
                <a:cs typeface="MS PGothic" charset="0"/>
              </a:rPr>
              <a:t>&amp; at negotiation. The </a:t>
            </a:r>
            <a:r>
              <a:rPr lang="en-GB" altLang="en-US" sz="1600" dirty="0">
                <a:solidFill>
                  <a:schemeClr val="tx2"/>
                </a:solidFill>
                <a:latin typeface="+mn-lt"/>
                <a:ea typeface="MS PGothic"/>
                <a:cs typeface="MS PGothic" charset="0"/>
              </a:rPr>
              <a:t>Proposal</a:t>
            </a:r>
            <a:r>
              <a:rPr kumimoji="0" lang="en-GB" altLang="en-US" sz="1600" b="0" i="0" u="none" strike="noStrike" kern="0" cap="none" spc="0" normalizeH="0" baseline="0" noProof="0" dirty="0">
                <a:ln>
                  <a:noFill/>
                </a:ln>
                <a:solidFill>
                  <a:schemeClr val="tx2"/>
                </a:solidFill>
                <a:effectLst/>
                <a:uLnTx/>
                <a:uFillTx/>
                <a:latin typeface="+mn-lt"/>
                <a:ea typeface="MS PGothic"/>
                <a:cs typeface="MS PGothic" charset="0"/>
              </a:rPr>
              <a:t> and the minutes of meeting will be part of “the rules of the game”</a:t>
            </a:r>
            <a:r>
              <a:rPr lang="en-GB" altLang="en-US" sz="1600" dirty="0">
                <a:solidFill>
                  <a:schemeClr val="tx2"/>
                </a:solidFill>
                <a:latin typeface="+mn-lt"/>
                <a:ea typeface="MS PGothic"/>
                <a:cs typeface="MS PGothic" charset="0"/>
              </a:rPr>
              <a:t> </a:t>
            </a:r>
            <a:r>
              <a:rPr kumimoji="0" lang="en-GB" altLang="en-US" sz="1600" b="0" i="0" u="none" strike="noStrike" kern="0" cap="none" spc="0" normalizeH="0" baseline="0" noProof="0" dirty="0">
                <a:ln>
                  <a:noFill/>
                </a:ln>
                <a:solidFill>
                  <a:schemeClr val="tx2"/>
                </a:solidFill>
                <a:effectLst/>
                <a:uLnTx/>
                <a:uFillTx/>
                <a:latin typeface="+mn-lt"/>
                <a:ea typeface="MS PGothic"/>
                <a:cs typeface="MS PGothic" charset="0"/>
              </a:rPr>
              <a:t> together with the Contract for the all duration of the</a:t>
            </a:r>
            <a:r>
              <a:rPr lang="en-GB" altLang="en-US" sz="1600" dirty="0">
                <a:solidFill>
                  <a:schemeClr val="tx2"/>
                </a:solidFill>
                <a:latin typeface="+mn-lt"/>
                <a:ea typeface="MS PGothic"/>
                <a:cs typeface="MS PGothic" charset="0"/>
              </a:rPr>
              <a:t> </a:t>
            </a:r>
            <a:r>
              <a:rPr kumimoji="0" lang="en-GB" altLang="en-US" sz="1600" b="0" i="0" u="none" strike="noStrike" kern="0" cap="none" spc="0" normalizeH="0" baseline="0" noProof="0" dirty="0">
                <a:ln>
                  <a:noFill/>
                </a:ln>
                <a:solidFill>
                  <a:schemeClr val="tx2"/>
                </a:solidFill>
                <a:effectLst/>
                <a:uLnTx/>
                <a:uFillTx/>
                <a:latin typeface="+mn-lt"/>
                <a:ea typeface="MS PGothic"/>
                <a:cs typeface="MS PGothic" charset="0"/>
              </a:rPr>
              <a:t>contract.</a:t>
            </a:r>
            <a:r>
              <a:rPr lang="en-GB" altLang="en-US" sz="1600" dirty="0">
                <a:solidFill>
                  <a:schemeClr val="tx2"/>
                </a:solidFill>
                <a:latin typeface="+mn-lt"/>
                <a:ea typeface="MS PGothic"/>
                <a:cs typeface="MS PGothic" charset="0"/>
              </a:rPr>
              <a:t> </a:t>
            </a:r>
            <a:endParaRPr lang="en-GB" altLang="en-US" sz="1600" b="0" i="0" u="none" strike="noStrike" kern="0" cap="none" spc="0" normalizeH="0" baseline="0" noProof="0" dirty="0">
              <a:ln>
                <a:noFill/>
              </a:ln>
              <a:solidFill>
                <a:schemeClr val="tx2"/>
              </a:solidFill>
              <a:effectLst/>
              <a:uLnTx/>
              <a:uFillTx/>
              <a:latin typeface="+mn-lt"/>
              <a:cs typeface="MS PGothic" charset="0"/>
            </a:endParaRPr>
          </a:p>
          <a:p>
            <a:pPr marL="1067076" lvl="1" indent="-285750" algn="just" eaLnBrk="1" fontAlgn="auto" hangingPunct="1">
              <a:lnSpc>
                <a:spcPct val="100000"/>
              </a:lnSpc>
              <a:spcBef>
                <a:spcPct val="0"/>
              </a:spcBef>
              <a:spcAft>
                <a:spcPts val="600"/>
              </a:spcAft>
              <a:buClrTx/>
              <a:buFont typeface="Arial" panose="020B0604020202020204" pitchFamily="34" charset="0"/>
              <a:buChar char="•"/>
              <a:defRPr/>
            </a:pPr>
            <a:r>
              <a:rPr lang="en-US" altLang="en-US" sz="1600" kern="0" dirty="0">
                <a:solidFill>
                  <a:schemeClr val="tx2"/>
                </a:solidFill>
                <a:latin typeface="+mn-lt"/>
                <a:ea typeface="MS PGothic"/>
                <a:cs typeface="MS PGothic" charset="0"/>
              </a:rPr>
              <a:t>The </a:t>
            </a:r>
            <a:r>
              <a:rPr lang="en-US" altLang="en-US" sz="1600" u="sng" kern="0" dirty="0">
                <a:solidFill>
                  <a:schemeClr val="accent2"/>
                </a:solidFill>
                <a:latin typeface="+mn-lt"/>
                <a:ea typeface="MS PGothic"/>
                <a:cs typeface="MS PGothic" charset="0"/>
              </a:rPr>
              <a:t>financial envelope in the </a:t>
            </a:r>
            <a:r>
              <a:rPr lang="en-US" altLang="en-US" sz="1600" u="sng" kern="0" dirty="0" err="1">
                <a:solidFill>
                  <a:schemeClr val="accent2"/>
                </a:solidFill>
                <a:latin typeface="+mn-lt"/>
                <a:ea typeface="MS PGothic"/>
                <a:cs typeface="MS PGothic" charset="0"/>
              </a:rPr>
              <a:t>CfP</a:t>
            </a:r>
            <a:r>
              <a:rPr lang="en-US" altLang="en-US" sz="1600" u="sng" kern="0" dirty="0">
                <a:solidFill>
                  <a:schemeClr val="accent2"/>
                </a:solidFill>
                <a:latin typeface="+mn-lt"/>
                <a:ea typeface="MS PGothic"/>
                <a:cs typeface="MS PGothic" charset="0"/>
              </a:rPr>
              <a:t> is an earmarked budget</a:t>
            </a:r>
            <a:r>
              <a:rPr lang="en-US" altLang="en-US" sz="1600" b="1" u="sng" kern="0" dirty="0">
                <a:solidFill>
                  <a:schemeClr val="accent2"/>
                </a:solidFill>
                <a:latin typeface="+mn-lt"/>
                <a:ea typeface="MS PGothic"/>
                <a:cs typeface="MS PGothic" charset="0"/>
              </a:rPr>
              <a:t> </a:t>
            </a:r>
            <a:r>
              <a:rPr lang="en-US" altLang="en-US" sz="1600" u="sng" kern="0" dirty="0">
                <a:solidFill>
                  <a:schemeClr val="accent2"/>
                </a:solidFill>
                <a:latin typeface="+mn-lt"/>
                <a:ea typeface="MS PGothic"/>
                <a:cs typeface="MS PGothic" charset="0"/>
              </a:rPr>
              <a:t>– it is </a:t>
            </a:r>
            <a:r>
              <a:rPr lang="en-US" altLang="en-US" sz="1600" b="1" u="sng" kern="0" dirty="0">
                <a:solidFill>
                  <a:schemeClr val="accent2"/>
                </a:solidFill>
                <a:latin typeface="+mn-lt"/>
                <a:ea typeface="MS PGothic"/>
                <a:cs typeface="MS PGothic" charset="0"/>
              </a:rPr>
              <a:t>NOT</a:t>
            </a:r>
            <a:r>
              <a:rPr lang="en-US" altLang="en-US" sz="1600" u="sng" kern="0" dirty="0">
                <a:solidFill>
                  <a:schemeClr val="accent2"/>
                </a:solidFill>
                <a:latin typeface="+mn-lt"/>
                <a:ea typeface="MS PGothic"/>
                <a:cs typeface="MS PGothic" charset="0"/>
              </a:rPr>
              <a:t> a goal.</a:t>
            </a:r>
            <a:r>
              <a:rPr lang="en-US" altLang="en-US" sz="1600" kern="0" dirty="0">
                <a:solidFill>
                  <a:schemeClr val="accent2"/>
                </a:solidFill>
                <a:latin typeface="+mn-lt"/>
                <a:ea typeface="MS PGothic"/>
                <a:cs typeface="MS PGothic" charset="0"/>
              </a:rPr>
              <a:t> </a:t>
            </a:r>
            <a:r>
              <a:rPr lang="en-US" altLang="en-US" sz="1600" kern="0" dirty="0">
                <a:solidFill>
                  <a:schemeClr val="tx2"/>
                </a:solidFill>
                <a:latin typeface="+mn-lt"/>
                <a:ea typeface="MS PGothic"/>
                <a:cs typeface="MS PGothic" charset="0"/>
              </a:rPr>
              <a:t>Price must be fair and reasonable for the scope of work described in the </a:t>
            </a:r>
            <a:r>
              <a:rPr lang="en-US" altLang="en-US" sz="1600" dirty="0">
                <a:solidFill>
                  <a:schemeClr val="tx2"/>
                </a:solidFill>
                <a:latin typeface="+mn-lt"/>
                <a:ea typeface="MS PGothic"/>
                <a:cs typeface="MS PGothic" charset="0"/>
              </a:rPr>
              <a:t>Proposal</a:t>
            </a:r>
            <a:r>
              <a:rPr lang="en-US" altLang="en-US" sz="1600" kern="0" dirty="0">
                <a:solidFill>
                  <a:schemeClr val="tx2"/>
                </a:solidFill>
                <a:latin typeface="+mn-lt"/>
                <a:ea typeface="MS PGothic"/>
                <a:cs typeface="MS PGothic" charset="0"/>
              </a:rPr>
              <a:t>.</a:t>
            </a:r>
            <a:r>
              <a:rPr lang="en-US" altLang="en-US" sz="1600" dirty="0">
                <a:solidFill>
                  <a:schemeClr val="tx2"/>
                </a:solidFill>
                <a:latin typeface="+mn-lt"/>
                <a:ea typeface="MS PGothic"/>
                <a:cs typeface="MS PGothic" charset="0"/>
              </a:rPr>
              <a:t> </a:t>
            </a:r>
            <a:endParaRPr lang="en-GB" altLang="en-US" sz="1600" kern="0" dirty="0">
              <a:solidFill>
                <a:schemeClr val="tx2"/>
              </a:solidFill>
              <a:latin typeface="+mn-lt"/>
              <a:cs typeface="MS PGothic" charset="0"/>
            </a:endParaRPr>
          </a:p>
          <a:p>
            <a:pPr marL="285750" marR="0" lvl="0" indent="-285750" algn="l" defTabSz="914400" rtl="0" eaLnBrk="0" fontAlgn="base" latinLnBrk="0" hangingPunct="0">
              <a:lnSpc>
                <a:spcPct val="90000"/>
              </a:lnSpc>
              <a:spcBef>
                <a:spcPct val="20000"/>
              </a:spcBef>
              <a:spcAft>
                <a:spcPct val="0"/>
              </a:spcAft>
              <a:buClr>
                <a:srgbClr val="0098DB"/>
              </a:buClr>
              <a:buSzTx/>
              <a:buFont typeface="Arial" panose="020B0604020202020204" pitchFamily="34" charset="0"/>
              <a:buChar char="•"/>
              <a:tabLst/>
              <a:defRPr/>
            </a:pPr>
            <a:endParaRPr kumimoji="0" lang="en-US" altLang="en-US" sz="1600" b="0" i="0" u="none" strike="noStrike" kern="0" cap="none" spc="0" normalizeH="0" baseline="0" noProof="0" dirty="0">
              <a:ln>
                <a:noFill/>
              </a:ln>
              <a:solidFill>
                <a:schemeClr val="tx2"/>
              </a:solidFill>
              <a:effectLst/>
              <a:uLnTx/>
              <a:uFillTx/>
              <a:latin typeface="+mn-lt"/>
            </a:endParaRPr>
          </a:p>
          <a:p>
            <a:pPr marL="285750" marR="0" lvl="0" indent="-285750" algn="l" defTabSz="914400" rtl="0" eaLnBrk="0" fontAlgn="base" latinLnBrk="0" hangingPunct="0">
              <a:lnSpc>
                <a:spcPct val="90000"/>
              </a:lnSpc>
              <a:spcBef>
                <a:spcPct val="20000"/>
              </a:spcBef>
              <a:spcAft>
                <a:spcPct val="0"/>
              </a:spcAft>
              <a:buClr>
                <a:srgbClr val="0098DB"/>
              </a:buClr>
              <a:buSzTx/>
              <a:buFont typeface="Arial" panose="020B0604020202020204" pitchFamily="34" charset="0"/>
              <a:buChar char="•"/>
              <a:tabLst/>
              <a:defRPr/>
            </a:pPr>
            <a:endParaRPr lang="en-US" altLang="en-US" sz="1600" dirty="0">
              <a:solidFill>
                <a:schemeClr val="tx2"/>
              </a:solidFill>
              <a:latin typeface="+mn-lt"/>
            </a:endParaRPr>
          </a:p>
          <a:p>
            <a:pPr marR="0" lvl="0" algn="l" defTabSz="914400" rtl="0" eaLnBrk="0" fontAlgn="base" latinLnBrk="0" hangingPunct="0">
              <a:lnSpc>
                <a:spcPct val="90000"/>
              </a:lnSpc>
              <a:spcBef>
                <a:spcPct val="20000"/>
              </a:spcBef>
              <a:spcAft>
                <a:spcPct val="0"/>
              </a:spcAft>
              <a:buClr>
                <a:srgbClr val="0098DB"/>
              </a:buClr>
              <a:buSzTx/>
              <a:tabLst/>
              <a:defRPr/>
            </a:pPr>
            <a:endParaRPr kumimoji="0" lang="en-US" altLang="en-US" sz="1600" b="0" i="0" u="none" strike="noStrike" kern="0" cap="none" spc="0" normalizeH="0" baseline="0" noProof="0" dirty="0">
              <a:ln>
                <a:noFill/>
              </a:ln>
              <a:solidFill>
                <a:schemeClr val="tx2"/>
              </a:solidFill>
              <a:effectLst/>
              <a:uLnTx/>
              <a:uFillTx/>
              <a:latin typeface="+mn-lt"/>
            </a:endParaRPr>
          </a:p>
        </p:txBody>
      </p:sp>
      <p:sp>
        <p:nvSpPr>
          <p:cNvPr id="3" name="Rectangle 2">
            <a:extLst>
              <a:ext uri="{FF2B5EF4-FFF2-40B4-BE49-F238E27FC236}">
                <a16:creationId xmlns:a16="http://schemas.microsoft.com/office/drawing/2014/main" id="{317A9393-1E13-341F-3577-27039233B758}"/>
              </a:ext>
            </a:extLst>
          </p:cNvPr>
          <p:cNvSpPr/>
          <p:nvPr/>
        </p:nvSpPr>
        <p:spPr>
          <a:xfrm>
            <a:off x="3889057" y="1131059"/>
            <a:ext cx="4447224" cy="400110"/>
          </a:xfrm>
          <a:prstGeom prst="rect">
            <a:avLst/>
          </a:prstGeom>
          <a:solidFill>
            <a:srgbClr val="D9D9D9"/>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b"/>
          <a:lstStyle/>
          <a:p>
            <a:pPr algn="ctr">
              <a:lnSpc>
                <a:spcPct val="150000"/>
              </a:lnSpc>
            </a:pPr>
            <a:r>
              <a:rPr lang="en-GB" altLang="en-US" sz="2000" b="1" dirty="0">
                <a:solidFill>
                  <a:schemeClr val="tx1"/>
                </a:solidFill>
                <a:highlight>
                  <a:srgbClr val="D9D9D9"/>
                </a:highlight>
                <a:latin typeface="+mn-lt"/>
              </a:rPr>
              <a:t>Hints &amp; Tips: Price Quotation</a:t>
            </a:r>
          </a:p>
        </p:txBody>
      </p:sp>
      <p:pic>
        <p:nvPicPr>
          <p:cNvPr id="4" name="Graphic 3" descr="Coins outline">
            <a:extLst>
              <a:ext uri="{FF2B5EF4-FFF2-40B4-BE49-F238E27FC236}">
                <a16:creationId xmlns:a16="http://schemas.microsoft.com/office/drawing/2014/main" id="{93A588C5-66F8-F3E0-D791-B97F9FBB1D4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49637" y="77553"/>
            <a:ext cx="714945" cy="71494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10572634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3 – Financial </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6000" y="892587"/>
            <a:ext cx="11526821" cy="5493173"/>
          </a:xfrm>
        </p:spPr>
        <p:txBody>
          <a:bodyPr/>
          <a:lstStyle/>
          <a:p>
            <a:pPr marL="457200" indent="-457200" algn="just">
              <a:spcAft>
                <a:spcPts val="600"/>
              </a:spcAft>
            </a:pPr>
            <a:r>
              <a:rPr lang="en-US" sz="2000" b="1" dirty="0">
                <a:solidFill>
                  <a:schemeClr val="tx1"/>
                </a:solidFill>
                <a:latin typeface="+mn-lt"/>
                <a:ea typeface="Times New Roman"/>
                <a:cs typeface="Times New Roman"/>
              </a:rPr>
              <a:t>3.2		Detailed Price Breakdown</a:t>
            </a:r>
            <a:endParaRPr lang="en-US" sz="2000" b="1" dirty="0">
              <a:solidFill>
                <a:schemeClr val="tx2"/>
              </a:solidFill>
              <a:latin typeface="+mn-lt"/>
              <a:ea typeface="Times New Roman"/>
              <a:cs typeface="Times New Roman"/>
            </a:endParaRPr>
          </a:p>
          <a:p>
            <a:pPr marL="457200" indent="-457200" algn="just">
              <a:spcAft>
                <a:spcPts val="600"/>
              </a:spcAft>
            </a:pPr>
            <a:r>
              <a:rPr lang="en-US" sz="1600" dirty="0">
                <a:solidFill>
                  <a:schemeClr val="tx1"/>
                </a:solidFill>
                <a:latin typeface="+mn-lt"/>
                <a:ea typeface="Times New Roman"/>
                <a:cs typeface="Times New Roman"/>
              </a:rPr>
              <a:t>3.2.1		</a:t>
            </a:r>
            <a:r>
              <a:rPr lang="en-US" sz="1600" u="sng" dirty="0">
                <a:solidFill>
                  <a:schemeClr val="tx1"/>
                </a:solidFill>
                <a:latin typeface="+mn-lt"/>
                <a:ea typeface="Times New Roman"/>
                <a:cs typeface="Times New Roman"/>
              </a:rPr>
              <a:t>Procedures Specifications and Standards (PSS) costing forms</a:t>
            </a:r>
          </a:p>
          <a:p>
            <a:pPr marL="9525" indent="-9525" algn="just">
              <a:spcAft>
                <a:spcPts val="0"/>
              </a:spcAft>
            </a:pPr>
            <a:r>
              <a:rPr lang="en-US" sz="1400" dirty="0">
                <a:solidFill>
                  <a:schemeClr val="tx2"/>
                </a:solidFill>
                <a:latin typeface="+mn-lt"/>
                <a:ea typeface="Times New Roman"/>
                <a:cs typeface="Times New Roman"/>
              </a:rPr>
              <a:t>[</a:t>
            </a:r>
            <a:r>
              <a:rPr lang="en-GB" sz="1400" dirty="0">
                <a:solidFill>
                  <a:schemeClr val="tx2"/>
                </a:solidFill>
                <a:latin typeface="+mn-lt"/>
                <a:ea typeface="Times New Roman"/>
                <a:cs typeface="Times New Roman"/>
              </a:rPr>
              <a:t>On the basis of the corresponding instructions to each form, complete and insert in Annex to your Proposal the costing form(s) requested below):</a:t>
            </a:r>
            <a:endParaRPr lang="en-US" sz="1000" dirty="0">
              <a:solidFill>
                <a:schemeClr val="tx2"/>
              </a:solidFill>
              <a:latin typeface="+mn-lt"/>
              <a:ea typeface="Times New Roman"/>
              <a:cs typeface="Times New Roman"/>
            </a:endParaRPr>
          </a:p>
          <a:p>
            <a:pPr marL="358775" indent="-285750" algn="just">
              <a:lnSpc>
                <a:spcPct val="100000"/>
              </a:lnSpc>
              <a:spcAft>
                <a:spcPts val="0"/>
              </a:spcAft>
              <a:buClr>
                <a:schemeClr val="tx2"/>
              </a:buClr>
              <a:buFont typeface="Arial" panose="020B0604020202020204" pitchFamily="34" charset="0"/>
              <a:buChar char="•"/>
            </a:pPr>
            <a:r>
              <a:rPr lang="en-US" sz="1400" b="1" dirty="0">
                <a:solidFill>
                  <a:schemeClr val="tx2"/>
                </a:solidFill>
                <a:latin typeface="+mn-lt"/>
                <a:ea typeface="Times New Roman"/>
                <a:cs typeface="Times New Roman"/>
              </a:rPr>
              <a:t>PSS A1 </a:t>
            </a:r>
            <a:r>
              <a:rPr lang="en-US" sz="1400" dirty="0">
                <a:solidFill>
                  <a:schemeClr val="tx2"/>
                </a:solidFill>
                <a:latin typeface="+mn-lt"/>
                <a:ea typeface="Times New Roman"/>
                <a:cs typeface="Times New Roman"/>
              </a:rPr>
              <a:t>Company Cost Rates and Overheads</a:t>
            </a:r>
          </a:p>
          <a:p>
            <a:pPr marL="358775" indent="-285750" algn="just">
              <a:lnSpc>
                <a:spcPct val="100000"/>
              </a:lnSpc>
              <a:spcAft>
                <a:spcPts val="0"/>
              </a:spcAft>
              <a:buClr>
                <a:schemeClr val="tx2"/>
              </a:buClr>
              <a:buFont typeface="Arial" panose="020B0604020202020204" pitchFamily="34" charset="0"/>
              <a:buChar char="•"/>
            </a:pPr>
            <a:r>
              <a:rPr lang="en-US" sz="1400" b="1" dirty="0">
                <a:solidFill>
                  <a:schemeClr val="tx2"/>
                </a:solidFill>
                <a:latin typeface="+mn-lt"/>
                <a:ea typeface="Times New Roman"/>
                <a:cs typeface="Times New Roman"/>
              </a:rPr>
              <a:t>PSS A2 </a:t>
            </a:r>
            <a:r>
              <a:rPr lang="en-US" sz="1400" dirty="0">
                <a:solidFill>
                  <a:schemeClr val="tx2"/>
                </a:solidFill>
                <a:latin typeface="+mn-lt"/>
                <a:ea typeface="Times New Roman"/>
                <a:cs typeface="Times New Roman"/>
              </a:rPr>
              <a:t>Company Price Breakdown Form</a:t>
            </a:r>
          </a:p>
          <a:p>
            <a:pPr marL="358775" indent="-285750" algn="just">
              <a:lnSpc>
                <a:spcPct val="100000"/>
              </a:lnSpc>
              <a:spcAft>
                <a:spcPts val="0"/>
              </a:spcAft>
              <a:buClr>
                <a:schemeClr val="tx2"/>
              </a:buClr>
              <a:buFont typeface="Arial" panose="020B0604020202020204" pitchFamily="34" charset="0"/>
              <a:buChar char="•"/>
            </a:pPr>
            <a:r>
              <a:rPr lang="en-US" sz="1400" b="1" dirty="0">
                <a:solidFill>
                  <a:schemeClr val="tx2"/>
                </a:solidFill>
                <a:latin typeface="+mn-lt"/>
                <a:ea typeface="Times New Roman"/>
                <a:cs typeface="Times New Roman"/>
              </a:rPr>
              <a:t>PSS A2 </a:t>
            </a:r>
            <a:r>
              <a:rPr lang="en-US" sz="1400" dirty="0">
                <a:solidFill>
                  <a:schemeClr val="tx2"/>
                </a:solidFill>
                <a:latin typeface="+mn-lt"/>
                <a:ea typeface="Times New Roman"/>
                <a:cs typeface="Times New Roman"/>
              </a:rPr>
              <a:t>Exhibit A – Other Cost Element Details (if applicable)</a:t>
            </a:r>
          </a:p>
          <a:p>
            <a:pPr marL="358775" indent="-285750" algn="just">
              <a:lnSpc>
                <a:spcPct val="100000"/>
              </a:lnSpc>
              <a:spcAft>
                <a:spcPts val="0"/>
              </a:spcAft>
              <a:buClr>
                <a:schemeClr val="tx2"/>
              </a:buClr>
              <a:buFont typeface="Arial" panose="020B0604020202020204" pitchFamily="34" charset="0"/>
              <a:buChar char="•"/>
            </a:pPr>
            <a:r>
              <a:rPr lang="en-US" sz="1400" b="1" dirty="0">
                <a:solidFill>
                  <a:schemeClr val="tx2"/>
                </a:solidFill>
                <a:latin typeface="+mn-lt"/>
                <a:ea typeface="Times New Roman"/>
                <a:cs typeface="Times New Roman"/>
              </a:rPr>
              <a:t>PSS A2 </a:t>
            </a:r>
            <a:r>
              <a:rPr lang="en-US" sz="1400" dirty="0">
                <a:solidFill>
                  <a:schemeClr val="tx2"/>
                </a:solidFill>
                <a:latin typeface="+mn-lt"/>
                <a:ea typeface="Times New Roman"/>
                <a:cs typeface="Times New Roman"/>
              </a:rPr>
              <a:t>Exhibit B – Travel and subsistence plan</a:t>
            </a:r>
          </a:p>
          <a:p>
            <a:pPr marL="358775" indent="-285750" algn="just">
              <a:lnSpc>
                <a:spcPct val="100000"/>
              </a:lnSpc>
              <a:spcAft>
                <a:spcPts val="0"/>
              </a:spcAft>
              <a:buClr>
                <a:schemeClr val="tx2"/>
              </a:buClr>
              <a:buFont typeface="Arial" panose="020B0604020202020204" pitchFamily="34" charset="0"/>
              <a:buChar char="•"/>
            </a:pPr>
            <a:r>
              <a:rPr lang="en-US" sz="1400" b="1" dirty="0">
                <a:solidFill>
                  <a:schemeClr val="tx2"/>
                </a:solidFill>
                <a:latin typeface="+mn-lt"/>
                <a:ea typeface="Times New Roman"/>
                <a:cs typeface="Times New Roman"/>
              </a:rPr>
              <a:t>PSS A8 </a:t>
            </a:r>
            <a:r>
              <a:rPr lang="en-US" sz="1400" dirty="0">
                <a:solidFill>
                  <a:schemeClr val="tx2"/>
                </a:solidFill>
                <a:latin typeface="+mn-lt"/>
                <a:ea typeface="Times New Roman"/>
                <a:cs typeface="Times New Roman"/>
              </a:rPr>
              <a:t>Manpower &amp; Price Summary per WP</a:t>
            </a:r>
            <a:endParaRPr lang="en-US" sz="1000" dirty="0">
              <a:solidFill>
                <a:schemeClr val="tx2"/>
              </a:solidFill>
              <a:latin typeface="+mn-lt"/>
              <a:ea typeface="Times New Roman"/>
              <a:cs typeface="Times New Roman"/>
            </a:endParaRPr>
          </a:p>
          <a:p>
            <a:pPr marL="621665" indent="-171450" algn="just">
              <a:buClr>
                <a:schemeClr val="accent2"/>
              </a:buClr>
              <a:buFont typeface="Arial" panose="020B0604020202020204" pitchFamily="34" charset="0"/>
              <a:buChar char="•"/>
            </a:pPr>
            <a:endParaRPr lang="en-US" altLang="en-US" sz="700" dirty="0">
              <a:solidFill>
                <a:srgbClr val="FF0000"/>
              </a:solidFill>
              <a:latin typeface="+mn-lt"/>
              <a:cs typeface="Times New Roman"/>
            </a:endParaRPr>
          </a:p>
          <a:p>
            <a:pPr marL="358775" indent="-269875" algn="just">
              <a:spcBef>
                <a:spcPts val="0"/>
              </a:spcBef>
              <a:buClr>
                <a:schemeClr val="accent2"/>
              </a:buClr>
              <a:buFont typeface="Arial" panose="020B0604020202020204" pitchFamily="34" charset="0"/>
              <a:buChar char="•"/>
            </a:pPr>
            <a:r>
              <a:rPr lang="en-GB" altLang="en-US" sz="1400" dirty="0">
                <a:solidFill>
                  <a:schemeClr val="accent2"/>
                </a:solidFill>
                <a:latin typeface="+mn-lt"/>
                <a:cs typeface="Times New Roman"/>
              </a:rPr>
              <a:t>Note that the PSS form templates can be downloaded from esa-star Publication at </a:t>
            </a:r>
            <a:r>
              <a:rPr lang="en-GB" altLang="en-US" sz="1400" dirty="0">
                <a:solidFill>
                  <a:schemeClr val="accent2"/>
                </a:solidFill>
                <a:latin typeface="+mn-lt"/>
                <a:cs typeface="Times New Roman"/>
                <a:hlinkClick r:id="rId2">
                  <a:extLst>
                    <a:ext uri="{A12FA001-AC4F-418D-AE19-62706E023703}">
                      <ahyp:hlinkClr xmlns:ahyp="http://schemas.microsoft.com/office/drawing/2018/hyperlinkcolor" val="tx"/>
                    </a:ext>
                  </a:extLst>
                </a:hlinkClick>
              </a:rPr>
              <a:t>https://esastar-publication.sso.esa.int/supportingDocumentation under Reference Documentation/Administrative Documents/PSS Forms/Issue 5</a:t>
            </a:r>
            <a:r>
              <a:rPr lang="en-GB" altLang="en-US" sz="1400" dirty="0">
                <a:solidFill>
                  <a:schemeClr val="accent2"/>
                </a:solidFill>
                <a:latin typeface="+mn-lt"/>
                <a:cs typeface="Times New Roman"/>
              </a:rPr>
              <a:t>. Each of the PSS forms must be signed.</a:t>
            </a:r>
          </a:p>
          <a:p>
            <a:pPr marL="358775" indent="-269875">
              <a:spcBef>
                <a:spcPts val="0"/>
              </a:spcBef>
              <a:buClr>
                <a:schemeClr val="accent2"/>
              </a:buClr>
              <a:buFont typeface="Arial" panose="020B0604020202020204" pitchFamily="34" charset="0"/>
              <a:buChar char="•"/>
            </a:pPr>
            <a:r>
              <a:rPr lang="en-GB" altLang="en-US" sz="1400" dirty="0">
                <a:solidFill>
                  <a:schemeClr val="accent2"/>
                </a:solidFill>
                <a:latin typeface="+mn-lt"/>
                <a:ea typeface="MS PGothic"/>
                <a:cs typeface="Times New Roman"/>
              </a:rPr>
              <a:t>Note for co-funded activity, the PSSA2, Exhibit A and Exhibit B and PSSA8 should present the total cost of the activity including the co-funded amount. No profit can be charged on co-funded activity.  The amount co-funded by the Tenderer shall not include any additional co-financing from other public R&amp;D or other public programmes. The difference between the total cost of the activity and the total price of the present Contract shall be funded by the Contractor through [its internal funds/or specify as required], and shall not be recharged to the Agency in other Contracts, nor in the form of overhead.</a:t>
            </a:r>
          </a:p>
          <a:p>
            <a:pPr marL="358775" indent="-269875" algn="just">
              <a:spcBef>
                <a:spcPts val="0"/>
              </a:spcBef>
              <a:buClr>
                <a:schemeClr val="accent2"/>
              </a:buClr>
              <a:buFont typeface="Arial" panose="020B0604020202020204" pitchFamily="34" charset="0"/>
              <a:buChar char="•"/>
              <a:tabLst>
                <a:tab pos="450215" algn="l"/>
              </a:tabLst>
            </a:pPr>
            <a:r>
              <a:rPr lang="en-GB" altLang="en-US" sz="1400" dirty="0">
                <a:solidFill>
                  <a:schemeClr val="accent2"/>
                </a:solidFill>
                <a:latin typeface="+mn-lt"/>
                <a:cs typeface="Times New Roman"/>
              </a:rPr>
              <a:t>For fully funded activity, the profit shall not exceed eight percent (8%) of the base cost defined in item no. 9 of PSS A2 form, issue 5 (“Company Price Breakdown Form”).</a:t>
            </a:r>
          </a:p>
          <a:p>
            <a:pPr marL="358775" indent="-269875" algn="just">
              <a:spcAft>
                <a:spcPts val="0"/>
              </a:spcAft>
            </a:pPr>
            <a:r>
              <a:rPr lang="en-US" altLang="en-US" sz="1400" dirty="0">
                <a:solidFill>
                  <a:srgbClr val="FF0000"/>
                </a:solidFill>
                <a:latin typeface="+mn-lt"/>
                <a:cs typeface="Times New Roman"/>
              </a:rPr>
              <a:t> </a:t>
            </a:r>
          </a:p>
          <a:p>
            <a:pPr marL="0" indent="-76200" algn="just">
              <a:buClr>
                <a:srgbClr val="0098DB"/>
              </a:buClr>
              <a:buFont typeface="Verdana" pitchFamily="34" charset="0"/>
              <a:buNone/>
              <a:defRPr/>
            </a:pPr>
            <a:endParaRPr kumimoji="0" lang="en-US" altLang="en-US" sz="1600" b="0" i="1" u="none" strike="noStrike" kern="0" cap="none" spc="0" normalizeH="0" baseline="0" noProof="0" dirty="0">
              <a:ln>
                <a:noFill/>
              </a:ln>
              <a:solidFill>
                <a:schemeClr val="tx2"/>
              </a:solidFill>
              <a:effectLst/>
              <a:uLnTx/>
              <a:uFillTx/>
              <a:latin typeface="+mn-lt"/>
            </a:endParaRPr>
          </a:p>
        </p:txBody>
      </p:sp>
      <p:pic>
        <p:nvPicPr>
          <p:cNvPr id="3" name="Graphic 2" descr="Coins outline">
            <a:extLst>
              <a:ext uri="{FF2B5EF4-FFF2-40B4-BE49-F238E27FC236}">
                <a16:creationId xmlns:a16="http://schemas.microsoft.com/office/drawing/2014/main" id="{DE4C1D2D-66F1-5D8A-1479-8C343D6601F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49637" y="77553"/>
            <a:ext cx="714945" cy="71494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478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3 – Financial </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6000" y="1299179"/>
            <a:ext cx="5896669" cy="4259641"/>
          </a:xfrm>
        </p:spPr>
        <p:txBody>
          <a:bodyPr/>
          <a:lstStyle/>
          <a:p>
            <a:pPr>
              <a:spcAft>
                <a:spcPts val="1800"/>
              </a:spcAft>
            </a:pPr>
            <a:r>
              <a:rPr lang="en-US" b="1" dirty="0">
                <a:solidFill>
                  <a:schemeClr val="tx1"/>
                </a:solidFill>
                <a:latin typeface="+mn-lt"/>
                <a:ea typeface="Times New Roman"/>
                <a:cs typeface="Times New Roman"/>
              </a:rPr>
              <a:t>Procedures Specifications and Standards (PSS)</a:t>
            </a:r>
            <a:endParaRPr lang="en-US" dirty="0">
              <a:solidFill>
                <a:schemeClr val="tx1"/>
              </a:solidFill>
              <a:latin typeface="+mn-lt"/>
              <a:ea typeface="Times New Roman"/>
              <a:cs typeface="Times New Roman"/>
            </a:endParaRPr>
          </a:p>
          <a:p>
            <a:pPr marL="171450" indent="-171450">
              <a:lnSpc>
                <a:spcPct val="150000"/>
              </a:lnSpc>
              <a:spcBef>
                <a:spcPts val="600"/>
              </a:spcBef>
              <a:spcAft>
                <a:spcPts val="1800"/>
              </a:spcAft>
              <a:buClr>
                <a:schemeClr val="tx2"/>
              </a:buClr>
              <a:buFont typeface="Arial" panose="020B0604020202020204" pitchFamily="34" charset="0"/>
              <a:buChar char="•"/>
            </a:pPr>
            <a:r>
              <a:rPr lang="en-US" sz="1600" dirty="0">
                <a:solidFill>
                  <a:schemeClr val="tx2"/>
                </a:solidFill>
                <a:latin typeface="+mn-lt"/>
                <a:ea typeface="Times New Roman"/>
                <a:cs typeface="Times New Roman"/>
              </a:rPr>
              <a:t>PSS A1 Company Cost Rates and Overheads</a:t>
            </a:r>
            <a:endParaRPr lang="pl-PL" sz="1600" dirty="0">
              <a:solidFill>
                <a:schemeClr val="tx2"/>
              </a:solidFill>
              <a:latin typeface="+mn-lt"/>
              <a:ea typeface="Times New Roman"/>
              <a:cs typeface="Times New Roman"/>
            </a:endParaRPr>
          </a:p>
          <a:p>
            <a:pPr marL="171450" indent="-171450">
              <a:lnSpc>
                <a:spcPct val="150000"/>
              </a:lnSpc>
              <a:spcBef>
                <a:spcPts val="600"/>
              </a:spcBef>
              <a:spcAft>
                <a:spcPts val="1800"/>
              </a:spcAft>
              <a:buClr>
                <a:schemeClr val="tx2"/>
              </a:buClr>
              <a:buFont typeface="Arial" panose="020B0604020202020204" pitchFamily="34" charset="0"/>
              <a:buChar char="•"/>
            </a:pPr>
            <a:r>
              <a:rPr lang="en-US" sz="1600" dirty="0">
                <a:solidFill>
                  <a:schemeClr val="tx2"/>
                </a:solidFill>
                <a:latin typeface="+mn-lt"/>
                <a:ea typeface="Times New Roman"/>
                <a:cs typeface="Times New Roman"/>
              </a:rPr>
              <a:t>PSS A2 Company Price Breakdown Form</a:t>
            </a:r>
            <a:endParaRPr lang="pl-PL" sz="1600" dirty="0">
              <a:solidFill>
                <a:schemeClr val="tx2"/>
              </a:solidFill>
              <a:latin typeface="+mn-lt"/>
              <a:ea typeface="Times New Roman"/>
              <a:cs typeface="Times New Roman"/>
            </a:endParaRPr>
          </a:p>
          <a:p>
            <a:pPr marL="171450" indent="-171450">
              <a:lnSpc>
                <a:spcPct val="150000"/>
              </a:lnSpc>
              <a:spcBef>
                <a:spcPts val="600"/>
              </a:spcBef>
              <a:spcAft>
                <a:spcPts val="1800"/>
              </a:spcAft>
              <a:buClr>
                <a:schemeClr val="tx2"/>
              </a:buClr>
              <a:buFont typeface="Arial" panose="020B0604020202020204" pitchFamily="34" charset="0"/>
              <a:buChar char="•"/>
            </a:pPr>
            <a:r>
              <a:rPr lang="en-US" sz="1600" dirty="0">
                <a:solidFill>
                  <a:schemeClr val="tx2"/>
                </a:solidFill>
                <a:latin typeface="+mn-lt"/>
                <a:ea typeface="Times New Roman"/>
                <a:cs typeface="Times New Roman"/>
              </a:rPr>
              <a:t>PSS A2 Exhibit A – Other Cost Element Details (if applicable)</a:t>
            </a:r>
            <a:endParaRPr lang="pl-PL" sz="1600" dirty="0">
              <a:solidFill>
                <a:schemeClr val="tx2"/>
              </a:solidFill>
              <a:latin typeface="+mn-lt"/>
              <a:ea typeface="Times New Roman"/>
              <a:cs typeface="Times New Roman"/>
            </a:endParaRPr>
          </a:p>
          <a:p>
            <a:pPr marL="171450" indent="-171450">
              <a:lnSpc>
                <a:spcPct val="150000"/>
              </a:lnSpc>
              <a:spcBef>
                <a:spcPts val="600"/>
              </a:spcBef>
              <a:spcAft>
                <a:spcPts val="1800"/>
              </a:spcAft>
              <a:buClr>
                <a:schemeClr val="tx2"/>
              </a:buClr>
              <a:buFont typeface="Arial" panose="020B0604020202020204" pitchFamily="34" charset="0"/>
              <a:buChar char="•"/>
            </a:pPr>
            <a:r>
              <a:rPr lang="en-US" sz="1600" dirty="0">
                <a:solidFill>
                  <a:schemeClr val="tx2"/>
                </a:solidFill>
                <a:latin typeface="+mn-lt"/>
                <a:ea typeface="Times New Roman"/>
                <a:cs typeface="Times New Roman"/>
              </a:rPr>
              <a:t>PSS A2 Exhibit B – Travel and Subsistence Plan</a:t>
            </a:r>
          </a:p>
          <a:p>
            <a:pPr marL="171450" indent="-171450">
              <a:lnSpc>
                <a:spcPct val="150000"/>
              </a:lnSpc>
              <a:spcBef>
                <a:spcPts val="600"/>
              </a:spcBef>
              <a:spcAft>
                <a:spcPts val="1800"/>
              </a:spcAft>
              <a:buClr>
                <a:schemeClr val="tx2"/>
              </a:buClr>
              <a:buFont typeface="Arial" panose="020B0604020202020204" pitchFamily="34" charset="0"/>
              <a:buChar char="•"/>
            </a:pPr>
            <a:r>
              <a:rPr lang="en-US" sz="1600" dirty="0">
                <a:solidFill>
                  <a:schemeClr val="tx2"/>
                </a:solidFill>
                <a:latin typeface="+mn-lt"/>
                <a:ea typeface="Times New Roman"/>
                <a:cs typeface="Times New Roman"/>
              </a:rPr>
              <a:t>PSS A8 Manpower &amp; Price Summary per WP </a:t>
            </a:r>
            <a:endParaRPr lang="et-EE" sz="1600" dirty="0">
              <a:solidFill>
                <a:schemeClr val="tx2"/>
              </a:solidFill>
              <a:latin typeface="+mn-lt"/>
              <a:ea typeface="Times New Roman"/>
              <a:cs typeface="Times New Roman"/>
            </a:endParaRPr>
          </a:p>
          <a:p>
            <a:pPr marR="0" lvl="0" algn="l" defTabSz="914400" rtl="0" eaLnBrk="0" fontAlgn="base" latinLnBrk="0" hangingPunct="0">
              <a:lnSpc>
                <a:spcPct val="90000"/>
              </a:lnSpc>
              <a:spcBef>
                <a:spcPct val="20000"/>
              </a:spcBef>
              <a:spcAft>
                <a:spcPct val="0"/>
              </a:spcAft>
              <a:buClr>
                <a:srgbClr val="0098DB"/>
              </a:buClr>
              <a:buSzTx/>
              <a:tabLst/>
              <a:defRPr/>
            </a:pPr>
            <a:endParaRPr kumimoji="0" lang="en-US" altLang="en-US" b="0" i="0" u="none" strike="noStrike" kern="0" cap="none" spc="0" normalizeH="0" baseline="0" noProof="0" dirty="0">
              <a:ln>
                <a:noFill/>
              </a:ln>
              <a:solidFill>
                <a:schemeClr val="tx2"/>
              </a:solidFill>
              <a:effectLst/>
              <a:uLnTx/>
              <a:uFillTx/>
              <a:latin typeface="+mn-lt"/>
            </a:endParaRPr>
          </a:p>
          <a:p>
            <a:pPr marL="285750" marR="0" lvl="0" indent="-285750" algn="l" defTabSz="914400" rtl="0" eaLnBrk="0" fontAlgn="base" latinLnBrk="0" hangingPunct="0">
              <a:lnSpc>
                <a:spcPct val="90000"/>
              </a:lnSpc>
              <a:spcBef>
                <a:spcPct val="20000"/>
              </a:spcBef>
              <a:spcAft>
                <a:spcPct val="0"/>
              </a:spcAft>
              <a:buClr>
                <a:srgbClr val="0098DB"/>
              </a:buClr>
              <a:buSzTx/>
              <a:buFont typeface="Arial" panose="020B0604020202020204" pitchFamily="34" charset="0"/>
              <a:buChar char="•"/>
              <a:tabLst/>
              <a:defRPr/>
            </a:pPr>
            <a:endParaRPr lang="en-US" altLang="en-US" dirty="0">
              <a:solidFill>
                <a:schemeClr val="tx2"/>
              </a:solidFill>
              <a:latin typeface="+mn-lt"/>
            </a:endParaRPr>
          </a:p>
          <a:p>
            <a:pPr marR="0" lvl="0" algn="l" defTabSz="914400" rtl="0" eaLnBrk="0" fontAlgn="base" latinLnBrk="0" hangingPunct="0">
              <a:lnSpc>
                <a:spcPct val="90000"/>
              </a:lnSpc>
              <a:spcBef>
                <a:spcPct val="20000"/>
              </a:spcBef>
              <a:spcAft>
                <a:spcPct val="0"/>
              </a:spcAft>
              <a:buClr>
                <a:srgbClr val="0098DB"/>
              </a:buClr>
              <a:buSzTx/>
              <a:tabLst/>
              <a:defRPr/>
            </a:pPr>
            <a:endParaRPr kumimoji="0" lang="en-US" altLang="en-US" b="0" i="0" u="none" strike="noStrike" kern="0" cap="none" spc="0" normalizeH="0" baseline="0" noProof="0" dirty="0">
              <a:ln>
                <a:noFill/>
              </a:ln>
              <a:solidFill>
                <a:schemeClr val="tx2"/>
              </a:solidFill>
              <a:effectLst/>
              <a:uLnTx/>
              <a:uFillTx/>
              <a:latin typeface="+mn-lt"/>
            </a:endParaRPr>
          </a:p>
        </p:txBody>
      </p:sp>
      <p:pic>
        <p:nvPicPr>
          <p:cNvPr id="4" name="Picture 3" descr="Jars of coins">
            <a:extLst>
              <a:ext uri="{FF2B5EF4-FFF2-40B4-BE49-F238E27FC236}">
                <a16:creationId xmlns:a16="http://schemas.microsoft.com/office/drawing/2014/main" id="{0DB5EB0A-9DA5-1C25-1311-1B7C040567B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01343" y="1753183"/>
            <a:ext cx="5407995" cy="3605330"/>
          </a:xfrm>
          <a:prstGeom prst="rect">
            <a:avLst/>
          </a:prstGeom>
        </p:spPr>
      </p:pic>
      <p:pic>
        <p:nvPicPr>
          <p:cNvPr id="5" name="Graphic 4" descr="Coins outline">
            <a:extLst>
              <a:ext uri="{FF2B5EF4-FFF2-40B4-BE49-F238E27FC236}">
                <a16:creationId xmlns:a16="http://schemas.microsoft.com/office/drawing/2014/main" id="{7461D8AC-6A23-1910-2D29-5A8B255D40A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49637" y="77553"/>
            <a:ext cx="714945" cy="714945"/>
          </a:xfrm>
          <a:prstGeom prst="rect">
            <a:avLst/>
          </a:prstGeom>
          <a:effectLst>
            <a:outerShdw blurRad="50800" dist="38100" dir="2700000" algn="tl" rotWithShape="0">
              <a:prstClr val="black">
                <a:alpha val="40000"/>
              </a:prstClr>
            </a:outerShdw>
          </a:effectLst>
        </p:spPr>
      </p:pic>
      <p:grpSp>
        <p:nvGrpSpPr>
          <p:cNvPr id="3" name="Group 2">
            <a:extLst>
              <a:ext uri="{FF2B5EF4-FFF2-40B4-BE49-F238E27FC236}">
                <a16:creationId xmlns:a16="http://schemas.microsoft.com/office/drawing/2014/main" id="{19A3F286-BB18-8452-C577-A6C79AE8DF86}"/>
              </a:ext>
            </a:extLst>
          </p:cNvPr>
          <p:cNvGrpSpPr/>
          <p:nvPr/>
        </p:nvGrpSpPr>
        <p:grpSpPr>
          <a:xfrm>
            <a:off x="216000" y="5644617"/>
            <a:ext cx="6702551" cy="608310"/>
            <a:chOff x="2378114" y="4650017"/>
            <a:chExt cx="8339873" cy="1214858"/>
          </a:xfrm>
        </p:grpSpPr>
        <p:sp>
          <p:nvSpPr>
            <p:cNvPr id="7" name="Rectangle 6">
              <a:extLst>
                <a:ext uri="{FF2B5EF4-FFF2-40B4-BE49-F238E27FC236}">
                  <a16:creationId xmlns:a16="http://schemas.microsoft.com/office/drawing/2014/main" id="{3605DFCB-87BC-6991-0D0F-618326D8E839}"/>
                </a:ext>
              </a:extLst>
            </p:cNvPr>
            <p:cNvSpPr/>
            <p:nvPr/>
          </p:nvSpPr>
          <p:spPr>
            <a:xfrm>
              <a:off x="2378114" y="4650017"/>
              <a:ext cx="947184" cy="1214856"/>
            </a:xfrm>
            <a:prstGeom prst="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sz="2000" b="1" dirty="0">
                <a:solidFill>
                  <a:schemeClr val="accent2"/>
                </a:solidFill>
              </a:endParaRPr>
            </a:p>
          </p:txBody>
        </p:sp>
        <p:sp>
          <p:nvSpPr>
            <p:cNvPr id="8" name="Rectangle 7">
              <a:extLst>
                <a:ext uri="{FF2B5EF4-FFF2-40B4-BE49-F238E27FC236}">
                  <a16:creationId xmlns:a16="http://schemas.microsoft.com/office/drawing/2014/main" id="{78F641AC-8803-3751-4482-2790466E53D8}"/>
                </a:ext>
              </a:extLst>
            </p:cNvPr>
            <p:cNvSpPr/>
            <p:nvPr/>
          </p:nvSpPr>
          <p:spPr>
            <a:xfrm>
              <a:off x="3157290" y="4650017"/>
              <a:ext cx="7560697" cy="1214858"/>
            </a:xfrm>
            <a:prstGeom prst="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lIns="91440" tIns="45720" rIns="91440" bIns="45720" rtlCol="0" anchor="ctr"/>
            <a:lstStyle/>
            <a:p>
              <a:pPr algn="ctr"/>
              <a:r>
                <a:rPr lang="en-GB" sz="1600" b="1" dirty="0">
                  <a:solidFill>
                    <a:schemeClr val="bg1"/>
                  </a:solidFill>
                </a:rPr>
                <a:t>All PSS forms must be provided and signed, even if empty. </a:t>
              </a:r>
            </a:p>
          </p:txBody>
        </p:sp>
        <p:pic>
          <p:nvPicPr>
            <p:cNvPr id="9" name="Graphic 8" descr="Warning with solid fill">
              <a:extLst>
                <a:ext uri="{FF2B5EF4-FFF2-40B4-BE49-F238E27FC236}">
                  <a16:creationId xmlns:a16="http://schemas.microsoft.com/office/drawing/2014/main" id="{1534E645-123C-DD01-2CF7-CE6F51C98BF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2504108" y="4650017"/>
              <a:ext cx="737089" cy="1214856"/>
            </a:xfrm>
            <a:prstGeom prst="rect">
              <a:avLst/>
            </a:prstGeom>
          </p:spPr>
        </p:pic>
      </p:grpSp>
    </p:spTree>
    <p:extLst>
      <p:ext uri="{BB962C8B-B14F-4D97-AF65-F5344CB8AC3E}">
        <p14:creationId xmlns:p14="http://schemas.microsoft.com/office/powerpoint/2010/main" val="32444176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014E54E6-9D23-4691-A6EE-BDA058C6437F}"/>
              </a:ext>
            </a:extLst>
          </p:cNvPr>
          <p:cNvGrpSpPr/>
          <p:nvPr/>
        </p:nvGrpSpPr>
        <p:grpSpPr>
          <a:xfrm>
            <a:off x="943259" y="1320769"/>
            <a:ext cx="10568263" cy="4417583"/>
            <a:chOff x="33831" y="1060972"/>
            <a:chExt cx="9144000" cy="3528059"/>
          </a:xfrm>
        </p:grpSpPr>
        <p:pic>
          <p:nvPicPr>
            <p:cNvPr id="12" name="Picture 11">
              <a:extLst>
                <a:ext uri="{FF2B5EF4-FFF2-40B4-BE49-F238E27FC236}">
                  <a16:creationId xmlns:a16="http://schemas.microsoft.com/office/drawing/2014/main" id="{80848283-621A-4EB6-B3CA-2CC175B6648D}"/>
                </a:ext>
              </a:extLst>
            </p:cNvPr>
            <p:cNvPicPr>
              <a:picLocks noChangeAspect="1"/>
            </p:cNvPicPr>
            <p:nvPr/>
          </p:nvPicPr>
          <p:blipFill>
            <a:blip r:embed="rId2"/>
            <a:stretch>
              <a:fillRect/>
            </a:stretch>
          </p:blipFill>
          <p:spPr>
            <a:xfrm>
              <a:off x="33831" y="1347634"/>
              <a:ext cx="9144000" cy="3241397"/>
            </a:xfrm>
            <a:prstGeom prst="rect">
              <a:avLst/>
            </a:prstGeom>
          </p:spPr>
        </p:pic>
        <p:sp>
          <p:nvSpPr>
            <p:cNvPr id="14" name="Oval 13">
              <a:extLst>
                <a:ext uri="{FF2B5EF4-FFF2-40B4-BE49-F238E27FC236}">
                  <a16:creationId xmlns:a16="http://schemas.microsoft.com/office/drawing/2014/main" id="{318AE364-F9CE-4C09-A683-EE697D4F1D75}"/>
                </a:ext>
              </a:extLst>
            </p:cNvPr>
            <p:cNvSpPr/>
            <p:nvPr/>
          </p:nvSpPr>
          <p:spPr>
            <a:xfrm>
              <a:off x="371483" y="1473698"/>
              <a:ext cx="922330" cy="459092"/>
            </a:xfrm>
            <a:prstGeom prst="ellipse">
              <a:avLst/>
            </a:prstGeom>
            <a:noFill/>
            <a:ln w="3810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GB"/>
            </a:p>
          </p:txBody>
        </p:sp>
        <p:sp>
          <p:nvSpPr>
            <p:cNvPr id="15" name="TextBox 14">
              <a:extLst>
                <a:ext uri="{FF2B5EF4-FFF2-40B4-BE49-F238E27FC236}">
                  <a16:creationId xmlns:a16="http://schemas.microsoft.com/office/drawing/2014/main" id="{07708E0D-7319-4D20-BB0D-F3FFF69A9A47}"/>
                </a:ext>
              </a:extLst>
            </p:cNvPr>
            <p:cNvSpPr txBox="1"/>
            <p:nvPr/>
          </p:nvSpPr>
          <p:spPr>
            <a:xfrm rot="20432777">
              <a:off x="1260000" y="1060972"/>
              <a:ext cx="1015573" cy="672525"/>
            </a:xfrm>
            <a:prstGeom prst="leftArrow">
              <a:avLst/>
            </a:prstGeom>
            <a:solidFill>
              <a:schemeClr val="accent2"/>
            </a:solidFill>
            <a:ln>
              <a:noFill/>
            </a:ln>
            <a:effectLst>
              <a:outerShdw blurRad="50800" dist="38100" dir="5400000" algn="t"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wrap="none" rtlCol="0">
              <a:spAutoFit/>
            </a:bodyPr>
            <a:lstStyle/>
            <a:p>
              <a:r>
                <a:rPr lang="en-US" sz="1600" dirty="0"/>
                <a:t>Step 1</a:t>
              </a:r>
              <a:endParaRPr lang="en-GB" sz="1600" dirty="0"/>
            </a:p>
          </p:txBody>
        </p:sp>
        <p:sp>
          <p:nvSpPr>
            <p:cNvPr id="16" name="Oval 15">
              <a:extLst>
                <a:ext uri="{FF2B5EF4-FFF2-40B4-BE49-F238E27FC236}">
                  <a16:creationId xmlns:a16="http://schemas.microsoft.com/office/drawing/2014/main" id="{404B2B82-9CE2-430F-AADE-8BC477ABBC15}"/>
                </a:ext>
              </a:extLst>
            </p:cNvPr>
            <p:cNvSpPr/>
            <p:nvPr/>
          </p:nvSpPr>
          <p:spPr>
            <a:xfrm>
              <a:off x="8009010" y="1244152"/>
              <a:ext cx="971437" cy="459092"/>
            </a:xfrm>
            <a:prstGeom prst="ellipse">
              <a:avLst/>
            </a:prstGeom>
            <a:noFill/>
            <a:ln w="3810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GB"/>
            </a:p>
          </p:txBody>
        </p:sp>
        <p:sp>
          <p:nvSpPr>
            <p:cNvPr id="17" name="TextBox 16">
              <a:extLst>
                <a:ext uri="{FF2B5EF4-FFF2-40B4-BE49-F238E27FC236}">
                  <a16:creationId xmlns:a16="http://schemas.microsoft.com/office/drawing/2014/main" id="{1D779FDE-7279-4B4E-B35A-685518DF8A2C}"/>
                </a:ext>
              </a:extLst>
            </p:cNvPr>
            <p:cNvSpPr txBox="1"/>
            <p:nvPr/>
          </p:nvSpPr>
          <p:spPr>
            <a:xfrm rot="19644456">
              <a:off x="7229923" y="1547154"/>
              <a:ext cx="1015573" cy="672525"/>
            </a:xfrm>
            <a:prstGeom prst="rightArrow">
              <a:avLst/>
            </a:prstGeom>
            <a:solidFill>
              <a:schemeClr val="accent2"/>
            </a:solidFill>
            <a:ln>
              <a:noFill/>
            </a:ln>
            <a:effectLst>
              <a:outerShdw blurRad="50800" dist="38100" dir="5400000" algn="t"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wrap="none" rtlCol="0">
              <a:spAutoFit/>
            </a:bodyPr>
            <a:lstStyle/>
            <a:p>
              <a:r>
                <a:rPr lang="en-US" sz="1600" dirty="0"/>
                <a:t>Step 2</a:t>
              </a:r>
              <a:endParaRPr lang="en-GB" sz="1600" dirty="0"/>
            </a:p>
          </p:txBody>
        </p:sp>
        <p:sp>
          <p:nvSpPr>
            <p:cNvPr id="18" name="Oval 17">
              <a:extLst>
                <a:ext uri="{FF2B5EF4-FFF2-40B4-BE49-F238E27FC236}">
                  <a16:creationId xmlns:a16="http://schemas.microsoft.com/office/drawing/2014/main" id="{41C56083-48F7-4010-BA1F-E1B8869A6FEA}"/>
                </a:ext>
              </a:extLst>
            </p:cNvPr>
            <p:cNvSpPr/>
            <p:nvPr/>
          </p:nvSpPr>
          <p:spPr>
            <a:xfrm>
              <a:off x="33831" y="3640880"/>
              <a:ext cx="971437" cy="459092"/>
            </a:xfrm>
            <a:prstGeom prst="ellipse">
              <a:avLst/>
            </a:prstGeom>
            <a:noFill/>
            <a:ln w="3810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GB"/>
            </a:p>
          </p:txBody>
        </p:sp>
        <p:sp>
          <p:nvSpPr>
            <p:cNvPr id="19" name="TextBox 18">
              <a:extLst>
                <a:ext uri="{FF2B5EF4-FFF2-40B4-BE49-F238E27FC236}">
                  <a16:creationId xmlns:a16="http://schemas.microsoft.com/office/drawing/2014/main" id="{BC4B3E0C-7C38-4CA1-B65E-7AF8D4E85669}"/>
                </a:ext>
              </a:extLst>
            </p:cNvPr>
            <p:cNvSpPr txBox="1"/>
            <p:nvPr/>
          </p:nvSpPr>
          <p:spPr>
            <a:xfrm rot="19418891">
              <a:off x="669212" y="2923822"/>
              <a:ext cx="1015573" cy="672525"/>
            </a:xfrm>
            <a:prstGeom prst="leftArrow">
              <a:avLst/>
            </a:prstGeom>
            <a:solidFill>
              <a:schemeClr val="accent2"/>
            </a:solidFill>
            <a:ln>
              <a:noFill/>
            </a:ln>
            <a:effectLst>
              <a:outerShdw blurRad="50800" dist="38100" dir="5400000" algn="t"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wrap="none" rtlCol="0">
              <a:spAutoFit/>
            </a:bodyPr>
            <a:lstStyle/>
            <a:p>
              <a:r>
                <a:rPr lang="en-US" sz="1600" dirty="0"/>
                <a:t>Step 2</a:t>
              </a:r>
              <a:endParaRPr lang="en-GB" sz="1600" dirty="0"/>
            </a:p>
          </p:txBody>
        </p:sp>
      </p:grpSp>
      <p:sp>
        <p:nvSpPr>
          <p:cNvPr id="8" name="Rectangle 7">
            <a:extLst>
              <a:ext uri="{FF2B5EF4-FFF2-40B4-BE49-F238E27FC236}">
                <a16:creationId xmlns:a16="http://schemas.microsoft.com/office/drawing/2014/main" id="{33593FAF-6D9F-3288-2C48-1E47B2F48E7A}"/>
              </a:ext>
            </a:extLst>
          </p:cNvPr>
          <p:cNvSpPr/>
          <p:nvPr/>
        </p:nvSpPr>
        <p:spPr>
          <a:xfrm>
            <a:off x="4860081" y="1026914"/>
            <a:ext cx="2734617" cy="523220"/>
          </a:xfrm>
          <a:prstGeom prst="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GB" sz="1600" dirty="0">
                <a:solidFill>
                  <a:schemeClr val="bg1"/>
                </a:solidFill>
              </a:rPr>
              <a:t>How to retrieve PSS forms?</a:t>
            </a:r>
          </a:p>
        </p:txBody>
      </p:sp>
      <p:pic>
        <p:nvPicPr>
          <p:cNvPr id="3" name="Graphic 2" descr="Coins outline">
            <a:extLst>
              <a:ext uri="{FF2B5EF4-FFF2-40B4-BE49-F238E27FC236}">
                <a16:creationId xmlns:a16="http://schemas.microsoft.com/office/drawing/2014/main" id="{5F5D5AA5-8EC4-2F32-C05D-4771A2DAC9B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49637" y="77553"/>
            <a:ext cx="714945" cy="714945"/>
          </a:xfrm>
          <a:prstGeom prst="rect">
            <a:avLst/>
          </a:prstGeom>
          <a:effectLst>
            <a:outerShdw blurRad="50800" dist="38100" dir="2700000" algn="tl" rotWithShape="0">
              <a:prstClr val="black">
                <a:alpha val="40000"/>
              </a:prstClr>
            </a:outerShdw>
          </a:effectLst>
        </p:spPr>
      </p:pic>
      <p:sp>
        <p:nvSpPr>
          <p:cNvPr id="6" name="Titolo 1">
            <a:extLst>
              <a:ext uri="{FF2B5EF4-FFF2-40B4-BE49-F238E27FC236}">
                <a16:creationId xmlns:a16="http://schemas.microsoft.com/office/drawing/2014/main" id="{4B337153-B14D-0827-9532-7A621DE8A8F8}"/>
              </a:ext>
            </a:extLst>
          </p:cNvPr>
          <p:cNvSpPr>
            <a:spLocks noGrp="1"/>
          </p:cNvSpPr>
          <p:nvPr>
            <p:ph type="title"/>
          </p:nvPr>
        </p:nvSpPr>
        <p:spPr>
          <a:xfrm>
            <a:off x="216000" y="175790"/>
            <a:ext cx="10108800" cy="523220"/>
          </a:xfrm>
        </p:spPr>
        <p:txBody>
          <a:bodyPr/>
          <a:lstStyle/>
          <a:p>
            <a:r>
              <a:rPr lang="en-GB" sz="2800" dirty="0"/>
              <a:t>Proposal Template: Part 3 – Financial </a:t>
            </a:r>
            <a:endParaRPr lang="en-GB" dirty="0"/>
          </a:p>
        </p:txBody>
      </p:sp>
    </p:spTree>
    <p:extLst>
      <p:ext uri="{BB962C8B-B14F-4D97-AF65-F5344CB8AC3E}">
        <p14:creationId xmlns:p14="http://schemas.microsoft.com/office/powerpoint/2010/main" val="1796232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descr="Checklist outline">
            <a:extLst>
              <a:ext uri="{FF2B5EF4-FFF2-40B4-BE49-F238E27FC236}">
                <a16:creationId xmlns:a16="http://schemas.microsoft.com/office/drawing/2014/main" id="{700F8447-BA02-2EBD-2122-A76E182C714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212669" y="3869824"/>
            <a:ext cx="1800000" cy="1800000"/>
          </a:xfrm>
          <a:prstGeom prst="rect">
            <a:avLst/>
          </a:prstGeom>
          <a:effectLst>
            <a:outerShdw blurRad="50800" dist="38100" dir="2700000" algn="tl" rotWithShape="0">
              <a:prstClr val="black">
                <a:alpha val="40000"/>
              </a:prstClr>
            </a:outerShdw>
          </a:effectLst>
        </p:spPr>
      </p:pic>
      <p:sp>
        <p:nvSpPr>
          <p:cNvPr id="5" name="Title 1">
            <a:extLst>
              <a:ext uri="{FF2B5EF4-FFF2-40B4-BE49-F238E27FC236}">
                <a16:creationId xmlns:a16="http://schemas.microsoft.com/office/drawing/2014/main" id="{8CFADA76-E8D2-90C6-4246-7B13CE364DE7}"/>
              </a:ext>
            </a:extLst>
          </p:cNvPr>
          <p:cNvSpPr>
            <a:spLocks noGrp="1"/>
          </p:cNvSpPr>
          <p:nvPr>
            <p:ph type="title"/>
          </p:nvPr>
        </p:nvSpPr>
        <p:spPr>
          <a:xfrm>
            <a:off x="1058069" y="2621021"/>
            <a:ext cx="10109200" cy="954107"/>
          </a:xfrm>
          <a:solidFill>
            <a:srgbClr val="335E6F">
              <a:alpha val="50000"/>
            </a:srgbClr>
          </a:solidFill>
        </p:spPr>
        <p:txBody>
          <a:bodyPr/>
          <a:lstStyle/>
          <a:p>
            <a:pPr algn="ctr"/>
            <a:r>
              <a:rPr lang="en-US" altLang="en-US" sz="2800" dirty="0">
                <a:solidFill>
                  <a:schemeClr val="bg1"/>
                </a:solidFill>
              </a:rPr>
              <a:t>Proposal Template</a:t>
            </a:r>
            <a:br>
              <a:rPr lang="en-US" altLang="en-US" sz="2800" dirty="0">
                <a:solidFill>
                  <a:schemeClr val="bg1"/>
                </a:solidFill>
              </a:rPr>
            </a:br>
            <a:r>
              <a:rPr lang="en-US" altLang="en-US" sz="2800" b="0" dirty="0"/>
              <a:t>Common Mistakes / Checklist before submission</a:t>
            </a:r>
            <a:endParaRPr lang="en-GB" b="0" dirty="0"/>
          </a:p>
        </p:txBody>
      </p:sp>
    </p:spTree>
    <p:extLst>
      <p:ext uri="{BB962C8B-B14F-4D97-AF65-F5344CB8AC3E}">
        <p14:creationId xmlns:p14="http://schemas.microsoft.com/office/powerpoint/2010/main" val="376164566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3 – Financial </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6000" y="885754"/>
            <a:ext cx="11568960" cy="4259641"/>
          </a:xfrm>
        </p:spPr>
        <p:txBody>
          <a:bodyPr/>
          <a:lstStyle/>
          <a:p>
            <a:pPr marL="0" indent="0" algn="just">
              <a:lnSpc>
                <a:spcPct val="100000"/>
              </a:lnSpc>
              <a:spcAft>
                <a:spcPts val="1200"/>
              </a:spcAft>
              <a:buNone/>
            </a:pPr>
            <a:r>
              <a:rPr lang="en-GB" altLang="en-US" b="1" dirty="0">
                <a:solidFill>
                  <a:schemeClr val="tx1"/>
                </a:solidFill>
                <a:latin typeface="+mn-lt"/>
              </a:rPr>
              <a:t>Why do we use PSS Forms?</a:t>
            </a:r>
          </a:p>
          <a:p>
            <a:pPr marL="342900" indent="-342900" algn="just">
              <a:lnSpc>
                <a:spcPct val="100000"/>
              </a:lnSpc>
              <a:spcBef>
                <a:spcPts val="600"/>
              </a:spcBef>
              <a:spcAft>
                <a:spcPts val="1200"/>
              </a:spcAft>
              <a:buClr>
                <a:schemeClr val="tx2"/>
              </a:buClr>
              <a:buFont typeface="Arial" panose="020B0604020202020204" pitchFamily="34" charset="0"/>
              <a:buChar char="•"/>
            </a:pPr>
            <a:r>
              <a:rPr lang="en-US" altLang="en-US" sz="1600" b="1" dirty="0">
                <a:solidFill>
                  <a:schemeClr val="tx2"/>
                </a:solidFill>
                <a:latin typeface="+mn-lt"/>
              </a:rPr>
              <a:t>Fairness: </a:t>
            </a:r>
            <a:r>
              <a:rPr lang="en-US" altLang="en-US" sz="1600" dirty="0">
                <a:solidFill>
                  <a:schemeClr val="tx2"/>
                </a:solidFill>
                <a:latin typeface="+mn-lt"/>
              </a:rPr>
              <a:t>PSSs are standard tools used for all ESA activities/</a:t>
            </a:r>
            <a:r>
              <a:rPr lang="en-US" altLang="en-US" sz="1600" dirty="0" err="1">
                <a:solidFill>
                  <a:schemeClr val="tx2"/>
                </a:solidFill>
                <a:latin typeface="+mn-lt"/>
              </a:rPr>
              <a:t>CfP</a:t>
            </a:r>
            <a:r>
              <a:rPr lang="en-US" altLang="en-US" sz="1600" dirty="0">
                <a:solidFill>
                  <a:schemeClr val="tx2"/>
                </a:solidFill>
                <a:latin typeface="+mn-lt"/>
              </a:rPr>
              <a:t>. All costs are presented the same way to allow systematic evaluation.</a:t>
            </a:r>
          </a:p>
          <a:p>
            <a:pPr marL="342900" lvl="1" indent="-342900" algn="just">
              <a:lnSpc>
                <a:spcPct val="100000"/>
              </a:lnSpc>
              <a:spcBef>
                <a:spcPts val="600"/>
              </a:spcBef>
              <a:spcAft>
                <a:spcPts val="1200"/>
              </a:spcAft>
              <a:buClr>
                <a:schemeClr val="tx2"/>
              </a:buClr>
              <a:buFont typeface="Arial" panose="020B0604020202020204" pitchFamily="34" charset="0"/>
              <a:buChar char="•"/>
            </a:pPr>
            <a:r>
              <a:rPr lang="en-US" altLang="en-US" sz="1600" b="1" dirty="0">
                <a:solidFill>
                  <a:schemeClr val="tx2"/>
                </a:solidFill>
                <a:latin typeface="+mn-lt"/>
                <a:ea typeface="MS PGothic"/>
                <a:cs typeface="Arial"/>
              </a:rPr>
              <a:t>Clarity: </a:t>
            </a:r>
            <a:r>
              <a:rPr lang="en-US" altLang="en-US" sz="1600" dirty="0">
                <a:solidFill>
                  <a:schemeClr val="tx2"/>
                </a:solidFill>
                <a:latin typeface="+mn-lt"/>
                <a:ea typeface="MS PGothic"/>
                <a:cs typeface="Arial"/>
              </a:rPr>
              <a:t>PSSs allow to review clearly where the money is allocated.</a:t>
            </a:r>
          </a:p>
          <a:p>
            <a:pPr marL="342900" lvl="1" indent="-342900" algn="just">
              <a:lnSpc>
                <a:spcPct val="100000"/>
              </a:lnSpc>
              <a:spcBef>
                <a:spcPts val="600"/>
              </a:spcBef>
              <a:spcAft>
                <a:spcPts val="1200"/>
              </a:spcAft>
              <a:buClr>
                <a:schemeClr val="tx2"/>
              </a:buClr>
              <a:buFont typeface="Arial" panose="020B0604020202020204" pitchFamily="34" charset="0"/>
              <a:buChar char="•"/>
            </a:pPr>
            <a:r>
              <a:rPr lang="en-US" altLang="en-US" sz="1600" b="1" dirty="0">
                <a:solidFill>
                  <a:schemeClr val="tx2"/>
                </a:solidFill>
                <a:latin typeface="+mn-lt"/>
                <a:ea typeface="MS PGothic"/>
                <a:cs typeface="Arial"/>
              </a:rPr>
              <a:t>Evaluation tool: </a:t>
            </a:r>
            <a:r>
              <a:rPr lang="en-US" altLang="en-US" sz="1600" dirty="0">
                <a:solidFill>
                  <a:schemeClr val="tx2"/>
                </a:solidFill>
                <a:latin typeface="+mn-lt"/>
                <a:ea typeface="MS PGothic"/>
                <a:cs typeface="Arial"/>
              </a:rPr>
              <a:t>e.g. number of hours spent per Key Personnel per Work Package, cost per category, hardware cost…</a:t>
            </a:r>
          </a:p>
          <a:p>
            <a:pPr algn="just">
              <a:lnSpc>
                <a:spcPct val="80000"/>
              </a:lnSpc>
              <a:spcAft>
                <a:spcPts val="1200"/>
              </a:spcAft>
              <a:buNone/>
            </a:pPr>
            <a:endParaRPr lang="en-GB" altLang="en-US" sz="1000" dirty="0">
              <a:solidFill>
                <a:schemeClr val="tx2"/>
              </a:solidFill>
              <a:latin typeface="+mn-lt"/>
            </a:endParaRPr>
          </a:p>
          <a:p>
            <a:pPr algn="just">
              <a:lnSpc>
                <a:spcPct val="80000"/>
              </a:lnSpc>
              <a:spcAft>
                <a:spcPts val="1200"/>
              </a:spcAft>
            </a:pPr>
            <a:r>
              <a:rPr lang="en-GB" altLang="en-US" b="1" dirty="0">
                <a:solidFill>
                  <a:schemeClr val="tx1"/>
                </a:solidFill>
                <a:latin typeface="+mn-lt"/>
              </a:rPr>
              <a:t>Carefully check the Instruction Page</a:t>
            </a:r>
          </a:p>
          <a:p>
            <a:pPr algn="just">
              <a:lnSpc>
                <a:spcPct val="80000"/>
              </a:lnSpc>
              <a:spcAft>
                <a:spcPts val="1200"/>
              </a:spcAft>
              <a:buNone/>
            </a:pPr>
            <a:endParaRPr lang="en-GB" altLang="en-US" sz="2000" dirty="0">
              <a:solidFill>
                <a:schemeClr val="tx2"/>
              </a:solidFill>
              <a:latin typeface="+mn-lt"/>
            </a:endParaRPr>
          </a:p>
          <a:p>
            <a:pPr indent="19050" algn="just">
              <a:lnSpc>
                <a:spcPct val="80000"/>
              </a:lnSpc>
              <a:spcAft>
                <a:spcPts val="1200"/>
              </a:spcAft>
              <a:buNone/>
            </a:pPr>
            <a:r>
              <a:rPr lang="en-GB" altLang="en-US" sz="1600" b="1" dirty="0">
                <a:solidFill>
                  <a:schemeClr val="accent2"/>
                </a:solidFill>
                <a:latin typeface="+mn-lt"/>
              </a:rPr>
              <a:t>BE AWARE</a:t>
            </a:r>
          </a:p>
          <a:p>
            <a:pPr marL="342900" indent="-342900" algn="just">
              <a:lnSpc>
                <a:spcPct val="80000"/>
              </a:lnSpc>
              <a:spcAft>
                <a:spcPts val="1200"/>
              </a:spcAft>
              <a:buClr>
                <a:schemeClr val="accent2"/>
              </a:buClr>
              <a:buFont typeface="Arial" panose="020B0604020202020204" pitchFamily="34" charset="0"/>
              <a:buChar char="•"/>
            </a:pPr>
            <a:r>
              <a:rPr lang="en-GB" altLang="en-US" sz="1600" dirty="0">
                <a:solidFill>
                  <a:schemeClr val="accent2"/>
                </a:solidFill>
                <a:latin typeface="+mn-lt"/>
              </a:rPr>
              <a:t>We evaluate in detail the cost. </a:t>
            </a:r>
          </a:p>
          <a:p>
            <a:pPr marL="342900" indent="-342900" algn="just">
              <a:lnSpc>
                <a:spcPct val="80000"/>
              </a:lnSpc>
              <a:spcAft>
                <a:spcPts val="1200"/>
              </a:spcAft>
              <a:buClr>
                <a:schemeClr val="accent2"/>
              </a:buClr>
              <a:buFont typeface="Arial" panose="020B0604020202020204" pitchFamily="34" charset="0"/>
              <a:buChar char="•"/>
            </a:pPr>
            <a:r>
              <a:rPr lang="en-GB" altLang="en-US" sz="1600" dirty="0">
                <a:solidFill>
                  <a:schemeClr val="accent2"/>
                </a:solidFill>
                <a:latin typeface="+mn-lt"/>
              </a:rPr>
              <a:t>We will challenge the number of hours and the cost allocation to verify that the cost are true and credible. </a:t>
            </a:r>
          </a:p>
          <a:p>
            <a:pPr marL="342900" indent="-342900" algn="just">
              <a:lnSpc>
                <a:spcPct val="80000"/>
              </a:lnSpc>
              <a:spcAft>
                <a:spcPts val="1200"/>
              </a:spcAft>
              <a:buClr>
                <a:schemeClr val="accent2"/>
              </a:buClr>
              <a:buFont typeface="Arial" panose="020B0604020202020204" pitchFamily="34" charset="0"/>
              <a:buChar char="•"/>
            </a:pPr>
            <a:r>
              <a:rPr lang="en-GB" altLang="en-US" sz="1600" dirty="0">
                <a:solidFill>
                  <a:schemeClr val="accent2"/>
                </a:solidFill>
                <a:latin typeface="+mn-lt"/>
              </a:rPr>
              <a:t>Use the standard cost categories effective for any other work done by your organisation. </a:t>
            </a:r>
          </a:p>
          <a:p>
            <a:pPr marL="285750" marR="0" lvl="0" indent="-285750" algn="l" defTabSz="914400" rtl="0" eaLnBrk="0" fontAlgn="base" latinLnBrk="0" hangingPunct="0">
              <a:lnSpc>
                <a:spcPct val="90000"/>
              </a:lnSpc>
              <a:spcBef>
                <a:spcPct val="20000"/>
              </a:spcBef>
              <a:spcAft>
                <a:spcPct val="0"/>
              </a:spcAft>
              <a:buClr>
                <a:srgbClr val="0098DB"/>
              </a:buClr>
              <a:buSzTx/>
              <a:buFont typeface="Arial" panose="020B0604020202020204" pitchFamily="34" charset="0"/>
              <a:buChar char="•"/>
              <a:tabLst/>
              <a:defRPr/>
            </a:pPr>
            <a:endParaRPr kumimoji="0" lang="en-US" altLang="en-US" sz="2000" b="0" i="0" u="none" strike="noStrike" kern="0" cap="none" spc="0" normalizeH="0" baseline="0" noProof="0" dirty="0">
              <a:ln>
                <a:noFill/>
              </a:ln>
              <a:solidFill>
                <a:schemeClr val="tx2"/>
              </a:solidFill>
              <a:effectLst/>
              <a:uLnTx/>
              <a:uFillTx/>
              <a:latin typeface="+mn-lt"/>
            </a:endParaRPr>
          </a:p>
          <a:p>
            <a:pPr marL="285750" marR="0" lvl="0" indent="-285750" algn="l" defTabSz="914400" rtl="0" eaLnBrk="0" fontAlgn="base" latinLnBrk="0" hangingPunct="0">
              <a:lnSpc>
                <a:spcPct val="90000"/>
              </a:lnSpc>
              <a:spcBef>
                <a:spcPct val="20000"/>
              </a:spcBef>
              <a:spcAft>
                <a:spcPct val="0"/>
              </a:spcAft>
              <a:buClr>
                <a:srgbClr val="0098DB"/>
              </a:buClr>
              <a:buSzTx/>
              <a:buFont typeface="Arial" panose="020B0604020202020204" pitchFamily="34" charset="0"/>
              <a:buChar char="•"/>
              <a:tabLst/>
              <a:defRPr/>
            </a:pPr>
            <a:endParaRPr lang="en-US" altLang="en-US" sz="2000" dirty="0">
              <a:solidFill>
                <a:schemeClr val="tx2"/>
              </a:solidFill>
              <a:latin typeface="+mn-lt"/>
            </a:endParaRPr>
          </a:p>
          <a:p>
            <a:pPr marR="0" lvl="0" algn="l" defTabSz="914400" rtl="0" eaLnBrk="0" fontAlgn="base" latinLnBrk="0" hangingPunct="0">
              <a:lnSpc>
                <a:spcPct val="90000"/>
              </a:lnSpc>
              <a:spcBef>
                <a:spcPct val="20000"/>
              </a:spcBef>
              <a:spcAft>
                <a:spcPct val="0"/>
              </a:spcAft>
              <a:buClr>
                <a:srgbClr val="0098DB"/>
              </a:buClr>
              <a:buSzTx/>
              <a:tabLst/>
              <a:defRPr/>
            </a:pPr>
            <a:endParaRPr kumimoji="0" lang="en-US" altLang="en-US" sz="2000" b="0" i="0" u="none" strike="noStrike" kern="0" cap="none" spc="0" normalizeH="0" baseline="0" noProof="0" dirty="0">
              <a:ln>
                <a:noFill/>
              </a:ln>
              <a:solidFill>
                <a:schemeClr val="tx2"/>
              </a:solidFill>
              <a:effectLst/>
              <a:uLnTx/>
              <a:uFillTx/>
              <a:latin typeface="+mn-lt"/>
            </a:endParaRPr>
          </a:p>
        </p:txBody>
      </p:sp>
      <p:pic>
        <p:nvPicPr>
          <p:cNvPr id="3" name="Graphic 2" descr="Coins outline">
            <a:extLst>
              <a:ext uri="{FF2B5EF4-FFF2-40B4-BE49-F238E27FC236}">
                <a16:creationId xmlns:a16="http://schemas.microsoft.com/office/drawing/2014/main" id="{BC8EEF34-08F8-BE3B-3F7B-F4F1DAED3DA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49637" y="77553"/>
            <a:ext cx="714945" cy="71494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85018200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3 – Financial </a:t>
            </a:r>
            <a:endParaRPr lang="en-GB" dirty="0"/>
          </a:p>
        </p:txBody>
      </p:sp>
      <p:sp>
        <p:nvSpPr>
          <p:cNvPr id="7" name="Rounded Rectangle 2">
            <a:extLst>
              <a:ext uri="{FF2B5EF4-FFF2-40B4-BE49-F238E27FC236}">
                <a16:creationId xmlns:a16="http://schemas.microsoft.com/office/drawing/2014/main" id="{09AB3299-AA47-4CC2-BC78-EF0FFDFF45D8}"/>
              </a:ext>
            </a:extLst>
          </p:cNvPr>
          <p:cNvSpPr/>
          <p:nvPr/>
        </p:nvSpPr>
        <p:spPr>
          <a:xfrm>
            <a:off x="1834416" y="1439953"/>
            <a:ext cx="8556506" cy="3978093"/>
          </a:xfrm>
          <a:prstGeom prst="roundRect">
            <a:avLst/>
          </a:prstGeom>
          <a:solidFill>
            <a:schemeClr val="bg1"/>
          </a:solidFill>
          <a:ln w="92075" cap="rnd" cmpd="thickThin">
            <a:solidFill>
              <a:schemeClr val="tx1"/>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ltLang="en-US" sz="2800" b="1" dirty="0">
                <a:solidFill>
                  <a:schemeClr val="tx1"/>
                </a:solidFill>
                <a:ea typeface="+mj-ea"/>
                <a:cs typeface="Verdana"/>
              </a:rPr>
              <a:t>PSSA1</a:t>
            </a:r>
          </a:p>
          <a:p>
            <a:pPr algn="ctr">
              <a:lnSpc>
                <a:spcPct val="100000"/>
              </a:lnSpc>
            </a:pPr>
            <a:endParaRPr lang="en-GB" altLang="en-US" sz="1600" kern="0" dirty="0">
              <a:solidFill>
                <a:schemeClr val="tx2"/>
              </a:solidFill>
              <a:cs typeface="Verdana"/>
            </a:endParaRPr>
          </a:p>
          <a:p>
            <a:pPr marL="358775" indent="-358775">
              <a:spcBef>
                <a:spcPts val="600"/>
              </a:spcBef>
              <a:buFont typeface="Wingdings" panose="05000000000000000000" pitchFamily="2" charset="2"/>
              <a:buChar char="ü"/>
              <a:tabLst>
                <a:tab pos="447675" algn="l"/>
              </a:tabLst>
            </a:pPr>
            <a:r>
              <a:rPr lang="en-GB" altLang="en-US" sz="2000" kern="0" dirty="0">
                <a:solidFill>
                  <a:schemeClr val="tx2"/>
                </a:solidFill>
                <a:cs typeface="Verdana"/>
              </a:rPr>
              <a:t>Present the labour Cost per Category (Project Manager, Mechanical Engineer, Senior Scientist, PhD, Engineer …)</a:t>
            </a:r>
          </a:p>
          <a:p>
            <a:pPr marL="358775" indent="-358775">
              <a:lnSpc>
                <a:spcPct val="150000"/>
              </a:lnSpc>
              <a:spcBef>
                <a:spcPts val="600"/>
              </a:spcBef>
              <a:buFont typeface="Wingdings" panose="05000000000000000000" pitchFamily="2" charset="2"/>
              <a:buChar char="ü"/>
            </a:pPr>
            <a:r>
              <a:rPr lang="en-GB" altLang="en-US" sz="2000" kern="0" dirty="0">
                <a:solidFill>
                  <a:schemeClr val="tx2"/>
                </a:solidFill>
                <a:cs typeface="Verdana"/>
              </a:rPr>
              <a:t>No Names </a:t>
            </a:r>
          </a:p>
          <a:p>
            <a:pPr marL="358775" indent="-358775">
              <a:lnSpc>
                <a:spcPct val="150000"/>
              </a:lnSpc>
              <a:spcBef>
                <a:spcPts val="600"/>
              </a:spcBef>
              <a:buFont typeface="Wingdings" panose="05000000000000000000" pitchFamily="2" charset="2"/>
              <a:buChar char="ü"/>
            </a:pPr>
            <a:r>
              <a:rPr lang="en-GB" altLang="en-US" sz="2000" kern="0" dirty="0">
                <a:solidFill>
                  <a:schemeClr val="tx2"/>
                </a:solidFill>
                <a:cs typeface="Verdana"/>
              </a:rPr>
              <a:t>ONE hourly rate for ONE labour cost category</a:t>
            </a:r>
          </a:p>
          <a:p>
            <a:pPr marL="358775" indent="-358775">
              <a:lnSpc>
                <a:spcPct val="150000"/>
              </a:lnSpc>
              <a:spcBef>
                <a:spcPts val="600"/>
              </a:spcBef>
              <a:buFont typeface="Wingdings" panose="05000000000000000000" pitchFamily="2" charset="2"/>
              <a:buChar char="ü"/>
            </a:pPr>
            <a:r>
              <a:rPr lang="en-US" altLang="en-US" sz="2000" kern="0" dirty="0">
                <a:solidFill>
                  <a:schemeClr val="tx2"/>
                </a:solidFill>
                <a:cs typeface="Verdana"/>
              </a:rPr>
              <a:t>Fill in the Internal Facilities' part only if cost will be allocated to it. </a:t>
            </a:r>
          </a:p>
          <a:p>
            <a:pPr algn="ctr"/>
            <a:endParaRPr lang="en-GB" dirty="0">
              <a:solidFill>
                <a:schemeClr val="tx2"/>
              </a:solidFill>
            </a:endParaRPr>
          </a:p>
        </p:txBody>
      </p:sp>
      <p:pic>
        <p:nvPicPr>
          <p:cNvPr id="3" name="Graphic 2" descr="Coins outline">
            <a:extLst>
              <a:ext uri="{FF2B5EF4-FFF2-40B4-BE49-F238E27FC236}">
                <a16:creationId xmlns:a16="http://schemas.microsoft.com/office/drawing/2014/main" id="{5F589532-1243-3B16-E4AA-66BFA36335A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49637" y="77553"/>
            <a:ext cx="714945" cy="71494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49769029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3 – Financial </a:t>
            </a:r>
            <a:endParaRPr lang="en-GB" dirty="0"/>
          </a:p>
        </p:txBody>
      </p:sp>
      <p:sp>
        <p:nvSpPr>
          <p:cNvPr id="6" name="Rounded Rectangle 5">
            <a:extLst>
              <a:ext uri="{FF2B5EF4-FFF2-40B4-BE49-F238E27FC236}">
                <a16:creationId xmlns:a16="http://schemas.microsoft.com/office/drawing/2014/main" id="{BD8AD641-5E06-46F0-8813-E1CC93525F66}"/>
              </a:ext>
            </a:extLst>
          </p:cNvPr>
          <p:cNvSpPr/>
          <p:nvPr/>
        </p:nvSpPr>
        <p:spPr>
          <a:xfrm>
            <a:off x="860189" y="1034715"/>
            <a:ext cx="10504960" cy="4788570"/>
          </a:xfrm>
          <a:prstGeom prst="roundRect">
            <a:avLst/>
          </a:prstGeom>
          <a:solidFill>
            <a:schemeClr val="bg1"/>
          </a:solidFill>
          <a:ln w="88900" cap="rnd" cmpd="thickThin">
            <a:solidFill>
              <a:schemeClr val="tx1"/>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r>
              <a:rPr lang="en-GB" altLang="en-US" sz="2800" b="1" dirty="0">
                <a:solidFill>
                  <a:schemeClr val="tx1"/>
                </a:solidFill>
                <a:ea typeface="+mj-ea"/>
                <a:cs typeface="Verdana"/>
              </a:rPr>
              <a:t>PSSA2</a:t>
            </a:r>
          </a:p>
          <a:p>
            <a:pPr algn="ctr">
              <a:lnSpc>
                <a:spcPct val="100000"/>
              </a:lnSpc>
            </a:pPr>
            <a:endParaRPr lang="en-GB" altLang="en-US" sz="300" b="1" kern="0" dirty="0">
              <a:solidFill>
                <a:schemeClr val="tx2"/>
              </a:solidFill>
              <a:cs typeface="Verdana"/>
            </a:endParaRPr>
          </a:p>
          <a:p>
            <a:pPr marL="358775" indent="-358775">
              <a:lnSpc>
                <a:spcPct val="150000"/>
              </a:lnSpc>
              <a:spcBef>
                <a:spcPts val="600"/>
              </a:spcBef>
              <a:buFont typeface="Wingdings" panose="05000000000000000000" pitchFamily="2" charset="2"/>
              <a:buChar char="ü"/>
            </a:pPr>
            <a:r>
              <a:rPr lang="en-GB" altLang="en-US" kern="0" dirty="0">
                <a:solidFill>
                  <a:schemeClr val="tx2"/>
                </a:solidFill>
                <a:cs typeface="Verdana"/>
              </a:rPr>
              <a:t>Full vision of the cost allocated to the activity</a:t>
            </a:r>
          </a:p>
          <a:p>
            <a:pPr marL="358775" indent="-358775">
              <a:lnSpc>
                <a:spcPct val="150000"/>
              </a:lnSpc>
              <a:spcBef>
                <a:spcPts val="600"/>
              </a:spcBef>
              <a:buFont typeface="Wingdings" panose="05000000000000000000" pitchFamily="2" charset="2"/>
              <a:buChar char="ü"/>
            </a:pPr>
            <a:r>
              <a:rPr lang="en-GB" altLang="en-US" kern="0" dirty="0">
                <a:solidFill>
                  <a:schemeClr val="tx2"/>
                </a:solidFill>
                <a:cs typeface="Verdana"/>
              </a:rPr>
              <a:t>If applicable, do not forget to include profit and cost of subcontractors</a:t>
            </a:r>
          </a:p>
          <a:p>
            <a:pPr marL="358775" indent="-358775">
              <a:lnSpc>
                <a:spcPct val="150000"/>
              </a:lnSpc>
              <a:spcBef>
                <a:spcPts val="600"/>
              </a:spcBef>
              <a:buFont typeface="Wingdings" panose="05000000000000000000" pitchFamily="2" charset="2"/>
              <a:buChar char="ü"/>
            </a:pPr>
            <a:r>
              <a:rPr lang="en-GB" altLang="en-US" b="1" kern="0" dirty="0">
                <a:solidFill>
                  <a:schemeClr val="tx2"/>
                </a:solidFill>
                <a:cs typeface="Verdana"/>
              </a:rPr>
              <a:t>Exhibit A </a:t>
            </a:r>
            <a:r>
              <a:rPr lang="en-GB" altLang="en-US" kern="0" dirty="0">
                <a:solidFill>
                  <a:schemeClr val="tx2"/>
                </a:solidFill>
                <a:cs typeface="Verdana"/>
              </a:rPr>
              <a:t>: Details the cost allocated to hardware, services and miscellaneous</a:t>
            </a:r>
          </a:p>
          <a:p>
            <a:pPr marL="635000" lvl="1" indent="-177800">
              <a:lnSpc>
                <a:spcPct val="150000"/>
              </a:lnSpc>
              <a:spcBef>
                <a:spcPts val="600"/>
              </a:spcBef>
              <a:buFont typeface="Arial" panose="020B0604020202020204" pitchFamily="34" charset="0"/>
              <a:buChar char="•"/>
            </a:pPr>
            <a:r>
              <a:rPr lang="en-GB" altLang="en-US" kern="0" dirty="0">
                <a:solidFill>
                  <a:schemeClr val="tx2"/>
                </a:solidFill>
                <a:cs typeface="Verdana"/>
              </a:rPr>
              <a:t>TIPS: Cost must be detailed and verifiable against current market price</a:t>
            </a:r>
          </a:p>
          <a:p>
            <a:pPr marL="358775" indent="-358775">
              <a:lnSpc>
                <a:spcPct val="150000"/>
              </a:lnSpc>
              <a:spcBef>
                <a:spcPts val="600"/>
              </a:spcBef>
              <a:buFont typeface="Wingdings" panose="05000000000000000000" pitchFamily="2" charset="2"/>
              <a:buChar char="ü"/>
            </a:pPr>
            <a:r>
              <a:rPr lang="en-GB" altLang="en-US" b="1" kern="0" dirty="0">
                <a:solidFill>
                  <a:schemeClr val="tx2"/>
                </a:solidFill>
                <a:cs typeface="Verdana"/>
              </a:rPr>
              <a:t>Exhibit B</a:t>
            </a:r>
            <a:r>
              <a:rPr lang="en-GB" altLang="en-US" kern="0" dirty="0">
                <a:solidFill>
                  <a:schemeClr val="tx2"/>
                </a:solidFill>
                <a:cs typeface="Verdana"/>
              </a:rPr>
              <a:t>: Details the </a:t>
            </a:r>
            <a:r>
              <a:rPr lang="en-GB" altLang="en-US" b="1" kern="0" dirty="0">
                <a:solidFill>
                  <a:schemeClr val="tx2"/>
                </a:solidFill>
                <a:cs typeface="Verdana"/>
              </a:rPr>
              <a:t>travel costs</a:t>
            </a:r>
          </a:p>
          <a:p>
            <a:pPr marL="628650" lvl="1" indent="-171450">
              <a:lnSpc>
                <a:spcPct val="150000"/>
              </a:lnSpc>
              <a:spcBef>
                <a:spcPts val="600"/>
              </a:spcBef>
              <a:buFont typeface="Arial" panose="020B0604020202020204" pitchFamily="34" charset="0"/>
              <a:buChar char="•"/>
            </a:pPr>
            <a:r>
              <a:rPr lang="en-GB" altLang="en-US" kern="0" dirty="0">
                <a:solidFill>
                  <a:schemeClr val="tx2"/>
                </a:solidFill>
                <a:cs typeface="Verdana"/>
              </a:rPr>
              <a:t>No conference unless strictly linked to the need of the activity. We promote teleconference whenever possible. Not everyone need to come to the Final Presentation.</a:t>
            </a:r>
          </a:p>
          <a:p>
            <a:pPr marL="358775" indent="-358775">
              <a:lnSpc>
                <a:spcPct val="150000"/>
              </a:lnSpc>
              <a:spcBef>
                <a:spcPts val="600"/>
              </a:spcBef>
              <a:buFont typeface="Wingdings" panose="05000000000000000000" pitchFamily="2" charset="2"/>
              <a:buChar char="ü"/>
            </a:pPr>
            <a:r>
              <a:rPr lang="en-US" altLang="en-US" kern="0" dirty="0">
                <a:solidFill>
                  <a:schemeClr val="tx2"/>
                </a:solidFill>
                <a:cs typeface="Verdana"/>
              </a:rPr>
              <a:t>The instruction provides all the definitions related to OTHER DIRECT COST ELEMENTS. </a:t>
            </a:r>
          </a:p>
          <a:p>
            <a:pPr algn="ctr"/>
            <a:endParaRPr lang="en-GB" dirty="0">
              <a:solidFill>
                <a:schemeClr val="tx2"/>
              </a:solidFill>
            </a:endParaRPr>
          </a:p>
        </p:txBody>
      </p:sp>
      <p:pic>
        <p:nvPicPr>
          <p:cNvPr id="3" name="Graphic 2" descr="Coins outline">
            <a:extLst>
              <a:ext uri="{FF2B5EF4-FFF2-40B4-BE49-F238E27FC236}">
                <a16:creationId xmlns:a16="http://schemas.microsoft.com/office/drawing/2014/main" id="{E78A5A36-9E0A-BFDC-51A2-F9C634CB29D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49637" y="77553"/>
            <a:ext cx="714945" cy="71494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4782210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43D6BFA-D6A0-34AF-6BF8-5D4E12D6C97C}"/>
              </a:ext>
            </a:extLst>
          </p:cNvPr>
          <p:cNvPicPr>
            <a:picLocks noChangeAspect="1"/>
          </p:cNvPicPr>
          <p:nvPr/>
        </p:nvPicPr>
        <p:blipFill>
          <a:blip r:embed="rId3"/>
          <a:stretch>
            <a:fillRect/>
          </a:stretch>
        </p:blipFill>
        <p:spPr>
          <a:xfrm>
            <a:off x="5270400" y="1040893"/>
            <a:ext cx="6651120" cy="5019394"/>
          </a:xfrm>
          <a:prstGeom prst="rect">
            <a:avLst/>
          </a:prstGeom>
        </p:spPr>
      </p:pic>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3 – Financial </a:t>
            </a:r>
            <a:endParaRPr lang="en-GB" dirty="0"/>
          </a:p>
        </p:txBody>
      </p:sp>
      <p:sp>
        <p:nvSpPr>
          <p:cNvPr id="9" name="TextBox 8">
            <a:extLst>
              <a:ext uri="{FF2B5EF4-FFF2-40B4-BE49-F238E27FC236}">
                <a16:creationId xmlns:a16="http://schemas.microsoft.com/office/drawing/2014/main" id="{E72277E0-B7A3-464E-9FE5-09312A94EC81}"/>
              </a:ext>
            </a:extLst>
          </p:cNvPr>
          <p:cNvSpPr txBox="1"/>
          <p:nvPr/>
        </p:nvSpPr>
        <p:spPr>
          <a:xfrm>
            <a:off x="704081" y="2588372"/>
            <a:ext cx="2962351" cy="2985433"/>
          </a:xfrm>
          <a:prstGeom prst="rect">
            <a:avLst/>
          </a:prstGeom>
          <a:noFill/>
        </p:spPr>
        <p:txBody>
          <a:bodyPr wrap="square" rtlCol="0">
            <a:spAutoFit/>
          </a:bodyPr>
          <a:lstStyle/>
          <a:p>
            <a:pPr>
              <a:spcAft>
                <a:spcPts val="1200"/>
              </a:spcAft>
            </a:pPr>
            <a:r>
              <a:rPr lang="en-US" sz="2000" b="1" dirty="0">
                <a:latin typeface="+mn-lt"/>
              </a:rPr>
              <a:t>Total # hours</a:t>
            </a:r>
          </a:p>
          <a:p>
            <a:pPr>
              <a:spcAft>
                <a:spcPts val="1200"/>
              </a:spcAft>
            </a:pPr>
            <a:r>
              <a:rPr lang="en-US" sz="2000" b="1" dirty="0">
                <a:latin typeface="+mn-lt"/>
              </a:rPr>
              <a:t>Total # FTE</a:t>
            </a:r>
          </a:p>
          <a:p>
            <a:pPr marL="285750" indent="-285750">
              <a:spcBef>
                <a:spcPts val="600"/>
              </a:spcBef>
              <a:spcAft>
                <a:spcPts val="1200"/>
              </a:spcAft>
              <a:buFont typeface="Arial" panose="020B0604020202020204" pitchFamily="34" charset="0"/>
              <a:buChar char="•"/>
            </a:pPr>
            <a:r>
              <a:rPr lang="en-US" dirty="0">
                <a:solidFill>
                  <a:schemeClr val="tx2"/>
                </a:solidFill>
                <a:latin typeface="+mn-lt"/>
              </a:rPr>
              <a:t>Are these reasonable for the duration and scope of work?</a:t>
            </a:r>
          </a:p>
          <a:p>
            <a:pPr marL="285750" indent="-285750">
              <a:spcBef>
                <a:spcPts val="600"/>
              </a:spcBef>
              <a:spcAft>
                <a:spcPts val="1200"/>
              </a:spcAft>
              <a:buFont typeface="Arial" panose="020B0604020202020204" pitchFamily="34" charset="0"/>
              <a:buChar char="•"/>
            </a:pPr>
            <a:r>
              <a:rPr lang="en-US" dirty="0">
                <a:solidFill>
                  <a:schemeClr val="tx2"/>
                </a:solidFill>
                <a:latin typeface="+mn-lt"/>
              </a:rPr>
              <a:t>Do they match the # and time allocation of key people?</a:t>
            </a:r>
            <a:endParaRPr lang="en-GB" dirty="0">
              <a:solidFill>
                <a:schemeClr val="tx2"/>
              </a:solidFill>
              <a:latin typeface="+mn-lt"/>
            </a:endParaRPr>
          </a:p>
        </p:txBody>
      </p:sp>
      <p:cxnSp>
        <p:nvCxnSpPr>
          <p:cNvPr id="10" name="Straight Arrow Connector 9">
            <a:extLst>
              <a:ext uri="{FF2B5EF4-FFF2-40B4-BE49-F238E27FC236}">
                <a16:creationId xmlns:a16="http://schemas.microsoft.com/office/drawing/2014/main" id="{B8D158FA-FC3A-4A1D-8F57-0670E5E6FE43}"/>
              </a:ext>
            </a:extLst>
          </p:cNvPr>
          <p:cNvCxnSpPr>
            <a:cxnSpLocks/>
          </p:cNvCxnSpPr>
          <p:nvPr/>
        </p:nvCxnSpPr>
        <p:spPr>
          <a:xfrm>
            <a:off x="2509458" y="2819933"/>
            <a:ext cx="6355573" cy="1876053"/>
          </a:xfrm>
          <a:prstGeom prst="straightConnector1">
            <a:avLst/>
          </a:prstGeom>
          <a:ln w="254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A02606DE-DCC1-4514-A076-B8447E23E58D}"/>
              </a:ext>
            </a:extLst>
          </p:cNvPr>
          <p:cNvCxnSpPr>
            <a:cxnSpLocks/>
          </p:cNvCxnSpPr>
          <p:nvPr/>
        </p:nvCxnSpPr>
        <p:spPr>
          <a:xfrm>
            <a:off x="2314775" y="3293119"/>
            <a:ext cx="5031422" cy="1402867"/>
          </a:xfrm>
          <a:prstGeom prst="straightConnector1">
            <a:avLst/>
          </a:prstGeom>
          <a:ln w="254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EE96B3CE-AE69-C3C0-6BED-FABEAD453EAD}"/>
              </a:ext>
            </a:extLst>
          </p:cNvPr>
          <p:cNvSpPr/>
          <p:nvPr/>
        </p:nvSpPr>
        <p:spPr>
          <a:xfrm>
            <a:off x="216000" y="1098758"/>
            <a:ext cx="4578584" cy="1039554"/>
          </a:xfrm>
          <a:prstGeom prst="rect">
            <a:avLst/>
          </a:prstGeom>
          <a:solidFill>
            <a:srgbClr val="D9D9D9"/>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b"/>
          <a:lstStyle/>
          <a:p>
            <a:pPr marL="0" marR="0" lvl="0" indent="0" algn="ctr" defTabSz="914400" eaLnBrk="1" fontAlgn="auto" latinLnBrk="0" hangingPunct="1">
              <a:lnSpc>
                <a:spcPct val="100000"/>
              </a:lnSpc>
              <a:spcBef>
                <a:spcPts val="0"/>
              </a:spcBef>
              <a:spcAft>
                <a:spcPts val="0"/>
              </a:spcAft>
              <a:buClrTx/>
              <a:buSzTx/>
              <a:buFontTx/>
              <a:buNone/>
              <a:tabLst/>
              <a:defRPr/>
            </a:pPr>
            <a:r>
              <a:rPr lang="en-GB" altLang="en-US" sz="2000" b="1" dirty="0">
                <a:solidFill>
                  <a:schemeClr val="tx1"/>
                </a:solidFill>
                <a:highlight>
                  <a:srgbClr val="D9D9D9"/>
                </a:highlight>
                <a:latin typeface="+mn-lt"/>
              </a:rPr>
              <a:t>Hints &amp; Tips: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2000" b="1" i="0" u="none" strike="noStrike" kern="0" cap="none" spc="0" normalizeH="0" baseline="0" noProof="0" dirty="0">
                <a:ln>
                  <a:noFill/>
                </a:ln>
                <a:solidFill>
                  <a:schemeClr val="tx2"/>
                </a:solidFill>
                <a:effectLst/>
                <a:uLnTx/>
                <a:uFillTx/>
                <a:ea typeface="+mn-ea"/>
                <a:cs typeface="+mn-cs"/>
              </a:rPr>
              <a:t>PSS A2 – </a:t>
            </a:r>
            <a:r>
              <a:rPr lang="en-US" sz="2000" b="1" kern="0" dirty="0">
                <a:solidFill>
                  <a:schemeClr val="tx2"/>
                </a:solidFill>
              </a:rPr>
              <a:t>Key review points by</a:t>
            </a:r>
          </a:p>
          <a:p>
            <a:pPr marL="0" marR="0" lvl="0" indent="0" algn="ctr" defTabSz="914400" eaLnBrk="1" fontAlgn="auto" latinLnBrk="0" hangingPunct="1">
              <a:lnSpc>
                <a:spcPct val="100000"/>
              </a:lnSpc>
              <a:spcBef>
                <a:spcPts val="0"/>
              </a:spcBef>
              <a:spcAft>
                <a:spcPts val="0"/>
              </a:spcAft>
              <a:buClrTx/>
              <a:buSzTx/>
              <a:buFontTx/>
              <a:buNone/>
              <a:tabLst/>
              <a:defRPr/>
            </a:pPr>
            <a:r>
              <a:rPr lang="en-US" sz="2000" b="1" kern="0" dirty="0">
                <a:solidFill>
                  <a:schemeClr val="tx2"/>
                </a:solidFill>
              </a:rPr>
              <a:t>Technical Experts</a:t>
            </a:r>
            <a:endParaRPr kumimoji="0" lang="en-GB" sz="2000" b="1" i="0" u="none" strike="noStrike" kern="0" cap="none" spc="0" normalizeH="0" baseline="0" noProof="0" dirty="0">
              <a:ln>
                <a:noFill/>
              </a:ln>
              <a:solidFill>
                <a:schemeClr val="tx2"/>
              </a:solidFill>
              <a:effectLst/>
              <a:uLnTx/>
              <a:uFillTx/>
            </a:endParaRPr>
          </a:p>
        </p:txBody>
      </p:sp>
      <p:pic>
        <p:nvPicPr>
          <p:cNvPr id="7" name="Graphic 6" descr="Coins outline">
            <a:extLst>
              <a:ext uri="{FF2B5EF4-FFF2-40B4-BE49-F238E27FC236}">
                <a16:creationId xmlns:a16="http://schemas.microsoft.com/office/drawing/2014/main" id="{C50C91AD-E0BE-612F-C623-38F3C04497F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849637" y="77553"/>
            <a:ext cx="714945" cy="71494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15468221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C0118CDD-4F5A-98E1-A8D9-73F959ADD441}"/>
              </a:ext>
            </a:extLst>
          </p:cNvPr>
          <p:cNvPicPr>
            <a:picLocks noChangeAspect="1"/>
          </p:cNvPicPr>
          <p:nvPr/>
        </p:nvPicPr>
        <p:blipFill>
          <a:blip r:embed="rId2"/>
          <a:stretch>
            <a:fillRect/>
          </a:stretch>
        </p:blipFill>
        <p:spPr>
          <a:xfrm>
            <a:off x="4794584" y="1470841"/>
            <a:ext cx="7042661" cy="4439551"/>
          </a:xfrm>
          <a:prstGeom prst="rect">
            <a:avLst/>
          </a:prstGeom>
        </p:spPr>
      </p:pic>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3 – Financial </a:t>
            </a:r>
            <a:endParaRPr lang="en-GB" dirty="0"/>
          </a:p>
        </p:txBody>
      </p:sp>
      <p:sp>
        <p:nvSpPr>
          <p:cNvPr id="9" name="TextBox 8">
            <a:extLst>
              <a:ext uri="{FF2B5EF4-FFF2-40B4-BE49-F238E27FC236}">
                <a16:creationId xmlns:a16="http://schemas.microsoft.com/office/drawing/2014/main" id="{E72277E0-B7A3-464E-9FE5-09312A94EC81}"/>
              </a:ext>
            </a:extLst>
          </p:cNvPr>
          <p:cNvSpPr txBox="1"/>
          <p:nvPr/>
        </p:nvSpPr>
        <p:spPr>
          <a:xfrm>
            <a:off x="460069" y="2273427"/>
            <a:ext cx="3627580" cy="4031873"/>
          </a:xfrm>
          <a:prstGeom prst="rect">
            <a:avLst/>
          </a:prstGeom>
          <a:noFill/>
        </p:spPr>
        <p:txBody>
          <a:bodyPr wrap="square" rtlCol="0">
            <a:spAutoFit/>
          </a:bodyPr>
          <a:lstStyle/>
          <a:p>
            <a:r>
              <a:rPr lang="en-US" sz="1600" dirty="0">
                <a:solidFill>
                  <a:schemeClr val="tx2"/>
                </a:solidFill>
                <a:latin typeface="+mn-lt"/>
              </a:rPr>
              <a:t>Other direct cost elements - % of overall cost reasonable? (details reviewed in Exhibits)</a:t>
            </a:r>
          </a:p>
          <a:p>
            <a:endParaRPr lang="pl-PL" sz="1600" dirty="0">
              <a:solidFill>
                <a:schemeClr val="tx2"/>
              </a:solidFill>
              <a:latin typeface="+mn-lt"/>
            </a:endParaRPr>
          </a:p>
          <a:p>
            <a:endParaRPr lang="en-US" sz="1600" dirty="0">
              <a:solidFill>
                <a:schemeClr val="tx2"/>
              </a:solidFill>
              <a:latin typeface="+mn-lt"/>
            </a:endParaRPr>
          </a:p>
          <a:p>
            <a:r>
              <a:rPr lang="en-US" sz="1600" dirty="0">
                <a:solidFill>
                  <a:schemeClr val="tx2"/>
                </a:solidFill>
                <a:latin typeface="+mn-lt"/>
              </a:rPr>
              <a:t>Profit &lt;= 8%?</a:t>
            </a:r>
          </a:p>
          <a:p>
            <a:endParaRPr lang="en-US" sz="1600" dirty="0">
              <a:solidFill>
                <a:schemeClr val="tx2"/>
              </a:solidFill>
              <a:latin typeface="+mn-lt"/>
            </a:endParaRPr>
          </a:p>
          <a:p>
            <a:endParaRPr lang="en-US" sz="1600" dirty="0">
              <a:solidFill>
                <a:schemeClr val="tx2"/>
              </a:solidFill>
              <a:latin typeface="+mn-lt"/>
            </a:endParaRPr>
          </a:p>
          <a:p>
            <a:r>
              <a:rPr lang="en-US" altLang="en-US" sz="1600" dirty="0">
                <a:solidFill>
                  <a:schemeClr val="tx2"/>
                </a:solidFill>
                <a:latin typeface="+mn-lt"/>
              </a:rPr>
              <a:t>Costing should be done from the bottom up. </a:t>
            </a:r>
            <a:r>
              <a:rPr lang="en-US" sz="1600" dirty="0">
                <a:solidFill>
                  <a:schemeClr val="tx2"/>
                </a:solidFill>
                <a:latin typeface="+mn-lt"/>
              </a:rPr>
              <a:t>A reduction can be offered, if the budget exceeds the </a:t>
            </a:r>
            <a:r>
              <a:rPr lang="en-US" altLang="en-US" sz="1600" dirty="0">
                <a:solidFill>
                  <a:schemeClr val="tx2"/>
                </a:solidFill>
                <a:latin typeface="+mn-lt"/>
              </a:rPr>
              <a:t>financial envelope for the activity type.</a:t>
            </a:r>
            <a:endParaRPr lang="en-US" sz="1600" dirty="0">
              <a:solidFill>
                <a:schemeClr val="tx2"/>
              </a:solidFill>
              <a:latin typeface="+mn-lt"/>
            </a:endParaRPr>
          </a:p>
          <a:p>
            <a:endParaRPr lang="en-US" sz="1600" dirty="0">
              <a:solidFill>
                <a:schemeClr val="tx2"/>
              </a:solidFill>
              <a:latin typeface="+mn-lt"/>
            </a:endParaRPr>
          </a:p>
          <a:p>
            <a:endParaRPr lang="en-US" sz="1600" dirty="0">
              <a:solidFill>
                <a:schemeClr val="tx2"/>
              </a:solidFill>
              <a:latin typeface="+mn-lt"/>
            </a:endParaRPr>
          </a:p>
          <a:p>
            <a:endParaRPr lang="en-US" sz="1600" dirty="0">
              <a:solidFill>
                <a:schemeClr val="tx2"/>
              </a:solidFill>
              <a:latin typeface="+mn-lt"/>
            </a:endParaRPr>
          </a:p>
          <a:p>
            <a:r>
              <a:rPr lang="en-US" sz="1600" dirty="0">
                <a:solidFill>
                  <a:schemeClr val="tx2"/>
                </a:solidFill>
                <a:latin typeface="+mn-lt"/>
              </a:rPr>
              <a:t>Total – less than earmarked budget? </a:t>
            </a:r>
          </a:p>
        </p:txBody>
      </p:sp>
      <p:cxnSp>
        <p:nvCxnSpPr>
          <p:cNvPr id="11" name="Straight Arrow Connector 10">
            <a:extLst>
              <a:ext uri="{FF2B5EF4-FFF2-40B4-BE49-F238E27FC236}">
                <a16:creationId xmlns:a16="http://schemas.microsoft.com/office/drawing/2014/main" id="{A02606DE-DCC1-4514-A076-B8447E23E58D}"/>
              </a:ext>
            </a:extLst>
          </p:cNvPr>
          <p:cNvCxnSpPr>
            <a:cxnSpLocks/>
          </p:cNvCxnSpPr>
          <p:nvPr/>
        </p:nvCxnSpPr>
        <p:spPr>
          <a:xfrm>
            <a:off x="1876425" y="3644294"/>
            <a:ext cx="9334500" cy="981276"/>
          </a:xfrm>
          <a:prstGeom prst="straightConnector1">
            <a:avLst/>
          </a:prstGeom>
          <a:ln w="254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B8D158FA-FC3A-4A1D-8F57-0670E5E6FE43}"/>
              </a:ext>
            </a:extLst>
          </p:cNvPr>
          <p:cNvCxnSpPr>
            <a:cxnSpLocks/>
          </p:cNvCxnSpPr>
          <p:nvPr/>
        </p:nvCxnSpPr>
        <p:spPr>
          <a:xfrm>
            <a:off x="3703822" y="2654193"/>
            <a:ext cx="7562892" cy="774807"/>
          </a:xfrm>
          <a:prstGeom prst="straightConnector1">
            <a:avLst/>
          </a:prstGeom>
          <a:ln w="254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4F2D5721-5ADD-4ED6-AEA4-3E21393E4828}"/>
              </a:ext>
            </a:extLst>
          </p:cNvPr>
          <p:cNvCxnSpPr>
            <a:cxnSpLocks/>
          </p:cNvCxnSpPr>
          <p:nvPr/>
        </p:nvCxnSpPr>
        <p:spPr>
          <a:xfrm flipV="1">
            <a:off x="3938954" y="5759242"/>
            <a:ext cx="7167196" cy="302301"/>
          </a:xfrm>
          <a:prstGeom prst="straightConnector1">
            <a:avLst/>
          </a:prstGeom>
          <a:ln w="254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CD2AF453-822B-AA58-0A90-7931E062E90D}"/>
              </a:ext>
            </a:extLst>
          </p:cNvPr>
          <p:cNvCxnSpPr>
            <a:cxnSpLocks/>
          </p:cNvCxnSpPr>
          <p:nvPr/>
        </p:nvCxnSpPr>
        <p:spPr>
          <a:xfrm>
            <a:off x="3703822" y="5082055"/>
            <a:ext cx="1182503" cy="425030"/>
          </a:xfrm>
          <a:prstGeom prst="straightConnector1">
            <a:avLst/>
          </a:prstGeom>
          <a:ln w="254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C1E30D91-9806-8F3B-7199-205C44517E20}"/>
              </a:ext>
            </a:extLst>
          </p:cNvPr>
          <p:cNvSpPr/>
          <p:nvPr/>
        </p:nvSpPr>
        <p:spPr>
          <a:xfrm>
            <a:off x="216000" y="1098758"/>
            <a:ext cx="4578584" cy="1039554"/>
          </a:xfrm>
          <a:prstGeom prst="rect">
            <a:avLst/>
          </a:prstGeom>
          <a:solidFill>
            <a:srgbClr val="D9D9D9"/>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b"/>
          <a:lstStyle/>
          <a:p>
            <a:pPr marL="0" marR="0" lvl="0" indent="0" algn="ctr" defTabSz="914400" eaLnBrk="1" fontAlgn="auto" latinLnBrk="0" hangingPunct="1">
              <a:lnSpc>
                <a:spcPct val="100000"/>
              </a:lnSpc>
              <a:spcBef>
                <a:spcPts val="0"/>
              </a:spcBef>
              <a:spcAft>
                <a:spcPts val="0"/>
              </a:spcAft>
              <a:buClrTx/>
              <a:buSzTx/>
              <a:buFontTx/>
              <a:buNone/>
              <a:tabLst/>
              <a:defRPr/>
            </a:pPr>
            <a:r>
              <a:rPr lang="en-GB" altLang="en-US" sz="2000" b="1" dirty="0">
                <a:solidFill>
                  <a:schemeClr val="tx1"/>
                </a:solidFill>
                <a:highlight>
                  <a:srgbClr val="D9D9D9"/>
                </a:highlight>
                <a:latin typeface="+mn-lt"/>
              </a:rPr>
              <a:t>Hints &amp; Tips: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2000" b="1" i="0" u="none" strike="noStrike" kern="0" cap="none" spc="0" normalizeH="0" baseline="0" noProof="0" dirty="0">
                <a:ln>
                  <a:noFill/>
                </a:ln>
                <a:solidFill>
                  <a:schemeClr val="tx2"/>
                </a:solidFill>
                <a:effectLst/>
                <a:uLnTx/>
                <a:uFillTx/>
                <a:ea typeface="+mn-ea"/>
                <a:cs typeface="+mn-cs"/>
              </a:rPr>
              <a:t>PSS A2 – </a:t>
            </a:r>
            <a:r>
              <a:rPr lang="en-US" sz="2000" b="1" kern="0" dirty="0">
                <a:solidFill>
                  <a:schemeClr val="tx2"/>
                </a:solidFill>
              </a:rPr>
              <a:t>Key review points by</a:t>
            </a:r>
          </a:p>
          <a:p>
            <a:pPr marL="0" marR="0" lvl="0" indent="0" algn="ctr" defTabSz="914400" eaLnBrk="1" fontAlgn="auto" latinLnBrk="0" hangingPunct="1">
              <a:lnSpc>
                <a:spcPct val="100000"/>
              </a:lnSpc>
              <a:spcBef>
                <a:spcPts val="0"/>
              </a:spcBef>
              <a:spcAft>
                <a:spcPts val="0"/>
              </a:spcAft>
              <a:buClrTx/>
              <a:buSzTx/>
              <a:buFontTx/>
              <a:buNone/>
              <a:tabLst/>
              <a:defRPr/>
            </a:pPr>
            <a:r>
              <a:rPr lang="en-US" sz="2000" b="1" kern="0" dirty="0">
                <a:solidFill>
                  <a:schemeClr val="tx2"/>
                </a:solidFill>
              </a:rPr>
              <a:t>Technical Experts</a:t>
            </a:r>
            <a:endParaRPr kumimoji="0" lang="en-GB" sz="2000" b="1" i="0" u="none" strike="noStrike" kern="0" cap="none" spc="0" normalizeH="0" baseline="0" noProof="0" dirty="0">
              <a:ln>
                <a:noFill/>
              </a:ln>
              <a:solidFill>
                <a:schemeClr val="tx2"/>
              </a:solidFill>
              <a:effectLst/>
              <a:uLnTx/>
              <a:uFillTx/>
            </a:endParaRPr>
          </a:p>
        </p:txBody>
      </p:sp>
      <p:pic>
        <p:nvPicPr>
          <p:cNvPr id="16" name="Graphic 15" descr="Coins outline">
            <a:extLst>
              <a:ext uri="{FF2B5EF4-FFF2-40B4-BE49-F238E27FC236}">
                <a16:creationId xmlns:a16="http://schemas.microsoft.com/office/drawing/2014/main" id="{8621A097-8FD2-BA0C-674D-47DA14619C3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49637" y="77553"/>
            <a:ext cx="714945" cy="71494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93097835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3 – Financial </a:t>
            </a:r>
            <a:endParaRPr lang="en-GB" dirty="0"/>
          </a:p>
        </p:txBody>
      </p:sp>
      <p:sp>
        <p:nvSpPr>
          <p:cNvPr id="9" name="TextBox 8">
            <a:extLst>
              <a:ext uri="{FF2B5EF4-FFF2-40B4-BE49-F238E27FC236}">
                <a16:creationId xmlns:a16="http://schemas.microsoft.com/office/drawing/2014/main" id="{E72277E0-B7A3-464E-9FE5-09312A94EC81}"/>
              </a:ext>
            </a:extLst>
          </p:cNvPr>
          <p:cNvSpPr txBox="1"/>
          <p:nvPr/>
        </p:nvSpPr>
        <p:spPr>
          <a:xfrm>
            <a:off x="7989207" y="1239368"/>
            <a:ext cx="3961937" cy="4539704"/>
          </a:xfrm>
          <a:prstGeom prst="rect">
            <a:avLst/>
          </a:prstGeom>
          <a:noFill/>
        </p:spPr>
        <p:txBody>
          <a:bodyPr wrap="square" rtlCol="0">
            <a:spAutoFit/>
          </a:bodyPr>
          <a:lstStyle/>
          <a:p>
            <a:pPr>
              <a:spcBef>
                <a:spcPts val="600"/>
              </a:spcBef>
            </a:pPr>
            <a:r>
              <a:rPr lang="en-US" b="1" dirty="0">
                <a:latin typeface="+mj-lt"/>
              </a:rPr>
              <a:t>Bought in items</a:t>
            </a:r>
          </a:p>
          <a:p>
            <a:pPr marL="285750" indent="-285750">
              <a:spcBef>
                <a:spcPts val="600"/>
              </a:spcBef>
              <a:buFont typeface="Arial" panose="020B0604020202020204" pitchFamily="34" charset="0"/>
              <a:buChar char="•"/>
            </a:pPr>
            <a:r>
              <a:rPr lang="en-US" dirty="0">
                <a:solidFill>
                  <a:schemeClr val="tx2"/>
                </a:solidFill>
                <a:latin typeface="+mj-lt"/>
              </a:rPr>
              <a:t>Justified by scope of work?</a:t>
            </a:r>
          </a:p>
          <a:p>
            <a:pPr marL="285750" indent="-285750">
              <a:spcBef>
                <a:spcPts val="600"/>
              </a:spcBef>
              <a:buFont typeface="Arial" panose="020B0604020202020204" pitchFamily="34" charset="0"/>
              <a:buChar char="•"/>
            </a:pPr>
            <a:r>
              <a:rPr lang="en-US" dirty="0">
                <a:solidFill>
                  <a:schemeClr val="tx2"/>
                </a:solidFill>
                <a:latin typeface="+mj-lt"/>
              </a:rPr>
              <a:t>Not representing infrastructure?</a:t>
            </a:r>
          </a:p>
          <a:p>
            <a:pPr marL="285750" indent="-285750">
              <a:spcBef>
                <a:spcPts val="600"/>
              </a:spcBef>
              <a:buFont typeface="Arial" panose="020B0604020202020204" pitchFamily="34" charset="0"/>
              <a:buChar char="•"/>
            </a:pPr>
            <a:r>
              <a:rPr lang="en-US" dirty="0">
                <a:solidFill>
                  <a:schemeClr val="tx2"/>
                </a:solidFill>
                <a:latin typeface="+mj-lt"/>
              </a:rPr>
              <a:t>Not representing ‘normal work’ items?</a:t>
            </a:r>
          </a:p>
          <a:p>
            <a:pPr marL="285750" indent="-285750">
              <a:spcBef>
                <a:spcPts val="600"/>
              </a:spcBef>
              <a:buFont typeface="Arial" panose="020B0604020202020204" pitchFamily="34" charset="0"/>
              <a:buChar char="•"/>
            </a:pPr>
            <a:r>
              <a:rPr lang="en-US" dirty="0">
                <a:solidFill>
                  <a:schemeClr val="tx2"/>
                </a:solidFill>
                <a:latin typeface="+mj-lt"/>
              </a:rPr>
              <a:t>Sufficiently identified?</a:t>
            </a:r>
          </a:p>
          <a:p>
            <a:pPr marL="285750" indent="-285750">
              <a:spcBef>
                <a:spcPts val="600"/>
              </a:spcBef>
              <a:buFont typeface="Arial" panose="020B0604020202020204" pitchFamily="34" charset="0"/>
              <a:buChar char="•"/>
            </a:pPr>
            <a:r>
              <a:rPr lang="en-US" dirty="0">
                <a:solidFill>
                  <a:schemeClr val="tx2"/>
                </a:solidFill>
                <a:latin typeface="+mj-lt"/>
              </a:rPr>
              <a:t>Reasonable cost?</a:t>
            </a:r>
          </a:p>
          <a:p>
            <a:pPr marL="285750" indent="-285750">
              <a:spcBef>
                <a:spcPts val="600"/>
              </a:spcBef>
              <a:buFont typeface="Arial" panose="020B0604020202020204" pitchFamily="34" charset="0"/>
              <a:buChar char="•"/>
            </a:pPr>
            <a:endParaRPr lang="en-US" dirty="0">
              <a:solidFill>
                <a:schemeClr val="tx2"/>
              </a:solidFill>
              <a:latin typeface="+mj-lt"/>
            </a:endParaRPr>
          </a:p>
          <a:p>
            <a:pPr>
              <a:spcBef>
                <a:spcPts val="600"/>
              </a:spcBef>
            </a:pPr>
            <a:r>
              <a:rPr lang="en-US" b="1" dirty="0">
                <a:latin typeface="+mj-lt"/>
              </a:rPr>
              <a:t>External Services</a:t>
            </a:r>
          </a:p>
          <a:p>
            <a:pPr marL="285750" indent="-285750">
              <a:spcBef>
                <a:spcPts val="600"/>
              </a:spcBef>
              <a:buFont typeface="Arial" panose="020B0604020202020204" pitchFamily="34" charset="0"/>
              <a:buChar char="•"/>
            </a:pPr>
            <a:r>
              <a:rPr lang="en-US" dirty="0">
                <a:solidFill>
                  <a:schemeClr val="tx2"/>
                </a:solidFill>
                <a:latin typeface="+mj-lt"/>
              </a:rPr>
              <a:t>Clearly described?</a:t>
            </a:r>
          </a:p>
          <a:p>
            <a:pPr marL="285750" indent="-285750">
              <a:spcBef>
                <a:spcPts val="600"/>
              </a:spcBef>
              <a:buFont typeface="Arial" panose="020B0604020202020204" pitchFamily="34" charset="0"/>
              <a:buChar char="•"/>
            </a:pPr>
            <a:r>
              <a:rPr lang="en-US" dirty="0">
                <a:solidFill>
                  <a:schemeClr val="tx2"/>
                </a:solidFill>
                <a:latin typeface="+mj-lt"/>
              </a:rPr>
              <a:t>Clearly needed?</a:t>
            </a:r>
          </a:p>
          <a:p>
            <a:pPr marL="285750" indent="-285750">
              <a:spcBef>
                <a:spcPts val="600"/>
              </a:spcBef>
              <a:buFont typeface="Arial" panose="020B0604020202020204" pitchFamily="34" charset="0"/>
              <a:buChar char="•"/>
            </a:pPr>
            <a:r>
              <a:rPr lang="en-US" dirty="0">
                <a:solidFill>
                  <a:schemeClr val="tx2"/>
                </a:solidFill>
                <a:latin typeface="+mj-lt"/>
              </a:rPr>
              <a:t>Value for money?</a:t>
            </a:r>
          </a:p>
          <a:p>
            <a:pPr marL="285750" indent="-285750">
              <a:spcBef>
                <a:spcPts val="600"/>
              </a:spcBef>
              <a:buFont typeface="Arial" panose="020B0604020202020204" pitchFamily="34" charset="0"/>
              <a:buChar char="•"/>
            </a:pPr>
            <a:r>
              <a:rPr lang="en-US" dirty="0">
                <a:solidFill>
                  <a:schemeClr val="tx2"/>
                </a:solidFill>
                <a:latin typeface="+mj-lt"/>
              </a:rPr>
              <a:t>Referenced in the proposal?</a:t>
            </a:r>
            <a:endParaRPr lang="en-GB" dirty="0">
              <a:solidFill>
                <a:schemeClr val="tx2"/>
              </a:solidFill>
              <a:latin typeface="+mj-lt"/>
            </a:endParaRPr>
          </a:p>
        </p:txBody>
      </p:sp>
      <p:sp>
        <p:nvSpPr>
          <p:cNvPr id="3" name="Rectangle 2">
            <a:extLst>
              <a:ext uri="{FF2B5EF4-FFF2-40B4-BE49-F238E27FC236}">
                <a16:creationId xmlns:a16="http://schemas.microsoft.com/office/drawing/2014/main" id="{E7F0A5CB-5F32-2E49-FDBF-6C601E7CD13F}"/>
              </a:ext>
            </a:extLst>
          </p:cNvPr>
          <p:cNvSpPr/>
          <p:nvPr/>
        </p:nvSpPr>
        <p:spPr>
          <a:xfrm>
            <a:off x="216000" y="1098758"/>
            <a:ext cx="4578584" cy="1039554"/>
          </a:xfrm>
          <a:prstGeom prst="rect">
            <a:avLst/>
          </a:prstGeom>
          <a:solidFill>
            <a:srgbClr val="D9D9D9"/>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b"/>
          <a:lstStyle/>
          <a:p>
            <a:pPr marL="0" marR="0" lvl="0" indent="0" algn="ctr" defTabSz="914400" eaLnBrk="1" fontAlgn="auto" latinLnBrk="0" hangingPunct="1">
              <a:lnSpc>
                <a:spcPct val="100000"/>
              </a:lnSpc>
              <a:spcBef>
                <a:spcPts val="0"/>
              </a:spcBef>
              <a:spcAft>
                <a:spcPts val="0"/>
              </a:spcAft>
              <a:buClrTx/>
              <a:buSzTx/>
              <a:buFontTx/>
              <a:buNone/>
              <a:tabLst/>
              <a:defRPr/>
            </a:pPr>
            <a:r>
              <a:rPr lang="en-GB" altLang="en-US" sz="2000" b="1" dirty="0">
                <a:solidFill>
                  <a:schemeClr val="tx1"/>
                </a:solidFill>
                <a:highlight>
                  <a:srgbClr val="D9D9D9"/>
                </a:highlight>
                <a:latin typeface="+mn-lt"/>
              </a:rPr>
              <a:t>Hints &amp; Tips: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2000" b="1" i="0" u="none" strike="noStrike" kern="0" cap="none" spc="0" normalizeH="0" baseline="0" noProof="0" dirty="0">
                <a:ln>
                  <a:noFill/>
                </a:ln>
                <a:solidFill>
                  <a:schemeClr val="tx2"/>
                </a:solidFill>
                <a:effectLst/>
                <a:uLnTx/>
                <a:uFillTx/>
                <a:ea typeface="+mn-ea"/>
                <a:cs typeface="+mn-cs"/>
              </a:rPr>
              <a:t>PSS A2 – </a:t>
            </a:r>
            <a:r>
              <a:rPr lang="en-US" sz="2000" b="1" kern="0" dirty="0">
                <a:solidFill>
                  <a:schemeClr val="tx2"/>
                </a:solidFill>
              </a:rPr>
              <a:t>Key review points by</a:t>
            </a:r>
          </a:p>
          <a:p>
            <a:pPr marL="0" marR="0" lvl="0" indent="0" algn="ctr" defTabSz="914400" eaLnBrk="1" fontAlgn="auto" latinLnBrk="0" hangingPunct="1">
              <a:lnSpc>
                <a:spcPct val="100000"/>
              </a:lnSpc>
              <a:spcBef>
                <a:spcPts val="0"/>
              </a:spcBef>
              <a:spcAft>
                <a:spcPts val="0"/>
              </a:spcAft>
              <a:buClrTx/>
              <a:buSzTx/>
              <a:buFontTx/>
              <a:buNone/>
              <a:tabLst/>
              <a:defRPr/>
            </a:pPr>
            <a:r>
              <a:rPr lang="en-US" sz="2000" b="1" kern="0" dirty="0">
                <a:solidFill>
                  <a:schemeClr val="tx2"/>
                </a:solidFill>
              </a:rPr>
              <a:t>Technical Experts</a:t>
            </a:r>
            <a:endParaRPr kumimoji="0" lang="en-GB" sz="2000" b="1" i="0" u="none" strike="noStrike" kern="0" cap="none" spc="0" normalizeH="0" baseline="0" noProof="0" dirty="0">
              <a:ln>
                <a:noFill/>
              </a:ln>
              <a:solidFill>
                <a:schemeClr val="tx2"/>
              </a:solidFill>
              <a:effectLst/>
              <a:uLnTx/>
              <a:uFillTx/>
            </a:endParaRPr>
          </a:p>
        </p:txBody>
      </p:sp>
      <p:pic>
        <p:nvPicPr>
          <p:cNvPr id="4" name="Graphic 3" descr="Coins outline">
            <a:extLst>
              <a:ext uri="{FF2B5EF4-FFF2-40B4-BE49-F238E27FC236}">
                <a16:creationId xmlns:a16="http://schemas.microsoft.com/office/drawing/2014/main" id="{C83A558D-E9C4-C795-3B21-9952854F4B7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49637" y="77553"/>
            <a:ext cx="714945" cy="714945"/>
          </a:xfrm>
          <a:prstGeom prst="rect">
            <a:avLst/>
          </a:prstGeom>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AFB4B6D2-1B78-5FA7-6605-DC5C408AE0DB}"/>
              </a:ext>
            </a:extLst>
          </p:cNvPr>
          <p:cNvPicPr>
            <a:picLocks noChangeAspect="1"/>
          </p:cNvPicPr>
          <p:nvPr/>
        </p:nvPicPr>
        <p:blipFill>
          <a:blip r:embed="rId4"/>
          <a:stretch>
            <a:fillRect/>
          </a:stretch>
        </p:blipFill>
        <p:spPr>
          <a:xfrm>
            <a:off x="269392" y="2538060"/>
            <a:ext cx="7493970" cy="3122967"/>
          </a:xfrm>
          <a:prstGeom prst="rect">
            <a:avLst/>
          </a:prstGeom>
        </p:spPr>
      </p:pic>
    </p:spTree>
    <p:extLst>
      <p:ext uri="{BB962C8B-B14F-4D97-AF65-F5344CB8AC3E}">
        <p14:creationId xmlns:p14="http://schemas.microsoft.com/office/powerpoint/2010/main" val="278216051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3C093947-6727-AB7D-2EAF-C2B7A0F059BA}"/>
              </a:ext>
            </a:extLst>
          </p:cNvPr>
          <p:cNvPicPr>
            <a:picLocks noChangeAspect="1"/>
          </p:cNvPicPr>
          <p:nvPr/>
        </p:nvPicPr>
        <p:blipFill>
          <a:blip r:embed="rId2"/>
          <a:stretch>
            <a:fillRect/>
          </a:stretch>
        </p:blipFill>
        <p:spPr>
          <a:xfrm>
            <a:off x="216000" y="2166724"/>
            <a:ext cx="11705601" cy="2631742"/>
          </a:xfrm>
          <a:prstGeom prst="rect">
            <a:avLst/>
          </a:prstGeom>
        </p:spPr>
      </p:pic>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3 – Financial </a:t>
            </a:r>
            <a:endParaRPr lang="en-GB" dirty="0"/>
          </a:p>
        </p:txBody>
      </p:sp>
      <p:sp>
        <p:nvSpPr>
          <p:cNvPr id="10" name="TextBox 9">
            <a:extLst>
              <a:ext uri="{FF2B5EF4-FFF2-40B4-BE49-F238E27FC236}">
                <a16:creationId xmlns:a16="http://schemas.microsoft.com/office/drawing/2014/main" id="{897033DA-C5CF-4DFA-8790-C7D7C9BBD10A}"/>
              </a:ext>
            </a:extLst>
          </p:cNvPr>
          <p:cNvSpPr txBox="1"/>
          <p:nvPr/>
        </p:nvSpPr>
        <p:spPr>
          <a:xfrm>
            <a:off x="488915" y="5207218"/>
            <a:ext cx="2771529" cy="1138773"/>
          </a:xfrm>
          <a:prstGeom prst="rect">
            <a:avLst/>
          </a:prstGeom>
          <a:noFill/>
        </p:spPr>
        <p:txBody>
          <a:bodyPr wrap="square" rtlCol="0">
            <a:spAutoFit/>
          </a:bodyPr>
          <a:lstStyle/>
          <a:p>
            <a:r>
              <a:rPr lang="en-US" sz="2000" dirty="0">
                <a:latin typeface="+mn-lt"/>
              </a:rPr>
              <a:t>Meetings &amp; Travels:</a:t>
            </a:r>
          </a:p>
          <a:p>
            <a:pPr marL="285750" indent="-285750">
              <a:buFont typeface="Arial" panose="020B0604020202020204" pitchFamily="34" charset="0"/>
              <a:buChar char="•"/>
            </a:pPr>
            <a:r>
              <a:rPr lang="en-US" sz="1600" dirty="0">
                <a:solidFill>
                  <a:schemeClr val="tx2"/>
                </a:solidFill>
                <a:latin typeface="+mn-lt"/>
              </a:rPr>
              <a:t>Matching meeting &amp; travel plan?</a:t>
            </a:r>
          </a:p>
          <a:p>
            <a:pPr marL="285750" indent="-285750">
              <a:buFont typeface="Arial" panose="020B0604020202020204" pitchFamily="34" charset="0"/>
              <a:buChar char="•"/>
            </a:pPr>
            <a:r>
              <a:rPr lang="en-US" sz="1600" dirty="0">
                <a:solidFill>
                  <a:schemeClr val="tx2"/>
                </a:solidFill>
                <a:latin typeface="+mn-lt"/>
              </a:rPr>
              <a:t>All clearly justified?</a:t>
            </a:r>
            <a:endParaRPr lang="en-GB" sz="1600" dirty="0">
              <a:solidFill>
                <a:schemeClr val="tx2"/>
              </a:solidFill>
              <a:latin typeface="+mn-lt"/>
            </a:endParaRPr>
          </a:p>
        </p:txBody>
      </p:sp>
      <p:sp>
        <p:nvSpPr>
          <p:cNvPr id="11" name="TextBox 10">
            <a:extLst>
              <a:ext uri="{FF2B5EF4-FFF2-40B4-BE49-F238E27FC236}">
                <a16:creationId xmlns:a16="http://schemas.microsoft.com/office/drawing/2014/main" id="{EB315036-24C6-4972-9DF0-CE0DA36C8C4A}"/>
              </a:ext>
            </a:extLst>
          </p:cNvPr>
          <p:cNvSpPr txBox="1"/>
          <p:nvPr/>
        </p:nvSpPr>
        <p:spPr>
          <a:xfrm>
            <a:off x="5022608" y="4981418"/>
            <a:ext cx="2771529" cy="892552"/>
          </a:xfrm>
          <a:prstGeom prst="rect">
            <a:avLst/>
          </a:prstGeom>
          <a:noFill/>
        </p:spPr>
        <p:txBody>
          <a:bodyPr wrap="square" rtlCol="0">
            <a:spAutoFit/>
          </a:bodyPr>
          <a:lstStyle/>
          <a:p>
            <a:r>
              <a:rPr lang="en-US" sz="2000" dirty="0">
                <a:latin typeface="+mn-lt"/>
              </a:rPr>
              <a:t># People:</a:t>
            </a:r>
          </a:p>
          <a:p>
            <a:pPr marL="285750" indent="-285750">
              <a:buFont typeface="Arial" panose="020B0604020202020204" pitchFamily="34" charset="0"/>
              <a:buChar char="•"/>
            </a:pPr>
            <a:r>
              <a:rPr lang="en-US" sz="1600" dirty="0">
                <a:solidFill>
                  <a:schemeClr val="tx2"/>
                </a:solidFill>
                <a:latin typeface="+mn-lt"/>
              </a:rPr>
              <a:t>Matched to purpose of meeting?</a:t>
            </a:r>
            <a:endParaRPr lang="en-GB" sz="1600" dirty="0">
              <a:solidFill>
                <a:schemeClr val="tx2"/>
              </a:solidFill>
              <a:latin typeface="+mn-lt"/>
            </a:endParaRPr>
          </a:p>
        </p:txBody>
      </p:sp>
      <p:sp>
        <p:nvSpPr>
          <p:cNvPr id="12" name="TextBox 11">
            <a:extLst>
              <a:ext uri="{FF2B5EF4-FFF2-40B4-BE49-F238E27FC236}">
                <a16:creationId xmlns:a16="http://schemas.microsoft.com/office/drawing/2014/main" id="{7A91410D-D63F-4F8D-9BE8-06AD38EA1635}"/>
              </a:ext>
            </a:extLst>
          </p:cNvPr>
          <p:cNvSpPr txBox="1"/>
          <p:nvPr/>
        </p:nvSpPr>
        <p:spPr>
          <a:xfrm>
            <a:off x="8284921" y="4897870"/>
            <a:ext cx="2970125" cy="1384995"/>
          </a:xfrm>
          <a:prstGeom prst="rect">
            <a:avLst/>
          </a:prstGeom>
          <a:noFill/>
        </p:spPr>
        <p:txBody>
          <a:bodyPr wrap="square" rtlCol="0">
            <a:spAutoFit/>
          </a:bodyPr>
          <a:lstStyle/>
          <a:p>
            <a:r>
              <a:rPr lang="en-US" sz="2000" dirty="0">
                <a:latin typeface="+mn-lt"/>
              </a:rPr>
              <a:t>Travels:</a:t>
            </a:r>
          </a:p>
          <a:p>
            <a:pPr marL="285750" indent="-285750">
              <a:buFont typeface="Arial" panose="020B0604020202020204" pitchFamily="34" charset="0"/>
              <a:buChar char="•"/>
            </a:pPr>
            <a:r>
              <a:rPr lang="en-US" sz="1600" dirty="0">
                <a:solidFill>
                  <a:schemeClr val="tx2"/>
                </a:solidFill>
                <a:latin typeface="+mn-lt"/>
              </a:rPr>
              <a:t>Flight costs reasonable?</a:t>
            </a:r>
          </a:p>
          <a:p>
            <a:pPr marL="285750" indent="-285750">
              <a:buFont typeface="Arial" panose="020B0604020202020204" pitchFamily="34" charset="0"/>
              <a:buChar char="•"/>
            </a:pPr>
            <a:r>
              <a:rPr lang="en-US" sz="1600" dirty="0">
                <a:solidFill>
                  <a:schemeClr val="tx2"/>
                </a:solidFill>
                <a:latin typeface="+mn-lt"/>
              </a:rPr>
              <a:t># days reasonable?</a:t>
            </a:r>
          </a:p>
          <a:p>
            <a:pPr marL="285750" indent="-285750">
              <a:buFont typeface="Arial" panose="020B0604020202020204" pitchFamily="34" charset="0"/>
              <a:buChar char="•"/>
            </a:pPr>
            <a:r>
              <a:rPr lang="en-US" sz="1600" dirty="0">
                <a:solidFill>
                  <a:schemeClr val="tx2"/>
                </a:solidFill>
                <a:latin typeface="+mn-lt"/>
              </a:rPr>
              <a:t>Subsistence reasonable? (often too low)</a:t>
            </a:r>
            <a:endParaRPr lang="en-GB" sz="1600" dirty="0">
              <a:solidFill>
                <a:schemeClr val="tx2"/>
              </a:solidFill>
              <a:latin typeface="+mn-lt"/>
            </a:endParaRPr>
          </a:p>
        </p:txBody>
      </p:sp>
      <p:cxnSp>
        <p:nvCxnSpPr>
          <p:cNvPr id="13" name="Straight Arrow Connector 12">
            <a:extLst>
              <a:ext uri="{FF2B5EF4-FFF2-40B4-BE49-F238E27FC236}">
                <a16:creationId xmlns:a16="http://schemas.microsoft.com/office/drawing/2014/main" id="{262D78EC-D379-4C5D-A22F-3FBCC1896D96}"/>
              </a:ext>
            </a:extLst>
          </p:cNvPr>
          <p:cNvCxnSpPr>
            <a:cxnSpLocks/>
          </p:cNvCxnSpPr>
          <p:nvPr/>
        </p:nvCxnSpPr>
        <p:spPr>
          <a:xfrm flipV="1">
            <a:off x="9135122" y="3842138"/>
            <a:ext cx="634861" cy="1055732"/>
          </a:xfrm>
          <a:prstGeom prst="straightConnector1">
            <a:avLst/>
          </a:prstGeom>
          <a:ln w="254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BE0184F-D1DB-43A8-9DE1-1F8F3DCA4898}"/>
              </a:ext>
            </a:extLst>
          </p:cNvPr>
          <p:cNvCxnSpPr>
            <a:cxnSpLocks/>
          </p:cNvCxnSpPr>
          <p:nvPr/>
        </p:nvCxnSpPr>
        <p:spPr>
          <a:xfrm flipH="1" flipV="1">
            <a:off x="8314190" y="3842138"/>
            <a:ext cx="696645" cy="1055732"/>
          </a:xfrm>
          <a:prstGeom prst="straightConnector1">
            <a:avLst/>
          </a:prstGeom>
          <a:ln w="254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BB042C5-FC17-4801-AA85-17A3B3820D64}"/>
              </a:ext>
            </a:extLst>
          </p:cNvPr>
          <p:cNvCxnSpPr>
            <a:cxnSpLocks/>
          </p:cNvCxnSpPr>
          <p:nvPr/>
        </p:nvCxnSpPr>
        <p:spPr>
          <a:xfrm flipV="1">
            <a:off x="5937754" y="3994951"/>
            <a:ext cx="1173260" cy="986467"/>
          </a:xfrm>
          <a:prstGeom prst="straightConnector1">
            <a:avLst/>
          </a:prstGeom>
          <a:ln w="254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E59F0B14-5E33-4B0F-88D0-E956CFB53606}"/>
              </a:ext>
            </a:extLst>
          </p:cNvPr>
          <p:cNvCxnSpPr>
            <a:cxnSpLocks/>
          </p:cNvCxnSpPr>
          <p:nvPr/>
        </p:nvCxnSpPr>
        <p:spPr>
          <a:xfrm flipV="1">
            <a:off x="1085042" y="4128117"/>
            <a:ext cx="476657" cy="1051392"/>
          </a:xfrm>
          <a:prstGeom prst="straightConnector1">
            <a:avLst/>
          </a:prstGeom>
          <a:ln w="254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D26454D7-1313-CFA5-3D24-4E1AB8AA2D3D}"/>
              </a:ext>
            </a:extLst>
          </p:cNvPr>
          <p:cNvSpPr/>
          <p:nvPr/>
        </p:nvSpPr>
        <p:spPr>
          <a:xfrm>
            <a:off x="3260444" y="1080710"/>
            <a:ext cx="5354621" cy="1039554"/>
          </a:xfrm>
          <a:prstGeom prst="rect">
            <a:avLst/>
          </a:prstGeom>
          <a:solidFill>
            <a:srgbClr val="D9D9D9"/>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b"/>
          <a:lstStyle/>
          <a:p>
            <a:pPr marL="0" marR="0" lvl="0" indent="0" algn="ctr" defTabSz="914400" eaLnBrk="1" fontAlgn="auto" latinLnBrk="0" hangingPunct="1">
              <a:lnSpc>
                <a:spcPct val="100000"/>
              </a:lnSpc>
              <a:spcBef>
                <a:spcPts val="0"/>
              </a:spcBef>
              <a:spcAft>
                <a:spcPts val="0"/>
              </a:spcAft>
              <a:buClrTx/>
              <a:buSzTx/>
              <a:buFontTx/>
              <a:buNone/>
              <a:tabLst/>
              <a:defRPr/>
            </a:pPr>
            <a:r>
              <a:rPr lang="en-GB" altLang="en-US" sz="2000" b="1" dirty="0">
                <a:solidFill>
                  <a:schemeClr val="tx1"/>
                </a:solidFill>
                <a:highlight>
                  <a:srgbClr val="D9D9D9"/>
                </a:highlight>
                <a:latin typeface="+mn-lt"/>
              </a:rPr>
              <a:t>Hints &amp; Tips: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2000" b="1" i="0" u="none" strike="noStrike" kern="0" cap="none" spc="0" normalizeH="0" baseline="0" noProof="0" dirty="0">
                <a:ln>
                  <a:noFill/>
                </a:ln>
                <a:solidFill>
                  <a:schemeClr val="tx2"/>
                </a:solidFill>
                <a:effectLst/>
                <a:uLnTx/>
                <a:uFillTx/>
                <a:ea typeface="+mn-ea"/>
                <a:cs typeface="+mn-cs"/>
              </a:rPr>
              <a:t>PSS A2 Exhibit B – </a:t>
            </a:r>
            <a:r>
              <a:rPr lang="en-US" sz="2000" b="1" kern="0" dirty="0">
                <a:solidFill>
                  <a:schemeClr val="tx2"/>
                </a:solidFill>
              </a:rPr>
              <a:t>Key review points by</a:t>
            </a:r>
          </a:p>
          <a:p>
            <a:pPr marL="0" marR="0" lvl="0" indent="0" algn="ctr" defTabSz="914400" eaLnBrk="1" fontAlgn="auto" latinLnBrk="0" hangingPunct="1">
              <a:lnSpc>
                <a:spcPct val="100000"/>
              </a:lnSpc>
              <a:spcBef>
                <a:spcPts val="0"/>
              </a:spcBef>
              <a:spcAft>
                <a:spcPts val="0"/>
              </a:spcAft>
              <a:buClrTx/>
              <a:buSzTx/>
              <a:buFontTx/>
              <a:buNone/>
              <a:tabLst/>
              <a:defRPr/>
            </a:pPr>
            <a:r>
              <a:rPr lang="en-US" sz="2000" b="1" kern="0" dirty="0">
                <a:solidFill>
                  <a:schemeClr val="tx2"/>
                </a:solidFill>
              </a:rPr>
              <a:t>Technical Experts</a:t>
            </a:r>
            <a:endParaRPr kumimoji="0" lang="en-GB" sz="2000" b="1" i="0" u="none" strike="noStrike" kern="0" cap="none" spc="0" normalizeH="0" baseline="0" noProof="0" dirty="0">
              <a:ln>
                <a:noFill/>
              </a:ln>
              <a:solidFill>
                <a:schemeClr val="tx2"/>
              </a:solidFill>
              <a:effectLst/>
              <a:uLnTx/>
              <a:uFillTx/>
            </a:endParaRPr>
          </a:p>
        </p:txBody>
      </p:sp>
      <p:pic>
        <p:nvPicPr>
          <p:cNvPr id="4" name="Graphic 3" descr="Coins outline">
            <a:extLst>
              <a:ext uri="{FF2B5EF4-FFF2-40B4-BE49-F238E27FC236}">
                <a16:creationId xmlns:a16="http://schemas.microsoft.com/office/drawing/2014/main" id="{B9AAC2B4-660F-1439-AE2B-2519335A1B8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49637" y="77553"/>
            <a:ext cx="714945" cy="71494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95475889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3 – Financial </a:t>
            </a:r>
            <a:endParaRPr lang="en-GB" dirty="0"/>
          </a:p>
        </p:txBody>
      </p:sp>
      <p:sp>
        <p:nvSpPr>
          <p:cNvPr id="5" name="Rounded Rectangle 2">
            <a:extLst>
              <a:ext uri="{FF2B5EF4-FFF2-40B4-BE49-F238E27FC236}">
                <a16:creationId xmlns:a16="http://schemas.microsoft.com/office/drawing/2014/main" id="{F778113B-C15A-477E-A8EC-05D283AB202C}"/>
              </a:ext>
            </a:extLst>
          </p:cNvPr>
          <p:cNvSpPr/>
          <p:nvPr/>
        </p:nvSpPr>
        <p:spPr>
          <a:xfrm>
            <a:off x="1426204" y="1423137"/>
            <a:ext cx="9081646" cy="4011726"/>
          </a:xfrm>
          <a:prstGeom prst="roundRect">
            <a:avLst/>
          </a:prstGeom>
          <a:solidFill>
            <a:schemeClr val="bg1"/>
          </a:solidFill>
          <a:ln w="92075" cap="rnd" cmpd="thickThin">
            <a:solidFill>
              <a:schemeClr val="tx1"/>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ltLang="en-US" sz="2800" b="1" dirty="0">
                <a:solidFill>
                  <a:schemeClr val="tx1"/>
                </a:solidFill>
                <a:ea typeface="+mj-ea"/>
                <a:cs typeface="Verdana"/>
              </a:rPr>
              <a:t>PSSA8</a:t>
            </a:r>
            <a:endParaRPr lang="en-GB" altLang="en-US" sz="1600" b="1" kern="0" dirty="0">
              <a:solidFill>
                <a:schemeClr val="tx2"/>
              </a:solidFill>
              <a:cs typeface="Verdana"/>
            </a:endParaRPr>
          </a:p>
          <a:p>
            <a:pPr marL="358775" indent="-358775">
              <a:lnSpc>
                <a:spcPct val="150000"/>
              </a:lnSpc>
              <a:spcBef>
                <a:spcPts val="600"/>
              </a:spcBef>
              <a:buFont typeface="Wingdings" panose="05000000000000000000" pitchFamily="2" charset="2"/>
              <a:buChar char="ü"/>
            </a:pPr>
            <a:r>
              <a:rPr lang="en-GB" altLang="en-US" sz="2000" kern="0" dirty="0">
                <a:solidFill>
                  <a:schemeClr val="tx2"/>
                </a:solidFill>
                <a:cs typeface="Verdana"/>
              </a:rPr>
              <a:t>Cost and Hours are broken down per Work Package</a:t>
            </a:r>
          </a:p>
          <a:p>
            <a:pPr marL="358775" indent="-358775">
              <a:lnSpc>
                <a:spcPct val="150000"/>
              </a:lnSpc>
              <a:spcBef>
                <a:spcPts val="600"/>
              </a:spcBef>
              <a:buFont typeface="Wingdings" panose="05000000000000000000" pitchFamily="2" charset="2"/>
              <a:buChar char="ü"/>
            </a:pPr>
            <a:r>
              <a:rPr lang="en-GB" altLang="en-US" sz="2000" kern="0" dirty="0">
                <a:solidFill>
                  <a:schemeClr val="tx2"/>
                </a:solidFill>
                <a:cs typeface="Verdana"/>
              </a:rPr>
              <a:t>We evaluate whether there is too much, not enough hours allocated to each WP</a:t>
            </a:r>
          </a:p>
          <a:p>
            <a:pPr marL="358775" indent="-358775">
              <a:lnSpc>
                <a:spcPct val="150000"/>
              </a:lnSpc>
              <a:spcBef>
                <a:spcPts val="600"/>
              </a:spcBef>
              <a:buFont typeface="Wingdings" panose="05000000000000000000" pitchFamily="2" charset="2"/>
              <a:buChar char="ü"/>
            </a:pPr>
            <a:r>
              <a:rPr lang="en-GB" altLang="en-US" sz="2000" kern="0" dirty="0">
                <a:solidFill>
                  <a:schemeClr val="tx2"/>
                </a:solidFill>
                <a:cs typeface="Verdana"/>
              </a:rPr>
              <a:t>Consistency of information is important</a:t>
            </a:r>
          </a:p>
          <a:p>
            <a:pPr marL="358775" indent="-358775">
              <a:lnSpc>
                <a:spcPct val="150000"/>
              </a:lnSpc>
              <a:spcBef>
                <a:spcPts val="600"/>
              </a:spcBef>
              <a:buFont typeface="Wingdings" panose="05000000000000000000" pitchFamily="2" charset="2"/>
              <a:buChar char="ü"/>
            </a:pPr>
            <a:r>
              <a:rPr lang="en-US" altLang="en-US" sz="2000" kern="0" dirty="0">
                <a:solidFill>
                  <a:schemeClr val="tx2"/>
                </a:solidFill>
                <a:cs typeface="Verdana"/>
              </a:rPr>
              <a:t>Do not forget to sign the PSS</a:t>
            </a:r>
            <a:r>
              <a:rPr lang="et-EE" altLang="en-US" sz="2000" kern="0" dirty="0">
                <a:solidFill>
                  <a:schemeClr val="tx2"/>
                </a:solidFill>
                <a:cs typeface="Verdana"/>
              </a:rPr>
              <a:t> forms</a:t>
            </a:r>
            <a:endParaRPr lang="en-US" altLang="en-US" sz="2000" kern="0" dirty="0">
              <a:solidFill>
                <a:schemeClr val="tx2"/>
              </a:solidFill>
              <a:cs typeface="Verdana"/>
            </a:endParaRPr>
          </a:p>
          <a:p>
            <a:pPr marL="358775" indent="-358775">
              <a:lnSpc>
                <a:spcPct val="150000"/>
              </a:lnSpc>
              <a:spcBef>
                <a:spcPts val="600"/>
              </a:spcBef>
              <a:buFont typeface="Wingdings" panose="05000000000000000000" pitchFamily="2" charset="2"/>
              <a:buChar char="ü"/>
            </a:pPr>
            <a:r>
              <a:rPr lang="en-US" altLang="en-US" sz="2000" kern="0" dirty="0">
                <a:solidFill>
                  <a:schemeClr val="tx2"/>
                </a:solidFill>
                <a:cs typeface="Verdana"/>
              </a:rPr>
              <a:t>Do not forget the total!</a:t>
            </a:r>
          </a:p>
          <a:p>
            <a:pPr algn="ctr"/>
            <a:endParaRPr lang="en-GB" dirty="0">
              <a:solidFill>
                <a:schemeClr val="tx2"/>
              </a:solidFill>
            </a:endParaRPr>
          </a:p>
        </p:txBody>
      </p:sp>
      <p:pic>
        <p:nvPicPr>
          <p:cNvPr id="3" name="Graphic 2" descr="Coins outline">
            <a:extLst>
              <a:ext uri="{FF2B5EF4-FFF2-40B4-BE49-F238E27FC236}">
                <a16:creationId xmlns:a16="http://schemas.microsoft.com/office/drawing/2014/main" id="{966A0CDC-A9DC-3ED9-24CC-2915521BBC5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49637" y="77553"/>
            <a:ext cx="714945" cy="71494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054552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3 – Financial </a:t>
            </a:r>
            <a:endParaRPr lang="en-GB" dirty="0"/>
          </a:p>
        </p:txBody>
      </p:sp>
      <p:sp>
        <p:nvSpPr>
          <p:cNvPr id="9" name="TextBox 8">
            <a:extLst>
              <a:ext uri="{FF2B5EF4-FFF2-40B4-BE49-F238E27FC236}">
                <a16:creationId xmlns:a16="http://schemas.microsoft.com/office/drawing/2014/main" id="{E72277E0-B7A3-464E-9FE5-09312A94EC81}"/>
              </a:ext>
            </a:extLst>
          </p:cNvPr>
          <p:cNvSpPr txBox="1"/>
          <p:nvPr/>
        </p:nvSpPr>
        <p:spPr>
          <a:xfrm>
            <a:off x="299392" y="2511640"/>
            <a:ext cx="4218363" cy="3616375"/>
          </a:xfrm>
          <a:prstGeom prst="rect">
            <a:avLst/>
          </a:prstGeom>
          <a:noFill/>
        </p:spPr>
        <p:txBody>
          <a:bodyPr wrap="square" rtlCol="0">
            <a:spAutoFit/>
          </a:bodyPr>
          <a:lstStyle/>
          <a:p>
            <a:r>
              <a:rPr lang="en-US" sz="2000" dirty="0">
                <a:latin typeface="+mn-lt"/>
              </a:rPr>
              <a:t>Hours per work package</a:t>
            </a:r>
          </a:p>
          <a:p>
            <a:pPr marL="285750" indent="-285750">
              <a:spcBef>
                <a:spcPts val="600"/>
              </a:spcBef>
              <a:buFont typeface="Arial" panose="020B0604020202020204" pitchFamily="34" charset="0"/>
              <a:buChar char="•"/>
            </a:pPr>
            <a:r>
              <a:rPr lang="en-US" dirty="0">
                <a:solidFill>
                  <a:schemeClr val="tx2"/>
                </a:solidFill>
                <a:latin typeface="+mn-lt"/>
              </a:rPr>
              <a:t>Matching/ reasonable for scope of work described in WP?</a:t>
            </a:r>
          </a:p>
          <a:p>
            <a:pPr marL="285750" indent="-285750">
              <a:spcBef>
                <a:spcPts val="600"/>
              </a:spcBef>
              <a:buFont typeface="Arial" panose="020B0604020202020204" pitchFamily="34" charset="0"/>
              <a:buChar char="•"/>
            </a:pPr>
            <a:r>
              <a:rPr lang="en-US" dirty="0">
                <a:solidFill>
                  <a:schemeClr val="tx2"/>
                </a:solidFill>
                <a:latin typeface="+mn-lt"/>
              </a:rPr>
              <a:t>Reasonable spread of hours (i.e. focus at key part)?</a:t>
            </a:r>
          </a:p>
          <a:p>
            <a:pPr marL="285750" indent="-285750">
              <a:spcBef>
                <a:spcPts val="600"/>
              </a:spcBef>
              <a:buFont typeface="Arial" panose="020B0604020202020204" pitchFamily="34" charset="0"/>
              <a:buChar char="•"/>
            </a:pPr>
            <a:r>
              <a:rPr lang="en-US" dirty="0">
                <a:solidFill>
                  <a:schemeClr val="tx2"/>
                </a:solidFill>
                <a:latin typeface="+mn-lt"/>
              </a:rPr>
              <a:t>Hours spent on management reasonable?</a:t>
            </a:r>
          </a:p>
          <a:p>
            <a:pPr marL="285750" indent="-285750">
              <a:spcBef>
                <a:spcPts val="600"/>
              </a:spcBef>
              <a:buFont typeface="Arial" panose="020B0604020202020204" pitchFamily="34" charset="0"/>
              <a:buChar char="•"/>
            </a:pPr>
            <a:r>
              <a:rPr lang="en-US" dirty="0">
                <a:solidFill>
                  <a:schemeClr val="tx2"/>
                </a:solidFill>
                <a:latin typeface="+mn-lt"/>
              </a:rPr>
              <a:t>Is the PSS complete? (Often not fully filled out)</a:t>
            </a:r>
            <a:endParaRPr lang="en-GB" dirty="0">
              <a:solidFill>
                <a:schemeClr val="tx2"/>
              </a:solidFill>
              <a:latin typeface="+mn-lt"/>
            </a:endParaRPr>
          </a:p>
          <a:p>
            <a:pPr marL="285750" indent="-285750">
              <a:spcBef>
                <a:spcPts val="600"/>
              </a:spcBef>
              <a:buFont typeface="Arial" panose="020B0604020202020204" pitchFamily="34" charset="0"/>
              <a:buChar char="•"/>
            </a:pPr>
            <a:r>
              <a:rPr lang="en-GB" dirty="0">
                <a:solidFill>
                  <a:schemeClr val="tx2"/>
                </a:solidFill>
                <a:latin typeface="+mn-lt"/>
              </a:rPr>
              <a:t>Procurements associated to correct WP?</a:t>
            </a:r>
          </a:p>
        </p:txBody>
      </p:sp>
      <p:pic>
        <p:nvPicPr>
          <p:cNvPr id="7" name="Picture 6">
            <a:extLst>
              <a:ext uri="{FF2B5EF4-FFF2-40B4-BE49-F238E27FC236}">
                <a16:creationId xmlns:a16="http://schemas.microsoft.com/office/drawing/2014/main" id="{5F59B53B-4166-4AFD-BD1C-718CCEFB598D}"/>
              </a:ext>
            </a:extLst>
          </p:cNvPr>
          <p:cNvPicPr>
            <a:picLocks noChangeAspect="1"/>
          </p:cNvPicPr>
          <p:nvPr/>
        </p:nvPicPr>
        <p:blipFill>
          <a:blip r:embed="rId2"/>
          <a:stretch>
            <a:fillRect/>
          </a:stretch>
        </p:blipFill>
        <p:spPr>
          <a:xfrm>
            <a:off x="5077739" y="1174437"/>
            <a:ext cx="6666521" cy="4953577"/>
          </a:xfrm>
          <a:prstGeom prst="rect">
            <a:avLst/>
          </a:prstGeom>
        </p:spPr>
      </p:pic>
      <p:sp>
        <p:nvSpPr>
          <p:cNvPr id="3" name="Rectangle 2">
            <a:extLst>
              <a:ext uri="{FF2B5EF4-FFF2-40B4-BE49-F238E27FC236}">
                <a16:creationId xmlns:a16="http://schemas.microsoft.com/office/drawing/2014/main" id="{F224E39A-0863-9AC3-E1BA-DD39368664E2}"/>
              </a:ext>
            </a:extLst>
          </p:cNvPr>
          <p:cNvSpPr/>
          <p:nvPr/>
        </p:nvSpPr>
        <p:spPr>
          <a:xfrm>
            <a:off x="216000" y="1098758"/>
            <a:ext cx="4578584" cy="1039554"/>
          </a:xfrm>
          <a:prstGeom prst="rect">
            <a:avLst/>
          </a:prstGeom>
          <a:solidFill>
            <a:srgbClr val="D9D9D9"/>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b"/>
          <a:lstStyle/>
          <a:p>
            <a:pPr marL="0" marR="0" lvl="0" indent="0" algn="ctr" defTabSz="914400" eaLnBrk="1" fontAlgn="auto" latinLnBrk="0" hangingPunct="1">
              <a:lnSpc>
                <a:spcPct val="100000"/>
              </a:lnSpc>
              <a:spcBef>
                <a:spcPts val="0"/>
              </a:spcBef>
              <a:spcAft>
                <a:spcPts val="0"/>
              </a:spcAft>
              <a:buClrTx/>
              <a:buSzTx/>
              <a:buFontTx/>
              <a:buNone/>
              <a:tabLst/>
              <a:defRPr/>
            </a:pPr>
            <a:r>
              <a:rPr lang="en-GB" altLang="en-US" sz="2000" b="1" dirty="0">
                <a:solidFill>
                  <a:schemeClr val="tx1"/>
                </a:solidFill>
                <a:highlight>
                  <a:srgbClr val="D9D9D9"/>
                </a:highlight>
                <a:latin typeface="+mn-lt"/>
              </a:rPr>
              <a:t>Hints &amp; Tips: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en-US" sz="2000" b="1" i="0" u="none" strike="noStrike" kern="0" cap="none" spc="0" normalizeH="0" baseline="0" noProof="0" dirty="0">
                <a:ln>
                  <a:noFill/>
                </a:ln>
                <a:solidFill>
                  <a:schemeClr val="tx2"/>
                </a:solidFill>
                <a:effectLst/>
                <a:uLnTx/>
                <a:uFillTx/>
                <a:ea typeface="+mn-ea"/>
                <a:cs typeface="+mn-cs"/>
              </a:rPr>
              <a:t>PSS A8 – </a:t>
            </a:r>
            <a:r>
              <a:rPr lang="en-US" sz="2000" b="1" kern="0" dirty="0">
                <a:solidFill>
                  <a:schemeClr val="tx2"/>
                </a:solidFill>
              </a:rPr>
              <a:t>Key review points by</a:t>
            </a:r>
          </a:p>
          <a:p>
            <a:pPr marL="0" marR="0" lvl="0" indent="0" algn="ctr" defTabSz="914400" eaLnBrk="1" fontAlgn="auto" latinLnBrk="0" hangingPunct="1">
              <a:lnSpc>
                <a:spcPct val="100000"/>
              </a:lnSpc>
              <a:spcBef>
                <a:spcPts val="0"/>
              </a:spcBef>
              <a:spcAft>
                <a:spcPts val="0"/>
              </a:spcAft>
              <a:buClrTx/>
              <a:buSzTx/>
              <a:buFontTx/>
              <a:buNone/>
              <a:tabLst/>
              <a:defRPr/>
            </a:pPr>
            <a:r>
              <a:rPr lang="en-US" sz="2000" b="1" kern="0" dirty="0">
                <a:solidFill>
                  <a:schemeClr val="tx2"/>
                </a:solidFill>
              </a:rPr>
              <a:t>Technical Experts</a:t>
            </a:r>
            <a:endParaRPr kumimoji="0" lang="en-GB" sz="2000" b="1" i="0" u="none" strike="noStrike" kern="0" cap="none" spc="0" normalizeH="0" baseline="0" noProof="0" dirty="0">
              <a:ln>
                <a:noFill/>
              </a:ln>
              <a:solidFill>
                <a:schemeClr val="tx2"/>
              </a:solidFill>
              <a:effectLst/>
              <a:uLnTx/>
              <a:uFillTx/>
            </a:endParaRPr>
          </a:p>
        </p:txBody>
      </p:sp>
      <p:pic>
        <p:nvPicPr>
          <p:cNvPr id="4" name="Graphic 3" descr="Coins outline">
            <a:extLst>
              <a:ext uri="{FF2B5EF4-FFF2-40B4-BE49-F238E27FC236}">
                <a16:creationId xmlns:a16="http://schemas.microsoft.com/office/drawing/2014/main" id="{2B869CF5-CF4D-C0D2-D537-D7C4D90E78F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49637" y="77553"/>
            <a:ext cx="714945" cy="71494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85538030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3 – Financial </a:t>
            </a:r>
            <a:endParaRPr lang="en-GB" dirty="0"/>
          </a:p>
        </p:txBody>
      </p:sp>
      <p:sp>
        <p:nvSpPr>
          <p:cNvPr id="9" name="TextBox 8">
            <a:extLst>
              <a:ext uri="{FF2B5EF4-FFF2-40B4-BE49-F238E27FC236}">
                <a16:creationId xmlns:a16="http://schemas.microsoft.com/office/drawing/2014/main" id="{E72277E0-B7A3-464E-9FE5-09312A94EC81}"/>
              </a:ext>
            </a:extLst>
          </p:cNvPr>
          <p:cNvSpPr txBox="1"/>
          <p:nvPr/>
        </p:nvSpPr>
        <p:spPr>
          <a:xfrm>
            <a:off x="216000" y="906850"/>
            <a:ext cx="11375111" cy="5309146"/>
          </a:xfrm>
          <a:prstGeom prst="rect">
            <a:avLst/>
          </a:prstGeom>
          <a:noFill/>
        </p:spPr>
        <p:txBody>
          <a:bodyPr wrap="square" lIns="91440" tIns="45720" rIns="91440" bIns="45720" rtlCol="0" anchor="t">
            <a:spAutoFit/>
          </a:bodyPr>
          <a:lstStyle/>
          <a:p>
            <a:pPr marL="85725" lvl="1">
              <a:spcAft>
                <a:spcPts val="1200"/>
              </a:spcAft>
              <a:defRPr/>
            </a:pPr>
            <a:r>
              <a:rPr lang="en-US" altLang="en-US" sz="2000" b="1" dirty="0">
                <a:latin typeface="+mn-lt"/>
              </a:rPr>
              <a:t>PLEASE NOTE!</a:t>
            </a:r>
            <a:endParaRPr lang="en-US" altLang="en-US" b="1" dirty="0">
              <a:solidFill>
                <a:schemeClr val="tx2"/>
              </a:solidFill>
              <a:latin typeface="+mn-lt"/>
            </a:endParaRPr>
          </a:p>
          <a:p>
            <a:pPr marL="371475" lvl="1" indent="-285750" algn="just">
              <a:spcBef>
                <a:spcPts val="600"/>
              </a:spcBef>
              <a:spcAft>
                <a:spcPts val="600"/>
              </a:spcAft>
              <a:buFont typeface="Arial" panose="020B0604020202020204" pitchFamily="34" charset="0"/>
              <a:buChar char="•"/>
              <a:defRPr/>
            </a:pPr>
            <a:r>
              <a:rPr lang="en-US" altLang="en-US" b="1" dirty="0">
                <a:solidFill>
                  <a:schemeClr val="tx2"/>
                </a:solidFill>
                <a:latin typeface="+mn-lt"/>
              </a:rPr>
              <a:t>All fields in National Currency and in EURO must be filled in. </a:t>
            </a:r>
          </a:p>
          <a:p>
            <a:pPr marL="371475" lvl="1" indent="-285750" algn="just">
              <a:spcBef>
                <a:spcPts val="600"/>
              </a:spcBef>
              <a:spcAft>
                <a:spcPts val="600"/>
              </a:spcAft>
              <a:buFont typeface="Arial" panose="020B0604020202020204" pitchFamily="34" charset="0"/>
              <a:buChar char="•"/>
              <a:defRPr/>
            </a:pPr>
            <a:r>
              <a:rPr lang="en-US" altLang="en-US" dirty="0">
                <a:solidFill>
                  <a:schemeClr val="tx2"/>
                </a:solidFill>
                <a:latin typeface="+mn-lt"/>
              </a:rPr>
              <a:t>Please do not forget to fill in the exchange rate.  </a:t>
            </a:r>
          </a:p>
          <a:p>
            <a:pPr marL="371475" lvl="1" indent="-285750" algn="just">
              <a:spcBef>
                <a:spcPts val="600"/>
              </a:spcBef>
              <a:spcAft>
                <a:spcPts val="600"/>
              </a:spcAft>
              <a:buFont typeface="Arial" panose="020B0604020202020204" pitchFamily="34" charset="0"/>
              <a:buChar char="•"/>
              <a:defRPr/>
            </a:pPr>
            <a:endParaRPr lang="en-US" altLang="en-US" b="1" dirty="0">
              <a:solidFill>
                <a:schemeClr val="tx2"/>
              </a:solidFill>
              <a:latin typeface="+mn-lt"/>
            </a:endParaRPr>
          </a:p>
          <a:p>
            <a:pPr marL="371475" lvl="1" indent="-285750" algn="just">
              <a:spcBef>
                <a:spcPts val="600"/>
              </a:spcBef>
              <a:spcAft>
                <a:spcPts val="600"/>
              </a:spcAft>
              <a:buFont typeface="Arial" panose="020B0604020202020204" pitchFamily="34" charset="0"/>
              <a:buChar char="•"/>
              <a:defRPr/>
            </a:pPr>
            <a:r>
              <a:rPr lang="en-US" altLang="en-US" b="1" dirty="0">
                <a:solidFill>
                  <a:schemeClr val="tx2"/>
                </a:solidFill>
                <a:latin typeface="+mn-lt"/>
              </a:rPr>
              <a:t>For non-profit </a:t>
            </a:r>
            <a:r>
              <a:rPr lang="en-US" altLang="en-US" b="1" dirty="0" err="1">
                <a:solidFill>
                  <a:schemeClr val="tx2"/>
                </a:solidFill>
                <a:latin typeface="+mn-lt"/>
              </a:rPr>
              <a:t>organisations</a:t>
            </a:r>
            <a:r>
              <a:rPr lang="en-US" altLang="en-US" b="1" dirty="0">
                <a:solidFill>
                  <a:schemeClr val="tx2"/>
                </a:solidFill>
                <a:latin typeface="+mn-lt"/>
              </a:rPr>
              <a:t>, no profit can be accepted. For other </a:t>
            </a:r>
            <a:r>
              <a:rPr lang="en-US" altLang="en-US" b="1" dirty="0" err="1">
                <a:solidFill>
                  <a:schemeClr val="tx2"/>
                </a:solidFill>
                <a:latin typeface="+mn-lt"/>
              </a:rPr>
              <a:t>organisations</a:t>
            </a:r>
            <a:r>
              <a:rPr lang="en-US" altLang="en-US" b="1" dirty="0">
                <a:solidFill>
                  <a:schemeClr val="tx2"/>
                </a:solidFill>
                <a:latin typeface="+mn-lt"/>
              </a:rPr>
              <a:t>, the profit shall not exceed 8% of the Total Company Cost </a:t>
            </a:r>
            <a:r>
              <a:rPr lang="en-US" altLang="en-US" dirty="0">
                <a:solidFill>
                  <a:schemeClr val="tx2"/>
                </a:solidFill>
                <a:latin typeface="+mn-lt"/>
              </a:rPr>
              <a:t>shown on line 8, which excludes the base value of 3.5b. Subcontractor prices are not considered to be own company cost and, being already inclusive of profit, are shown on line 13 of the PSS A2 (Issue 5).</a:t>
            </a:r>
            <a:endParaRPr lang="en-US" altLang="en-US" dirty="0">
              <a:solidFill>
                <a:schemeClr val="tx2"/>
              </a:solidFill>
              <a:latin typeface="+mn-lt"/>
              <a:cs typeface="Arial"/>
            </a:endParaRPr>
          </a:p>
          <a:p>
            <a:pPr marL="371475" lvl="1" indent="-285750" algn="just">
              <a:spcBef>
                <a:spcPts val="600"/>
              </a:spcBef>
              <a:spcAft>
                <a:spcPts val="600"/>
              </a:spcAft>
              <a:buFont typeface="Arial" panose="020B0604020202020204" pitchFamily="34" charset="0"/>
              <a:buChar char="•"/>
              <a:defRPr/>
            </a:pPr>
            <a:endParaRPr lang="en-US" altLang="en-US" b="1" dirty="0">
              <a:solidFill>
                <a:schemeClr val="tx2"/>
              </a:solidFill>
              <a:latin typeface="+mn-lt"/>
            </a:endParaRPr>
          </a:p>
          <a:p>
            <a:pPr marL="371475" lvl="1" indent="-285750" algn="just">
              <a:spcBef>
                <a:spcPts val="600"/>
              </a:spcBef>
              <a:spcAft>
                <a:spcPts val="600"/>
              </a:spcAft>
              <a:buFont typeface="Arial" panose="020B0604020202020204" pitchFamily="34" charset="0"/>
              <a:buChar char="•"/>
              <a:defRPr/>
            </a:pPr>
            <a:r>
              <a:rPr lang="en-US" altLang="en-US" b="1" dirty="0">
                <a:solidFill>
                  <a:schemeClr val="tx2"/>
                </a:solidFill>
                <a:latin typeface="+mn-lt"/>
              </a:rPr>
              <a:t>Final presentation shall take place at the Agency's premises. </a:t>
            </a:r>
            <a:r>
              <a:rPr lang="en-US" altLang="en-US" dirty="0">
                <a:solidFill>
                  <a:schemeClr val="tx2"/>
                </a:solidFill>
                <a:latin typeface="+mn-lt"/>
              </a:rPr>
              <a:t>The cost of attendance/participation to conferences can only be covered if it is directly pertinent to the work being proposed, and shall be justified.</a:t>
            </a:r>
            <a:endParaRPr lang="en-US" altLang="en-US" dirty="0">
              <a:solidFill>
                <a:schemeClr val="tx2"/>
              </a:solidFill>
              <a:latin typeface="+mn-lt"/>
              <a:cs typeface="Arial"/>
            </a:endParaRPr>
          </a:p>
          <a:p>
            <a:pPr marL="371475" lvl="1" indent="-285750" algn="just">
              <a:spcBef>
                <a:spcPts val="600"/>
              </a:spcBef>
              <a:spcAft>
                <a:spcPts val="600"/>
              </a:spcAft>
              <a:buFont typeface="Arial" panose="020B0604020202020204" pitchFamily="34" charset="0"/>
              <a:buChar char="•"/>
              <a:defRPr/>
            </a:pPr>
            <a:endParaRPr lang="en-US" altLang="en-US" b="1" dirty="0">
              <a:solidFill>
                <a:schemeClr val="tx2"/>
              </a:solidFill>
              <a:latin typeface="+mn-lt"/>
            </a:endParaRPr>
          </a:p>
          <a:p>
            <a:pPr marL="371475" lvl="1" indent="-285750" algn="just">
              <a:spcBef>
                <a:spcPts val="600"/>
              </a:spcBef>
              <a:spcAft>
                <a:spcPts val="600"/>
              </a:spcAft>
              <a:buFont typeface="Arial" panose="020B0604020202020204" pitchFamily="34" charset="0"/>
              <a:buChar char="•"/>
              <a:defRPr/>
            </a:pPr>
            <a:r>
              <a:rPr lang="en-US" altLang="en-US" b="1" dirty="0">
                <a:solidFill>
                  <a:schemeClr val="tx2"/>
                </a:solidFill>
                <a:latin typeface="+mn-lt"/>
              </a:rPr>
              <a:t>Overheads on procurements and </a:t>
            </a:r>
            <a:r>
              <a:rPr lang="en-US" altLang="en-US" b="1" dirty="0" err="1">
                <a:solidFill>
                  <a:schemeClr val="tx2"/>
                </a:solidFill>
                <a:latin typeface="+mn-lt"/>
              </a:rPr>
              <a:t>labour</a:t>
            </a:r>
            <a:r>
              <a:rPr lang="en-US" altLang="en-US" b="1" dirty="0">
                <a:solidFill>
                  <a:schemeClr val="tx2"/>
                </a:solidFill>
                <a:latin typeface="+mn-lt"/>
              </a:rPr>
              <a:t> rates </a:t>
            </a:r>
            <a:r>
              <a:rPr lang="en-US" altLang="en-US" dirty="0">
                <a:solidFill>
                  <a:schemeClr val="tx2"/>
                </a:solidFill>
                <a:latin typeface="+mn-lt"/>
              </a:rPr>
              <a:t>are intended to cover admin costs and </a:t>
            </a:r>
            <a:r>
              <a:rPr lang="en-US" altLang="en-US" b="1" dirty="0">
                <a:solidFill>
                  <a:schemeClr val="tx2"/>
                </a:solidFill>
                <a:latin typeface="+mn-lt"/>
              </a:rPr>
              <a:t>general office supplies and overheads.</a:t>
            </a:r>
          </a:p>
        </p:txBody>
      </p:sp>
      <p:pic>
        <p:nvPicPr>
          <p:cNvPr id="3" name="Graphic 2" descr="Coins outline">
            <a:extLst>
              <a:ext uri="{FF2B5EF4-FFF2-40B4-BE49-F238E27FC236}">
                <a16:creationId xmlns:a16="http://schemas.microsoft.com/office/drawing/2014/main" id="{47AE885B-9CE4-5B3E-DFCC-78315DF2A38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49637" y="77553"/>
            <a:ext cx="714945" cy="71494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6741315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 Common Mistakes</a:t>
            </a:r>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6000" y="904358"/>
            <a:ext cx="11764190" cy="5713684"/>
          </a:xfrm>
        </p:spPr>
        <p:txBody>
          <a:bodyPr/>
          <a:lstStyle/>
          <a:p>
            <a:pPr eaLnBrk="1" hangingPunct="1">
              <a:lnSpc>
                <a:spcPct val="100000"/>
              </a:lnSpc>
              <a:spcAft>
                <a:spcPts val="2400"/>
              </a:spcAft>
              <a:defRPr/>
            </a:pPr>
            <a:r>
              <a:rPr lang="en-US" sz="1600" b="1" dirty="0">
                <a:solidFill>
                  <a:schemeClr val="tx1"/>
                </a:solidFill>
                <a:latin typeface="+mn-lt"/>
                <a:ea typeface="ＭＳ Ｐゴシック" charset="0"/>
              </a:rPr>
              <a:t>VERY BRIEF summary of SOME of the most common mistakes seen: </a:t>
            </a:r>
          </a:p>
          <a:p>
            <a:pPr eaLnBrk="1" hangingPunct="1">
              <a:lnSpc>
                <a:spcPct val="100000"/>
              </a:lnSpc>
              <a:defRPr/>
            </a:pPr>
            <a:r>
              <a:rPr lang="en-US" sz="1600" b="1" dirty="0">
                <a:solidFill>
                  <a:schemeClr val="tx1"/>
                </a:solidFill>
                <a:latin typeface="+mn-lt"/>
                <a:ea typeface="ＭＳ Ｐゴシック" charset="0"/>
              </a:rPr>
              <a:t>Criteria 1</a:t>
            </a:r>
          </a:p>
          <a:p>
            <a:pPr marL="342900" indent="-342900" eaLnBrk="1" hangingPunct="1">
              <a:spcBef>
                <a:spcPts val="600"/>
              </a:spcBef>
              <a:buClr>
                <a:schemeClr val="tx2"/>
              </a:buClr>
              <a:buFont typeface="+mj-lt"/>
              <a:buAutoNum type="arabicPeriod"/>
              <a:defRPr/>
            </a:pPr>
            <a:r>
              <a:rPr lang="en-US" sz="1400" dirty="0">
                <a:solidFill>
                  <a:schemeClr val="tx2"/>
                </a:solidFill>
                <a:latin typeface="+mn-lt"/>
                <a:ea typeface="ＭＳ Ｐゴシック" charset="0"/>
              </a:rPr>
              <a:t>Objective difficult to understand or not clearly stated.</a:t>
            </a:r>
          </a:p>
          <a:p>
            <a:pPr marL="342900" indent="-342900" eaLnBrk="1" hangingPunct="1">
              <a:spcBef>
                <a:spcPts val="600"/>
              </a:spcBef>
              <a:buClr>
                <a:schemeClr val="tx2"/>
              </a:buClr>
              <a:buFont typeface="+mj-lt"/>
              <a:buAutoNum type="arabicPeriod"/>
              <a:defRPr/>
            </a:pPr>
            <a:r>
              <a:rPr lang="en-US" sz="1400" dirty="0">
                <a:solidFill>
                  <a:schemeClr val="tx2"/>
                </a:solidFill>
                <a:latin typeface="+mn-lt"/>
                <a:ea typeface="ＭＳ Ｐゴシック" charset="0"/>
              </a:rPr>
              <a:t>Poor or missing technical requirements (e.g. not covering the key points, not quantified or verifiable, not matching market need).</a:t>
            </a:r>
          </a:p>
          <a:p>
            <a:pPr marL="342900" indent="-342900" eaLnBrk="1" hangingPunct="1">
              <a:spcBef>
                <a:spcPts val="600"/>
              </a:spcBef>
              <a:buClr>
                <a:schemeClr val="tx2"/>
              </a:buClr>
              <a:buFont typeface="+mj-lt"/>
              <a:buAutoNum type="arabicPeriod"/>
              <a:defRPr/>
            </a:pPr>
            <a:r>
              <a:rPr lang="en-US" sz="1400" dirty="0">
                <a:solidFill>
                  <a:schemeClr val="tx2"/>
                </a:solidFill>
                <a:latin typeface="+mn-lt"/>
                <a:ea typeface="ＭＳ Ｐゴシック" charset="0"/>
              </a:rPr>
              <a:t>Poor or missing engineering approach (e.g. baseline concept not described, missing reviews or checks, lack of key testing or validation).</a:t>
            </a:r>
          </a:p>
          <a:p>
            <a:pPr marL="342900" indent="-342900" eaLnBrk="1" hangingPunct="1">
              <a:spcBef>
                <a:spcPts val="600"/>
              </a:spcBef>
              <a:buClr>
                <a:schemeClr val="tx2"/>
              </a:buClr>
              <a:buFont typeface="+mj-lt"/>
              <a:buAutoNum type="arabicPeriod"/>
              <a:defRPr/>
            </a:pPr>
            <a:r>
              <a:rPr lang="en-US" sz="1400" dirty="0">
                <a:solidFill>
                  <a:schemeClr val="tx2"/>
                </a:solidFill>
                <a:latin typeface="+mn-lt"/>
                <a:ea typeface="ＭＳ Ｐゴシック" charset="0"/>
              </a:rPr>
              <a:t>Poor or inadequate </a:t>
            </a:r>
            <a:r>
              <a:rPr lang="en-GB" sz="1400" dirty="0">
                <a:solidFill>
                  <a:schemeClr val="tx2"/>
                </a:solidFill>
                <a:latin typeface="+mn-lt"/>
                <a:ea typeface="ＭＳ Ｐゴシック" charset="0"/>
              </a:rPr>
              <a:t>programme</a:t>
            </a:r>
            <a:r>
              <a:rPr lang="en-US" sz="1400" dirty="0">
                <a:solidFill>
                  <a:schemeClr val="tx2"/>
                </a:solidFill>
                <a:latin typeface="+mn-lt"/>
                <a:ea typeface="ＭＳ Ｐゴシック" charset="0"/>
              </a:rPr>
              <a:t> of work (e.g. missing customer involvement, missing design or development steps) and inconsistency between text, flowchart, WBS, WPD and GANTT.</a:t>
            </a:r>
          </a:p>
          <a:p>
            <a:pPr marL="342900" indent="-342900" eaLnBrk="1" hangingPunct="1">
              <a:spcBef>
                <a:spcPts val="600"/>
              </a:spcBef>
              <a:buClr>
                <a:schemeClr val="tx2"/>
              </a:buClr>
              <a:buFont typeface="+mj-lt"/>
              <a:buAutoNum type="arabicPeriod"/>
              <a:defRPr/>
            </a:pPr>
            <a:r>
              <a:rPr lang="en-US" sz="1400" dirty="0">
                <a:solidFill>
                  <a:schemeClr val="tx2"/>
                </a:solidFill>
                <a:latin typeface="+mn-lt"/>
                <a:ea typeface="ＭＳ Ｐゴシック" charset="0"/>
              </a:rPr>
              <a:t>Missing experience or facilities – no information on relevant work done by the company, no or poor relevant CVs for the key personnel, no (or poor) information on facilities and/or having no plan to acquire it.</a:t>
            </a:r>
          </a:p>
          <a:p>
            <a:pPr marL="342900" indent="-342900" eaLnBrk="1" hangingPunct="1">
              <a:spcBef>
                <a:spcPts val="600"/>
              </a:spcBef>
              <a:buClr>
                <a:schemeClr val="tx2"/>
              </a:buClr>
              <a:buFont typeface="+mj-lt"/>
              <a:buAutoNum type="arabicPeriod"/>
              <a:defRPr/>
            </a:pPr>
            <a:r>
              <a:rPr lang="en-US" sz="1400" dirty="0">
                <a:solidFill>
                  <a:schemeClr val="tx2"/>
                </a:solidFill>
                <a:latin typeface="+mn-lt"/>
                <a:ea typeface="ＭＳ Ｐゴシック" charset="0"/>
              </a:rPr>
              <a:t>Poor WPD (e.g. insufficient detail to understand the full scope of the work, no clear responsibilities, inputs and outputs of each WPD).</a:t>
            </a:r>
          </a:p>
          <a:p>
            <a:pPr marL="342900" indent="-342900" eaLnBrk="1" hangingPunct="1">
              <a:spcBef>
                <a:spcPts val="600"/>
              </a:spcBef>
              <a:spcAft>
                <a:spcPts val="2400"/>
              </a:spcAft>
              <a:buClr>
                <a:schemeClr val="tx2"/>
              </a:buClr>
              <a:buFont typeface="+mj-lt"/>
              <a:buAutoNum type="arabicPeriod"/>
              <a:defRPr/>
            </a:pPr>
            <a:r>
              <a:rPr lang="en-US" sz="1400" dirty="0">
                <a:solidFill>
                  <a:schemeClr val="tx2"/>
                </a:solidFill>
                <a:latin typeface="+mn-lt"/>
                <a:ea typeface="ＭＳ Ｐゴシック" charset="0"/>
              </a:rPr>
              <a:t>Poor WBS (e.g. spaghetti WBS and flowchart, too many/few WP, WP with tasks for more than one entity).</a:t>
            </a:r>
          </a:p>
          <a:p>
            <a:pPr eaLnBrk="1" hangingPunct="1">
              <a:defRPr/>
            </a:pPr>
            <a:r>
              <a:rPr lang="en-US" sz="1600" b="1" dirty="0">
                <a:solidFill>
                  <a:schemeClr val="tx1"/>
                </a:solidFill>
                <a:latin typeface="+mn-lt"/>
                <a:ea typeface="ＭＳ Ｐゴシック" charset="0"/>
              </a:rPr>
              <a:t>Criteria 2</a:t>
            </a:r>
          </a:p>
          <a:p>
            <a:pPr marL="342900" indent="-342900" eaLnBrk="1" hangingPunct="1">
              <a:spcBef>
                <a:spcPts val="0"/>
              </a:spcBef>
              <a:spcAft>
                <a:spcPts val="600"/>
              </a:spcAft>
              <a:buClr>
                <a:schemeClr val="tx2"/>
              </a:buClr>
              <a:buFont typeface="+mj-lt"/>
              <a:buAutoNum type="arabicPeriod"/>
              <a:defRPr/>
            </a:pPr>
            <a:r>
              <a:rPr lang="en-US" sz="1400" dirty="0">
                <a:solidFill>
                  <a:schemeClr val="tx2"/>
                </a:solidFill>
                <a:latin typeface="+mn-lt"/>
                <a:ea typeface="ＭＳ Ｐゴシック" charset="0"/>
              </a:rPr>
              <a:t>Not meeting the programmatic constraints of the cover letter (e.g. not related to ESA needs or </a:t>
            </a:r>
            <a:r>
              <a:rPr lang="en-GB" sz="1400" dirty="0">
                <a:solidFill>
                  <a:schemeClr val="tx2"/>
                </a:solidFill>
                <a:latin typeface="+mn-lt"/>
                <a:ea typeface="ＭＳ Ｐゴシック" charset="0"/>
              </a:rPr>
              <a:t>programme</a:t>
            </a:r>
            <a:r>
              <a:rPr lang="en-US" sz="1400" dirty="0">
                <a:solidFill>
                  <a:schemeClr val="tx2"/>
                </a:solidFill>
                <a:latin typeface="+mn-lt"/>
                <a:ea typeface="ＭＳ Ｐゴシック" charset="0"/>
              </a:rPr>
              <a:t>s, not space related, not credible start or target TRL, no clear benefit for the country, no user involvement in services and applications proposals). </a:t>
            </a:r>
          </a:p>
          <a:p>
            <a:pPr>
              <a:lnSpc>
                <a:spcPct val="100000"/>
              </a:lnSpc>
            </a:pPr>
            <a:endParaRPr lang="en-GB" sz="1400" dirty="0">
              <a:solidFill>
                <a:schemeClr val="tx2"/>
              </a:solidFill>
              <a:latin typeface="+mn-lt"/>
            </a:endParaRPr>
          </a:p>
        </p:txBody>
      </p:sp>
      <p:grpSp>
        <p:nvGrpSpPr>
          <p:cNvPr id="3" name="Group 2">
            <a:extLst>
              <a:ext uri="{FF2B5EF4-FFF2-40B4-BE49-F238E27FC236}">
                <a16:creationId xmlns:a16="http://schemas.microsoft.com/office/drawing/2014/main" id="{E3CDF200-FD51-C615-4FDD-37E8B15AEC8B}"/>
              </a:ext>
            </a:extLst>
          </p:cNvPr>
          <p:cNvGrpSpPr/>
          <p:nvPr/>
        </p:nvGrpSpPr>
        <p:grpSpPr>
          <a:xfrm>
            <a:off x="6555783" y="1465309"/>
            <a:ext cx="5453555" cy="457863"/>
            <a:chOff x="2390774" y="4954339"/>
            <a:chExt cx="7690331" cy="914400"/>
          </a:xfrm>
        </p:grpSpPr>
        <p:sp>
          <p:nvSpPr>
            <p:cNvPr id="4" name="Rectangle 3">
              <a:extLst>
                <a:ext uri="{FF2B5EF4-FFF2-40B4-BE49-F238E27FC236}">
                  <a16:creationId xmlns:a16="http://schemas.microsoft.com/office/drawing/2014/main" id="{95C14318-7825-26BD-192E-FB1C94CBBADB}"/>
                </a:ext>
              </a:extLst>
            </p:cNvPr>
            <p:cNvSpPr/>
            <p:nvPr/>
          </p:nvSpPr>
          <p:spPr>
            <a:xfrm>
              <a:off x="2390774" y="4954339"/>
              <a:ext cx="914400" cy="914400"/>
            </a:xfrm>
            <a:prstGeom prst="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sz="2000" b="1" dirty="0">
                <a:solidFill>
                  <a:schemeClr val="accent2"/>
                </a:solidFill>
              </a:endParaRPr>
            </a:p>
          </p:txBody>
        </p:sp>
        <p:sp>
          <p:nvSpPr>
            <p:cNvPr id="5" name="Rectangle 4">
              <a:extLst>
                <a:ext uri="{FF2B5EF4-FFF2-40B4-BE49-F238E27FC236}">
                  <a16:creationId xmlns:a16="http://schemas.microsoft.com/office/drawing/2014/main" id="{5B795B9E-F2A6-3514-9055-7B58E9FFE58E}"/>
                </a:ext>
              </a:extLst>
            </p:cNvPr>
            <p:cNvSpPr/>
            <p:nvPr/>
          </p:nvSpPr>
          <p:spPr>
            <a:xfrm>
              <a:off x="2847974" y="4954339"/>
              <a:ext cx="7233131" cy="914400"/>
            </a:xfrm>
            <a:prstGeom prst="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GB" sz="1600" b="1" dirty="0">
                  <a:solidFill>
                    <a:schemeClr val="bg1"/>
                  </a:solidFill>
                </a:rPr>
                <a:t>CHECK YOUR PROPOSAL AGAINST THIS LIST!</a:t>
              </a:r>
            </a:p>
          </p:txBody>
        </p:sp>
        <p:pic>
          <p:nvPicPr>
            <p:cNvPr id="7" name="Graphic 6" descr="Warning with solid fill">
              <a:extLst>
                <a:ext uri="{FF2B5EF4-FFF2-40B4-BE49-F238E27FC236}">
                  <a16:creationId xmlns:a16="http://schemas.microsoft.com/office/drawing/2014/main" id="{24A2BC77-579B-3634-8446-F14EF28D74D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2573177" y="5037011"/>
              <a:ext cx="549595" cy="749052"/>
            </a:xfrm>
            <a:prstGeom prst="rect">
              <a:avLst/>
            </a:prstGeom>
          </p:spPr>
        </p:pic>
      </p:grpSp>
      <p:pic>
        <p:nvPicPr>
          <p:cNvPr id="9" name="Graphic 8" descr="Badge Cross with solid fill">
            <a:extLst>
              <a:ext uri="{FF2B5EF4-FFF2-40B4-BE49-F238E27FC236}">
                <a16:creationId xmlns:a16="http://schemas.microsoft.com/office/drawing/2014/main" id="{14F2A868-F605-CEFE-7A7F-586BB36400F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138971" y="144664"/>
            <a:ext cx="585471" cy="585471"/>
          </a:xfrm>
          <a:prstGeom prst="rect">
            <a:avLst/>
          </a:prstGeom>
        </p:spPr>
      </p:pic>
    </p:spTree>
    <p:extLst>
      <p:ext uri="{BB962C8B-B14F-4D97-AF65-F5344CB8AC3E}">
        <p14:creationId xmlns:p14="http://schemas.microsoft.com/office/powerpoint/2010/main" val="207117640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3 – Financial </a:t>
            </a:r>
            <a:endParaRPr lang="en-GB" dirty="0"/>
          </a:p>
        </p:txBody>
      </p:sp>
      <p:sp>
        <p:nvSpPr>
          <p:cNvPr id="9" name="TextBox 8">
            <a:extLst>
              <a:ext uri="{FF2B5EF4-FFF2-40B4-BE49-F238E27FC236}">
                <a16:creationId xmlns:a16="http://schemas.microsoft.com/office/drawing/2014/main" id="{E72277E0-B7A3-464E-9FE5-09312A94EC81}"/>
              </a:ext>
            </a:extLst>
          </p:cNvPr>
          <p:cNvSpPr txBox="1"/>
          <p:nvPr/>
        </p:nvSpPr>
        <p:spPr>
          <a:xfrm>
            <a:off x="216000" y="923552"/>
            <a:ext cx="11375111" cy="2000548"/>
          </a:xfrm>
          <a:prstGeom prst="rect">
            <a:avLst/>
          </a:prstGeom>
          <a:noFill/>
        </p:spPr>
        <p:txBody>
          <a:bodyPr wrap="square" rtlCol="0">
            <a:spAutoFit/>
          </a:bodyPr>
          <a:lstStyle/>
          <a:p>
            <a:pPr marL="457200" indent="-457200" algn="just">
              <a:spcAft>
                <a:spcPts val="0"/>
              </a:spcAft>
            </a:pPr>
            <a:r>
              <a:rPr lang="en-US" dirty="0">
                <a:latin typeface="+mn-lt"/>
                <a:ea typeface="Times New Roman"/>
                <a:cs typeface="Times New Roman"/>
              </a:rPr>
              <a:t>3.2.2	</a:t>
            </a:r>
            <a:r>
              <a:rPr lang="en-US" u="sng" dirty="0">
                <a:latin typeface="+mn-lt"/>
                <a:ea typeface="Times New Roman"/>
                <a:cs typeface="Times New Roman"/>
              </a:rPr>
              <a:t>Milestone Payment Plan</a:t>
            </a:r>
          </a:p>
          <a:p>
            <a:pPr marL="457200" indent="-457200" algn="just">
              <a:spcAft>
                <a:spcPts val="0"/>
              </a:spcAft>
            </a:pPr>
            <a:r>
              <a:rPr lang="en-US" sz="2000" dirty="0">
                <a:solidFill>
                  <a:schemeClr val="tx2"/>
                </a:solidFill>
                <a:latin typeface="+mn-lt"/>
                <a:ea typeface="Times New Roman"/>
                <a:cs typeface="Times New Roman"/>
              </a:rPr>
              <a:t>	</a:t>
            </a:r>
            <a:endParaRPr lang="en-US" dirty="0">
              <a:solidFill>
                <a:schemeClr val="tx2"/>
              </a:solidFill>
              <a:latin typeface="+mn-lt"/>
              <a:ea typeface="Times New Roman"/>
              <a:cs typeface="Times New Roman"/>
            </a:endParaRPr>
          </a:p>
          <a:p>
            <a:pPr marL="457200" indent="-457200" algn="just">
              <a:spcAft>
                <a:spcPts val="0"/>
              </a:spcAft>
            </a:pPr>
            <a:r>
              <a:rPr lang="en-US" sz="1600" b="1" dirty="0">
                <a:latin typeface="+mn-lt"/>
                <a:ea typeface="Times New Roman"/>
                <a:cs typeface="Times New Roman"/>
              </a:rPr>
              <a:t>Determines how much gets paid, when and what are the conditions for payment</a:t>
            </a:r>
          </a:p>
          <a:p>
            <a:pPr marL="457200" indent="-457200" algn="just">
              <a:spcAft>
                <a:spcPts val="0"/>
              </a:spcAft>
            </a:pPr>
            <a:endParaRPr lang="en-US" sz="1600" dirty="0">
              <a:solidFill>
                <a:schemeClr val="tx2"/>
              </a:solidFill>
              <a:latin typeface="+mn-lt"/>
              <a:ea typeface="Times New Roman"/>
              <a:cs typeface="Times New Roman"/>
            </a:endParaRPr>
          </a:p>
          <a:p>
            <a:pPr marL="457200" indent="-457200">
              <a:spcAft>
                <a:spcPts val="0"/>
              </a:spcAft>
            </a:pPr>
            <a:r>
              <a:rPr lang="en-US" sz="1600" dirty="0">
                <a:solidFill>
                  <a:schemeClr val="tx2"/>
                </a:solidFill>
                <a:latin typeface="+mn-lt"/>
                <a:ea typeface="Times New Roman"/>
                <a:cs typeface="Times New Roman"/>
              </a:rPr>
              <a:t>ESA pays against achieved results = Payment milestone dates typical align with technical review</a:t>
            </a:r>
          </a:p>
          <a:p>
            <a:pPr marL="457200" indent="-457200">
              <a:spcAft>
                <a:spcPts val="0"/>
              </a:spcAft>
            </a:pPr>
            <a:r>
              <a:rPr lang="en-US" sz="1600" dirty="0">
                <a:solidFill>
                  <a:schemeClr val="tx2"/>
                </a:solidFill>
                <a:latin typeface="+mn-lt"/>
                <a:ea typeface="Times New Roman"/>
                <a:cs typeface="Times New Roman"/>
              </a:rPr>
              <a:t>milestones successfully concluding with all associated deliverables accepted by the Agency.</a:t>
            </a:r>
          </a:p>
          <a:p>
            <a:pPr marL="457200" indent="-457200" algn="just">
              <a:spcAft>
                <a:spcPts val="0"/>
              </a:spcAft>
            </a:pPr>
            <a:endParaRPr lang="en-US" sz="2000" dirty="0">
              <a:solidFill>
                <a:schemeClr val="tx2"/>
              </a:solidFill>
              <a:latin typeface="+mn-lt"/>
              <a:ea typeface="Times New Roman"/>
              <a:cs typeface="Times New Roman"/>
            </a:endParaRPr>
          </a:p>
        </p:txBody>
      </p:sp>
      <p:pic>
        <p:nvPicPr>
          <p:cNvPr id="6" name="Picture 5">
            <a:extLst>
              <a:ext uri="{FF2B5EF4-FFF2-40B4-BE49-F238E27FC236}">
                <a16:creationId xmlns:a16="http://schemas.microsoft.com/office/drawing/2014/main" id="{4E2042A8-1C6B-4994-B168-CA9160BF1FFF}"/>
              </a:ext>
            </a:extLst>
          </p:cNvPr>
          <p:cNvPicPr>
            <a:picLocks noChangeAspect="1"/>
          </p:cNvPicPr>
          <p:nvPr/>
        </p:nvPicPr>
        <p:blipFill rotWithShape="1">
          <a:blip r:embed="rId2"/>
          <a:srcRect l="862" t="5996" r="-934" b="-5782"/>
          <a:stretch/>
        </p:blipFill>
        <p:spPr>
          <a:xfrm>
            <a:off x="1291671" y="2924100"/>
            <a:ext cx="9223768" cy="3133738"/>
          </a:xfrm>
          <a:prstGeom prst="rect">
            <a:avLst/>
          </a:prstGeom>
        </p:spPr>
      </p:pic>
      <p:pic>
        <p:nvPicPr>
          <p:cNvPr id="3" name="Graphic 2" descr="Coins outline">
            <a:extLst>
              <a:ext uri="{FF2B5EF4-FFF2-40B4-BE49-F238E27FC236}">
                <a16:creationId xmlns:a16="http://schemas.microsoft.com/office/drawing/2014/main" id="{3DCC50B4-5778-C0E8-9453-CCB37124FCD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49637" y="77553"/>
            <a:ext cx="714945" cy="71494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36876263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3 – Financial </a:t>
            </a:r>
            <a:endParaRPr lang="en-GB" dirty="0"/>
          </a:p>
        </p:txBody>
      </p:sp>
      <p:sp>
        <p:nvSpPr>
          <p:cNvPr id="7" name="TextBox 6">
            <a:extLst>
              <a:ext uri="{FF2B5EF4-FFF2-40B4-BE49-F238E27FC236}">
                <a16:creationId xmlns:a16="http://schemas.microsoft.com/office/drawing/2014/main" id="{4A65B31F-2634-453E-9641-BD86604DEDDB}"/>
              </a:ext>
            </a:extLst>
          </p:cNvPr>
          <p:cNvSpPr txBox="1"/>
          <p:nvPr/>
        </p:nvSpPr>
        <p:spPr>
          <a:xfrm>
            <a:off x="405328" y="2351108"/>
            <a:ext cx="2596513" cy="2893100"/>
          </a:xfrm>
          <a:prstGeom prst="rect">
            <a:avLst/>
          </a:prstGeom>
          <a:noFill/>
        </p:spPr>
        <p:txBody>
          <a:bodyPr wrap="square" rtlCol="0">
            <a:spAutoFit/>
          </a:bodyPr>
          <a:lstStyle/>
          <a:p>
            <a:pPr>
              <a:spcBef>
                <a:spcPts val="600"/>
              </a:spcBef>
            </a:pPr>
            <a:r>
              <a:rPr lang="en-GB" dirty="0">
                <a:solidFill>
                  <a:schemeClr val="tx2"/>
                </a:solidFill>
                <a:latin typeface="+mn-lt"/>
              </a:rPr>
              <a:t>Acceptable Milestone Description</a:t>
            </a:r>
          </a:p>
          <a:p>
            <a:pPr marL="171450" indent="-171450">
              <a:spcBef>
                <a:spcPts val="600"/>
              </a:spcBef>
              <a:buFont typeface="Arial" panose="020B0604020202020204" pitchFamily="34" charset="0"/>
              <a:buChar char="•"/>
            </a:pPr>
            <a:endParaRPr lang="en-GB" dirty="0">
              <a:solidFill>
                <a:schemeClr val="tx2"/>
              </a:solidFill>
              <a:latin typeface="+mn-lt"/>
            </a:endParaRPr>
          </a:p>
          <a:p>
            <a:pPr>
              <a:spcBef>
                <a:spcPts val="600"/>
              </a:spcBef>
            </a:pPr>
            <a:r>
              <a:rPr lang="en-GB" dirty="0">
                <a:solidFill>
                  <a:schemeClr val="tx2"/>
                </a:solidFill>
                <a:latin typeface="+mn-lt"/>
              </a:rPr>
              <a:t>Preferred description is linked to a review</a:t>
            </a:r>
          </a:p>
          <a:p>
            <a:pPr marL="171450" indent="-171450">
              <a:spcBef>
                <a:spcPts val="600"/>
              </a:spcBef>
              <a:buFont typeface="Arial" panose="020B0604020202020204" pitchFamily="34" charset="0"/>
              <a:buChar char="•"/>
            </a:pPr>
            <a:endParaRPr lang="en-GB" dirty="0">
              <a:solidFill>
                <a:schemeClr val="tx2"/>
              </a:solidFill>
              <a:latin typeface="+mn-lt"/>
            </a:endParaRPr>
          </a:p>
          <a:p>
            <a:pPr>
              <a:spcBef>
                <a:spcPts val="600"/>
              </a:spcBef>
            </a:pPr>
            <a:r>
              <a:rPr lang="en-GB" dirty="0">
                <a:solidFill>
                  <a:schemeClr val="tx2"/>
                </a:solidFill>
                <a:latin typeface="+mn-lt"/>
              </a:rPr>
              <a:t>Payments should be balanced to predicted expenditure profile</a:t>
            </a:r>
          </a:p>
        </p:txBody>
      </p:sp>
      <p:cxnSp>
        <p:nvCxnSpPr>
          <p:cNvPr id="8" name="Straight Arrow Connector 7">
            <a:extLst>
              <a:ext uri="{FF2B5EF4-FFF2-40B4-BE49-F238E27FC236}">
                <a16:creationId xmlns:a16="http://schemas.microsoft.com/office/drawing/2014/main" id="{EFBAA656-5EDE-4DB8-B6D8-250807083374}"/>
              </a:ext>
            </a:extLst>
          </p:cNvPr>
          <p:cNvCxnSpPr>
            <a:cxnSpLocks/>
          </p:cNvCxnSpPr>
          <p:nvPr/>
        </p:nvCxnSpPr>
        <p:spPr>
          <a:xfrm>
            <a:off x="2787961" y="2611932"/>
            <a:ext cx="2236784" cy="704705"/>
          </a:xfrm>
          <a:prstGeom prst="straightConnector1">
            <a:avLst/>
          </a:prstGeom>
          <a:ln w="254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F3A930E1-60A5-4A38-83B2-70024E7C496D}"/>
              </a:ext>
            </a:extLst>
          </p:cNvPr>
          <p:cNvCxnSpPr>
            <a:cxnSpLocks/>
          </p:cNvCxnSpPr>
          <p:nvPr/>
        </p:nvCxnSpPr>
        <p:spPr>
          <a:xfrm>
            <a:off x="2947821" y="3541364"/>
            <a:ext cx="2076924" cy="334830"/>
          </a:xfrm>
          <a:prstGeom prst="straightConnector1">
            <a:avLst/>
          </a:prstGeom>
          <a:ln w="254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0EDDA9F1-E13C-47CF-9415-583B064DBEBB}"/>
              </a:ext>
            </a:extLst>
          </p:cNvPr>
          <p:cNvCxnSpPr>
            <a:cxnSpLocks/>
          </p:cNvCxnSpPr>
          <p:nvPr/>
        </p:nvCxnSpPr>
        <p:spPr>
          <a:xfrm flipV="1">
            <a:off x="2787961" y="4024523"/>
            <a:ext cx="6743497" cy="732915"/>
          </a:xfrm>
          <a:prstGeom prst="straightConnector1">
            <a:avLst/>
          </a:prstGeom>
          <a:ln w="25400">
            <a:solidFill>
              <a:schemeClr val="accent2"/>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3" name="Table 12">
            <a:extLst>
              <a:ext uri="{FF2B5EF4-FFF2-40B4-BE49-F238E27FC236}">
                <a16:creationId xmlns:a16="http://schemas.microsoft.com/office/drawing/2014/main" id="{F442C3C2-2231-4305-98F4-D9A8A3714F4C}"/>
              </a:ext>
            </a:extLst>
          </p:cNvPr>
          <p:cNvGraphicFramePr>
            <a:graphicFrameLocks noGrp="1"/>
          </p:cNvGraphicFramePr>
          <p:nvPr/>
        </p:nvGraphicFramePr>
        <p:xfrm>
          <a:off x="5024745" y="2298471"/>
          <a:ext cx="6451729" cy="3117273"/>
        </p:xfrm>
        <a:graphic>
          <a:graphicData uri="http://schemas.openxmlformats.org/drawingml/2006/table">
            <a:tbl>
              <a:tblPr firstRow="1" firstCol="1" lastRow="1" lastCol="1" bandRow="1" bandCol="1"/>
              <a:tblGrid>
                <a:gridCol w="3235599">
                  <a:extLst>
                    <a:ext uri="{9D8B030D-6E8A-4147-A177-3AD203B41FA5}">
                      <a16:colId xmlns:a16="http://schemas.microsoft.com/office/drawing/2014/main" val="4163732515"/>
                    </a:ext>
                  </a:extLst>
                </a:gridCol>
                <a:gridCol w="916654">
                  <a:extLst>
                    <a:ext uri="{9D8B030D-6E8A-4147-A177-3AD203B41FA5}">
                      <a16:colId xmlns:a16="http://schemas.microsoft.com/office/drawing/2014/main" val="3556645994"/>
                    </a:ext>
                  </a:extLst>
                </a:gridCol>
                <a:gridCol w="1609417">
                  <a:extLst>
                    <a:ext uri="{9D8B030D-6E8A-4147-A177-3AD203B41FA5}">
                      <a16:colId xmlns:a16="http://schemas.microsoft.com/office/drawing/2014/main" val="978640463"/>
                    </a:ext>
                  </a:extLst>
                </a:gridCol>
                <a:gridCol w="690059">
                  <a:extLst>
                    <a:ext uri="{9D8B030D-6E8A-4147-A177-3AD203B41FA5}">
                      <a16:colId xmlns:a16="http://schemas.microsoft.com/office/drawing/2014/main" val="580471266"/>
                    </a:ext>
                  </a:extLst>
                </a:gridCol>
              </a:tblGrid>
              <a:tr h="823030">
                <a:tc>
                  <a:txBody>
                    <a:bodyPr/>
                    <a:lstStyle/>
                    <a:p>
                      <a:pPr algn="ctr">
                        <a:spcAft>
                          <a:spcPts val="0"/>
                        </a:spcAft>
                        <a:tabLst>
                          <a:tab pos="571500" algn="l"/>
                          <a:tab pos="1028700" algn="l"/>
                          <a:tab pos="1600200" algn="l"/>
                        </a:tabLst>
                      </a:pPr>
                      <a:r>
                        <a:rPr lang="en-GB" sz="900" b="1" dirty="0">
                          <a:effectLst/>
                          <a:latin typeface="Georgia" panose="02040502050405020303" pitchFamily="18" charset="0"/>
                          <a:ea typeface="Times New Roman" panose="02020603050405020304" pitchFamily="18" charset="0"/>
                        </a:rPr>
                        <a:t> </a:t>
                      </a:r>
                      <a:endParaRPr lang="en-GB" sz="1200" dirty="0">
                        <a:effectLst/>
                        <a:latin typeface="Times New Roman" panose="02020603050405020304" pitchFamily="18" charset="0"/>
                        <a:ea typeface="Times New Roman" panose="02020603050405020304" pitchFamily="18" charset="0"/>
                      </a:endParaRPr>
                    </a:p>
                    <a:p>
                      <a:pPr algn="ctr">
                        <a:spcAft>
                          <a:spcPts val="0"/>
                        </a:spcAft>
                        <a:tabLst>
                          <a:tab pos="571500" algn="l"/>
                          <a:tab pos="1028700" algn="l"/>
                          <a:tab pos="1600200" algn="l"/>
                        </a:tabLst>
                      </a:pPr>
                      <a:r>
                        <a:rPr lang="en-GB" sz="900" b="1" dirty="0">
                          <a:effectLst/>
                          <a:latin typeface="Georgia" panose="02040502050405020303" pitchFamily="18" charset="0"/>
                          <a:ea typeface="Times New Roman" panose="02020603050405020304" pitchFamily="18" charset="0"/>
                        </a:rPr>
                        <a:t>Milestone (MS) Description</a:t>
                      </a:r>
                      <a:endParaRPr lang="en-GB"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Aft>
                          <a:spcPts val="0"/>
                        </a:spcAft>
                        <a:tabLst>
                          <a:tab pos="571500" algn="l"/>
                          <a:tab pos="1028700" algn="l"/>
                          <a:tab pos="1600200" algn="l"/>
                        </a:tabLst>
                      </a:pPr>
                      <a:r>
                        <a:rPr lang="en-GB" sz="900" b="1">
                          <a:effectLst/>
                          <a:latin typeface="Georgia" panose="02040502050405020303" pitchFamily="18" charset="0"/>
                          <a:ea typeface="Times New Roman" panose="02020603050405020304" pitchFamily="18" charset="0"/>
                        </a:rPr>
                        <a:t> </a:t>
                      </a:r>
                      <a:endParaRPr lang="en-GB" sz="1200">
                        <a:effectLst/>
                        <a:latin typeface="Times New Roman" panose="02020603050405020304" pitchFamily="18" charset="0"/>
                        <a:ea typeface="Times New Roman" panose="02020603050405020304" pitchFamily="18" charset="0"/>
                      </a:endParaRPr>
                    </a:p>
                    <a:p>
                      <a:pPr algn="ctr">
                        <a:spcAft>
                          <a:spcPts val="0"/>
                        </a:spcAft>
                        <a:tabLst>
                          <a:tab pos="571500" algn="l"/>
                          <a:tab pos="1028700" algn="l"/>
                          <a:tab pos="1600200" algn="l"/>
                        </a:tabLst>
                      </a:pPr>
                      <a:r>
                        <a:rPr lang="en-GB" sz="900" b="1">
                          <a:effectLst/>
                          <a:latin typeface="Georgia" panose="02040502050405020303" pitchFamily="18" charset="0"/>
                          <a:ea typeface="Times New Roman" panose="02020603050405020304" pitchFamily="18" charset="0"/>
                        </a:rPr>
                        <a:t>Schedule Date</a:t>
                      </a:r>
                      <a:endParaRPr lang="en-GB"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Aft>
                          <a:spcPts val="0"/>
                        </a:spcAft>
                        <a:tabLst>
                          <a:tab pos="571500" algn="l"/>
                          <a:tab pos="1028700" algn="l"/>
                          <a:tab pos="1600200" algn="l"/>
                        </a:tabLst>
                      </a:pPr>
                      <a:r>
                        <a:rPr lang="en-GB" sz="900" b="1" dirty="0">
                          <a:effectLst/>
                          <a:latin typeface="Georgia" panose="02040502050405020303" pitchFamily="18" charset="0"/>
                          <a:ea typeface="Times New Roman" panose="02020603050405020304" pitchFamily="18" charset="0"/>
                        </a:rPr>
                        <a:t> </a:t>
                      </a:r>
                      <a:endParaRPr lang="en-GB" sz="1200" dirty="0">
                        <a:effectLst/>
                        <a:latin typeface="Times New Roman" panose="02020603050405020304" pitchFamily="18" charset="0"/>
                        <a:ea typeface="Times New Roman" panose="02020603050405020304" pitchFamily="18" charset="0"/>
                      </a:endParaRPr>
                    </a:p>
                    <a:p>
                      <a:pPr algn="ctr">
                        <a:spcAft>
                          <a:spcPts val="0"/>
                        </a:spcAft>
                        <a:tabLst>
                          <a:tab pos="571500" algn="l"/>
                          <a:tab pos="1028700" algn="l"/>
                          <a:tab pos="1600200" algn="l"/>
                        </a:tabLst>
                      </a:pPr>
                      <a:r>
                        <a:rPr lang="en-GB" sz="900" b="1" dirty="0">
                          <a:effectLst/>
                          <a:latin typeface="Georgia" panose="02040502050405020303" pitchFamily="18" charset="0"/>
                          <a:ea typeface="Times New Roman" panose="02020603050405020304" pitchFamily="18" charset="0"/>
                        </a:rPr>
                        <a:t>Payments from ESA to (Prime) Contractor</a:t>
                      </a:r>
                      <a:endParaRPr lang="en-GB" sz="1200" dirty="0">
                        <a:effectLst/>
                        <a:latin typeface="Times New Roman" panose="02020603050405020304" pitchFamily="18" charset="0"/>
                        <a:ea typeface="Times New Roman" panose="02020603050405020304" pitchFamily="18" charset="0"/>
                      </a:endParaRPr>
                    </a:p>
                    <a:p>
                      <a:pPr algn="ctr">
                        <a:spcAft>
                          <a:spcPts val="0"/>
                        </a:spcAft>
                        <a:tabLst>
                          <a:tab pos="571500" algn="l"/>
                          <a:tab pos="1028700" algn="l"/>
                          <a:tab pos="1600200" algn="l"/>
                        </a:tabLst>
                      </a:pPr>
                      <a:r>
                        <a:rPr lang="en-GB" sz="900" b="1" dirty="0">
                          <a:effectLst/>
                          <a:latin typeface="Georgia" panose="02040502050405020303" pitchFamily="18" charset="0"/>
                          <a:ea typeface="Times New Roman" panose="02020603050405020304" pitchFamily="18" charset="0"/>
                        </a:rPr>
                        <a:t>(in Euro)</a:t>
                      </a:r>
                      <a:endParaRPr lang="en-GB"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spcAft>
                          <a:spcPts val="0"/>
                        </a:spcAft>
                        <a:tabLst>
                          <a:tab pos="571500" algn="l"/>
                          <a:tab pos="1028700" algn="l"/>
                          <a:tab pos="1600200" algn="l"/>
                        </a:tabLst>
                      </a:pPr>
                      <a:r>
                        <a:rPr lang="en-GB" sz="900" b="1">
                          <a:effectLst/>
                          <a:latin typeface="Georgia" panose="02040502050405020303" pitchFamily="18" charset="0"/>
                          <a:ea typeface="Times New Roman" panose="02020603050405020304" pitchFamily="18" charset="0"/>
                        </a:rPr>
                        <a:t> </a:t>
                      </a:r>
                      <a:endParaRPr lang="en-GB" sz="1200">
                        <a:effectLst/>
                        <a:latin typeface="Times New Roman" panose="02020603050405020304" pitchFamily="18" charset="0"/>
                        <a:ea typeface="Times New Roman" panose="02020603050405020304" pitchFamily="18" charset="0"/>
                      </a:endParaRPr>
                    </a:p>
                    <a:p>
                      <a:pPr algn="ctr">
                        <a:spcAft>
                          <a:spcPts val="0"/>
                        </a:spcAft>
                        <a:tabLst>
                          <a:tab pos="571500" algn="l"/>
                          <a:tab pos="1028700" algn="l"/>
                          <a:tab pos="1600200" algn="l"/>
                        </a:tabLst>
                      </a:pPr>
                      <a:r>
                        <a:rPr lang="en-GB" sz="900" b="1">
                          <a:effectLst/>
                          <a:latin typeface="Georgia" panose="02040502050405020303" pitchFamily="18" charset="0"/>
                          <a:ea typeface="Times New Roman" panose="02020603050405020304" pitchFamily="18" charset="0"/>
                        </a:rPr>
                        <a:t>Country (ISO code) </a:t>
                      </a:r>
                      <a:endParaRPr lang="en-GB" sz="1200">
                        <a:effectLst/>
                        <a:latin typeface="Times New Roman" panose="02020603050405020304" pitchFamily="18" charset="0"/>
                        <a:ea typeface="Times New Roman" panose="02020603050405020304" pitchFamily="18" charset="0"/>
                      </a:endParaRPr>
                    </a:p>
                    <a:p>
                      <a:pPr>
                        <a:spcAft>
                          <a:spcPts val="0"/>
                        </a:spcAft>
                        <a:tabLst>
                          <a:tab pos="571500" algn="l"/>
                          <a:tab pos="1028700" algn="l"/>
                          <a:tab pos="1600200" algn="l"/>
                        </a:tabLst>
                      </a:pPr>
                      <a:r>
                        <a:rPr lang="en-GB" sz="900" b="1">
                          <a:effectLst/>
                          <a:latin typeface="Georgia" panose="02040502050405020303" pitchFamily="18" charset="0"/>
                          <a:ea typeface="Times New Roman" panose="02020603050405020304" pitchFamily="18" charset="0"/>
                        </a:rPr>
                        <a:t> </a:t>
                      </a:r>
                      <a:endParaRPr lang="en-GB"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2548215189"/>
                  </a:ext>
                </a:extLst>
              </a:tr>
              <a:tr h="493818">
                <a:tc>
                  <a:txBody>
                    <a:bodyPr/>
                    <a:lstStyle/>
                    <a:p>
                      <a:pPr>
                        <a:spcBef>
                          <a:spcPts val="600"/>
                        </a:spcBef>
                        <a:spcAft>
                          <a:spcPts val="0"/>
                        </a:spcAft>
                        <a:tabLst>
                          <a:tab pos="571500" algn="l"/>
                          <a:tab pos="1028700" algn="l"/>
                          <a:tab pos="1600200" algn="l"/>
                        </a:tabLst>
                      </a:pPr>
                      <a:r>
                        <a:rPr lang="en-GB" sz="900" dirty="0">
                          <a:effectLst/>
                          <a:latin typeface="Georgia" panose="02040502050405020303" pitchFamily="18" charset="0"/>
                          <a:ea typeface="Times New Roman" panose="02020603050405020304" pitchFamily="18" charset="0"/>
                        </a:rPr>
                        <a:t>Progress (MS 1): Upon successful completion of the Requirements</a:t>
                      </a:r>
                      <a:r>
                        <a:rPr lang="en-GB" sz="900" baseline="0" dirty="0">
                          <a:effectLst/>
                          <a:latin typeface="Georgia" panose="02040502050405020303" pitchFamily="18" charset="0"/>
                          <a:ea typeface="Times New Roman" panose="02020603050405020304" pitchFamily="18" charset="0"/>
                        </a:rPr>
                        <a:t> Review</a:t>
                      </a:r>
                      <a:r>
                        <a:rPr lang="en-GB" sz="900" dirty="0">
                          <a:effectLst/>
                          <a:latin typeface="Georgia" panose="02040502050405020303" pitchFamily="18" charset="0"/>
                          <a:ea typeface="Times New Roman" panose="02020603050405020304" pitchFamily="18" charset="0"/>
                        </a:rPr>
                        <a:t> and acceptance of deliverables D1a, D1b, D1c, D2 and D3. </a:t>
                      </a:r>
                      <a:endParaRPr lang="en-GB"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tabLst>
                          <a:tab pos="571500" algn="l"/>
                          <a:tab pos="1028700" algn="l"/>
                          <a:tab pos="1600200" algn="l"/>
                        </a:tabLst>
                      </a:pPr>
                      <a:r>
                        <a:rPr lang="en-GB" sz="900">
                          <a:effectLst/>
                          <a:latin typeface="Georgia" panose="02040502050405020303" pitchFamily="18" charset="0"/>
                          <a:ea typeface="Times New Roman" panose="02020603050405020304" pitchFamily="18" charset="0"/>
                        </a:rPr>
                        <a:t>To + 2 months</a:t>
                      </a:r>
                      <a:endParaRPr lang="en-GB"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600"/>
                        </a:spcBef>
                        <a:spcAft>
                          <a:spcPts val="0"/>
                        </a:spcAft>
                        <a:tabLst>
                          <a:tab pos="571500" algn="l"/>
                          <a:tab pos="1028700" algn="l"/>
                          <a:tab pos="1600200" algn="l"/>
                        </a:tabLst>
                      </a:pPr>
                      <a:r>
                        <a:rPr lang="en-GB" sz="900" dirty="0">
                          <a:effectLst/>
                          <a:latin typeface="Georgia" panose="02040502050405020303" pitchFamily="18" charset="0"/>
                          <a:ea typeface="Times New Roman" panose="02020603050405020304" pitchFamily="18" charset="0"/>
                        </a:rPr>
                        <a:t>75,000</a:t>
                      </a:r>
                      <a:endParaRPr lang="en-GB"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Bef>
                          <a:spcPts val="600"/>
                        </a:spcBef>
                        <a:spcAft>
                          <a:spcPts val="0"/>
                        </a:spcAft>
                        <a:tabLst>
                          <a:tab pos="571500" algn="l"/>
                          <a:tab pos="1028700" algn="l"/>
                          <a:tab pos="1600200" algn="l"/>
                        </a:tabLst>
                      </a:pPr>
                      <a:r>
                        <a:rPr lang="en-GB" sz="900">
                          <a:effectLst/>
                          <a:latin typeface="Georgia" panose="02040502050405020303" pitchFamily="18" charset="0"/>
                          <a:ea typeface="Times New Roman" panose="02020603050405020304" pitchFamily="18" charset="0"/>
                        </a:rPr>
                        <a:t>EE</a:t>
                      </a:r>
                      <a:endParaRPr lang="en-GB"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62606420"/>
                  </a:ext>
                </a:extLst>
              </a:tr>
              <a:tr h="623035">
                <a:tc>
                  <a:txBody>
                    <a:bodyPr/>
                    <a:lstStyle/>
                    <a:p>
                      <a:pPr>
                        <a:spcBef>
                          <a:spcPts val="600"/>
                        </a:spcBef>
                        <a:spcAft>
                          <a:spcPts val="0"/>
                        </a:spcAft>
                        <a:tabLst>
                          <a:tab pos="571500" algn="l"/>
                          <a:tab pos="1028700" algn="l"/>
                          <a:tab pos="1600200" algn="l"/>
                        </a:tabLst>
                      </a:pPr>
                      <a:r>
                        <a:rPr lang="en-GB" sz="900" dirty="0">
                          <a:effectLst/>
                          <a:latin typeface="Georgia" panose="02040502050405020303" pitchFamily="18" charset="0"/>
                          <a:ea typeface="Times New Roman" panose="02020603050405020304" pitchFamily="18" charset="0"/>
                        </a:rPr>
                        <a:t>Progress (MS 2): Upon successful completion of the Preliminary Design</a:t>
                      </a:r>
                      <a:r>
                        <a:rPr lang="en-GB" sz="900" baseline="0" dirty="0">
                          <a:effectLst/>
                          <a:latin typeface="Georgia" panose="02040502050405020303" pitchFamily="18" charset="0"/>
                          <a:ea typeface="Times New Roman" panose="02020603050405020304" pitchFamily="18" charset="0"/>
                        </a:rPr>
                        <a:t> </a:t>
                      </a:r>
                      <a:r>
                        <a:rPr lang="en-GB" sz="900" dirty="0">
                          <a:effectLst/>
                          <a:latin typeface="Georgia" panose="02040502050405020303" pitchFamily="18" charset="0"/>
                          <a:ea typeface="Times New Roman" panose="02020603050405020304" pitchFamily="18" charset="0"/>
                        </a:rPr>
                        <a:t>Review and acceptance of deliverables D4a-c, D5, D6a-b, D7.</a:t>
                      </a:r>
                      <a:endParaRPr lang="en-GB"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tabLst>
                          <a:tab pos="571500" algn="l"/>
                          <a:tab pos="1028700" algn="l"/>
                          <a:tab pos="1600200" algn="l"/>
                        </a:tabLst>
                      </a:pPr>
                      <a:r>
                        <a:rPr lang="en-GB" sz="900">
                          <a:effectLst/>
                          <a:latin typeface="Georgia" panose="02040502050405020303" pitchFamily="18" charset="0"/>
                          <a:ea typeface="Times New Roman" panose="02020603050405020304" pitchFamily="18" charset="0"/>
                        </a:rPr>
                        <a:t>To + 7 months</a:t>
                      </a:r>
                      <a:endParaRPr lang="en-GB"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600"/>
                        </a:spcBef>
                        <a:spcAft>
                          <a:spcPts val="0"/>
                        </a:spcAft>
                        <a:tabLst>
                          <a:tab pos="571500" algn="l"/>
                          <a:tab pos="1028700" algn="l"/>
                          <a:tab pos="1600200" algn="l"/>
                        </a:tabLst>
                      </a:pPr>
                      <a:r>
                        <a:rPr lang="en-GB" sz="900" dirty="0">
                          <a:effectLst/>
                          <a:latin typeface="Georgia" panose="02040502050405020303" pitchFamily="18" charset="0"/>
                          <a:ea typeface="Times New Roman" panose="02020603050405020304" pitchFamily="18" charset="0"/>
                        </a:rPr>
                        <a:t>74,570</a:t>
                      </a:r>
                      <a:endParaRPr lang="en-GB"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669514311"/>
                  </a:ext>
                </a:extLst>
              </a:tr>
              <a:tr h="987636">
                <a:tc>
                  <a:txBody>
                    <a:bodyPr/>
                    <a:lstStyle/>
                    <a:p>
                      <a:pPr>
                        <a:spcBef>
                          <a:spcPts val="600"/>
                        </a:spcBef>
                        <a:spcAft>
                          <a:spcPts val="0"/>
                        </a:spcAft>
                      </a:pPr>
                      <a:r>
                        <a:rPr lang="en-GB" sz="900" dirty="0">
                          <a:effectLst/>
                          <a:latin typeface="Georgia" panose="02040502050405020303" pitchFamily="18" charset="0"/>
                          <a:ea typeface="Times New Roman" panose="02020603050405020304" pitchFamily="18" charset="0"/>
                        </a:rPr>
                        <a:t>Final Settlement (MS3): Upon successful completion of the CDR and the Agency’s acceptance of all deliverable items due under the Contract and the Contractor’s fulfilment of all other contractual obligations including submission of the Contract Closure Documentation. </a:t>
                      </a:r>
                      <a:endParaRPr lang="en-GB"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tabLst>
                          <a:tab pos="571500" algn="l"/>
                          <a:tab pos="1028700" algn="l"/>
                          <a:tab pos="1600200" algn="l"/>
                        </a:tabLst>
                      </a:pPr>
                      <a:r>
                        <a:rPr lang="en-GB" sz="900">
                          <a:effectLst/>
                          <a:latin typeface="Georgia" panose="02040502050405020303" pitchFamily="18" charset="0"/>
                          <a:ea typeface="Times New Roman" panose="02020603050405020304" pitchFamily="18" charset="0"/>
                        </a:rPr>
                        <a:t>To +18 months</a:t>
                      </a:r>
                      <a:endParaRPr lang="en-GB"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600"/>
                        </a:spcBef>
                        <a:spcAft>
                          <a:spcPts val="0"/>
                        </a:spcAft>
                        <a:tabLst>
                          <a:tab pos="571500" algn="l"/>
                          <a:tab pos="1028700" algn="l"/>
                          <a:tab pos="1600200" algn="l"/>
                        </a:tabLst>
                      </a:pPr>
                      <a:r>
                        <a:rPr lang="en-GB" sz="900" dirty="0">
                          <a:effectLst/>
                          <a:latin typeface="Georgia" panose="02040502050405020303" pitchFamily="18" charset="0"/>
                          <a:ea typeface="Times New Roman" panose="02020603050405020304" pitchFamily="18" charset="0"/>
                        </a:rPr>
                        <a:t>41,812</a:t>
                      </a:r>
                      <a:endParaRPr lang="en-GB"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extLst>
                  <a:ext uri="{0D108BD9-81ED-4DB2-BD59-A6C34878D82A}">
                    <a16:rowId xmlns:a16="http://schemas.microsoft.com/office/drawing/2014/main" val="3670738899"/>
                  </a:ext>
                </a:extLst>
              </a:tr>
              <a:tr h="189754">
                <a:tc gridSpan="2">
                  <a:txBody>
                    <a:bodyPr/>
                    <a:lstStyle/>
                    <a:p>
                      <a:pPr>
                        <a:spcAft>
                          <a:spcPts val="0"/>
                        </a:spcAft>
                      </a:pPr>
                      <a:r>
                        <a:rPr lang="en-GB" sz="900" b="1">
                          <a:effectLst/>
                          <a:latin typeface="Georgia" panose="02040502050405020303" pitchFamily="18" charset="0"/>
                          <a:ea typeface="Times New Roman" panose="02020603050405020304" pitchFamily="18" charset="0"/>
                        </a:rPr>
                        <a:t>TOTAL</a:t>
                      </a:r>
                      <a:endParaRPr lang="en-GB" sz="12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GB"/>
                    </a:p>
                  </a:txBody>
                  <a:tcPr/>
                </a:tc>
                <a:tc>
                  <a:txBody>
                    <a:bodyPr/>
                    <a:lstStyle/>
                    <a:p>
                      <a:pPr algn="r">
                        <a:spcAft>
                          <a:spcPts val="0"/>
                        </a:spcAft>
                      </a:pPr>
                      <a:r>
                        <a:rPr lang="en-GB" sz="900" dirty="0">
                          <a:effectLst/>
                          <a:latin typeface="Georgia" panose="02040502050405020303" pitchFamily="18" charset="0"/>
                          <a:ea typeface="Times New Roman" panose="02020603050405020304" pitchFamily="18" charset="0"/>
                        </a:rPr>
                        <a:t>191,382</a:t>
                      </a:r>
                      <a:endParaRPr lang="en-GB"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900" dirty="0">
                          <a:effectLst/>
                          <a:latin typeface="Georgia" panose="02040502050405020303" pitchFamily="18" charset="0"/>
                          <a:ea typeface="Times New Roman" panose="02020603050405020304" pitchFamily="18" charset="0"/>
                        </a:rPr>
                        <a:t> </a:t>
                      </a:r>
                      <a:endParaRPr lang="en-GB" sz="12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4157173718"/>
                  </a:ext>
                </a:extLst>
              </a:tr>
            </a:tbl>
          </a:graphicData>
        </a:graphic>
      </p:graphicFrame>
      <p:sp>
        <p:nvSpPr>
          <p:cNvPr id="4" name="Rectangle 3">
            <a:extLst>
              <a:ext uri="{FF2B5EF4-FFF2-40B4-BE49-F238E27FC236}">
                <a16:creationId xmlns:a16="http://schemas.microsoft.com/office/drawing/2014/main" id="{9EFB6ED5-72E9-B1F3-373D-92F0AF176D72}"/>
              </a:ext>
            </a:extLst>
          </p:cNvPr>
          <p:cNvSpPr/>
          <p:nvPr/>
        </p:nvSpPr>
        <p:spPr>
          <a:xfrm>
            <a:off x="2999213" y="1070808"/>
            <a:ext cx="6226911" cy="1039554"/>
          </a:xfrm>
          <a:prstGeom prst="rect">
            <a:avLst/>
          </a:prstGeom>
          <a:solidFill>
            <a:srgbClr val="D9D9D9"/>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b"/>
          <a:lstStyle/>
          <a:p>
            <a:pPr marL="0" marR="0" lvl="0" indent="0" algn="ctr" defTabSz="914400" eaLnBrk="1" fontAlgn="auto" latinLnBrk="0" hangingPunct="1">
              <a:lnSpc>
                <a:spcPct val="100000"/>
              </a:lnSpc>
              <a:spcBef>
                <a:spcPts val="0"/>
              </a:spcBef>
              <a:spcAft>
                <a:spcPts val="0"/>
              </a:spcAft>
              <a:buClrTx/>
              <a:buSzTx/>
              <a:buFontTx/>
              <a:buNone/>
              <a:tabLst/>
              <a:defRPr/>
            </a:pPr>
            <a:r>
              <a:rPr lang="en-GB" altLang="en-US" sz="2000" b="1" dirty="0">
                <a:solidFill>
                  <a:schemeClr val="tx1"/>
                </a:solidFill>
                <a:highlight>
                  <a:srgbClr val="D9D9D9"/>
                </a:highlight>
                <a:latin typeface="+mn-lt"/>
              </a:rPr>
              <a:t>Hints &amp; Tips: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altLang="en-US" sz="2000" b="1" i="0" u="none" strike="noStrike" kern="0" cap="none" spc="0" normalizeH="0" baseline="0" noProof="0" dirty="0">
                <a:ln>
                  <a:noFill/>
                </a:ln>
                <a:solidFill>
                  <a:schemeClr val="tx2"/>
                </a:solidFill>
                <a:effectLst/>
                <a:uLnTx/>
                <a:uFillTx/>
                <a:ea typeface="+mn-ea"/>
                <a:cs typeface="+mn-cs"/>
              </a:rPr>
              <a:t>Not more than 2 payments in a 12 month period!</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altLang="en-US" sz="2000" b="1" i="0" u="none" strike="noStrike" kern="0" cap="none" spc="0" normalizeH="0" baseline="0" noProof="0" dirty="0">
                <a:ln>
                  <a:noFill/>
                </a:ln>
                <a:solidFill>
                  <a:schemeClr val="tx2"/>
                </a:solidFill>
                <a:effectLst/>
                <a:uLnTx/>
                <a:uFillTx/>
                <a:ea typeface="+mn-ea"/>
                <a:cs typeface="+mn-cs"/>
              </a:rPr>
              <a:t>Balance to be cash neutral!</a:t>
            </a:r>
          </a:p>
        </p:txBody>
      </p:sp>
      <p:pic>
        <p:nvPicPr>
          <p:cNvPr id="15" name="Graphic 14" descr="Coins outline">
            <a:extLst>
              <a:ext uri="{FF2B5EF4-FFF2-40B4-BE49-F238E27FC236}">
                <a16:creationId xmlns:a16="http://schemas.microsoft.com/office/drawing/2014/main" id="{2A5B8A4D-ED25-88E2-A1F4-753F2C27332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49637" y="77553"/>
            <a:ext cx="714945" cy="71494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90254680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3 – Financial </a:t>
            </a:r>
            <a:endParaRPr lang="en-GB" dirty="0"/>
          </a:p>
        </p:txBody>
      </p:sp>
      <p:sp>
        <p:nvSpPr>
          <p:cNvPr id="9" name="TextBox 8">
            <a:extLst>
              <a:ext uri="{FF2B5EF4-FFF2-40B4-BE49-F238E27FC236}">
                <a16:creationId xmlns:a16="http://schemas.microsoft.com/office/drawing/2014/main" id="{E72277E0-B7A3-464E-9FE5-09312A94EC81}"/>
              </a:ext>
            </a:extLst>
          </p:cNvPr>
          <p:cNvSpPr txBox="1"/>
          <p:nvPr/>
        </p:nvSpPr>
        <p:spPr>
          <a:xfrm>
            <a:off x="11248" y="2306945"/>
            <a:ext cx="12202842" cy="923330"/>
          </a:xfrm>
          <a:prstGeom prst="rect">
            <a:avLst/>
          </a:prstGeom>
          <a:noFill/>
        </p:spPr>
        <p:txBody>
          <a:bodyPr wrap="square" rtlCol="0">
            <a:spAutoFit/>
          </a:bodyPr>
          <a:lstStyle/>
          <a:p>
            <a:pPr marL="457200" indent="-457200" algn="ctr">
              <a:spcAft>
                <a:spcPts val="0"/>
              </a:spcAft>
            </a:pPr>
            <a:r>
              <a:rPr lang="en-US" b="1" dirty="0">
                <a:latin typeface="+mn-lt"/>
                <a:ea typeface="Times New Roman"/>
                <a:cs typeface="Times New Roman"/>
              </a:rPr>
              <a:t>Note: </a:t>
            </a:r>
            <a:r>
              <a:rPr lang="en-US" dirty="0">
                <a:latin typeface="+mn-lt"/>
                <a:ea typeface="Times New Roman"/>
                <a:cs typeface="Times New Roman"/>
              </a:rPr>
              <a:t>	</a:t>
            </a:r>
          </a:p>
          <a:p>
            <a:pPr marL="457200" indent="-457200" algn="ctr">
              <a:spcAft>
                <a:spcPts val="0"/>
              </a:spcAft>
            </a:pPr>
            <a:r>
              <a:rPr lang="en-US" sz="1600" dirty="0">
                <a:solidFill>
                  <a:schemeClr val="tx2"/>
                </a:solidFill>
                <a:latin typeface="+mn-lt"/>
                <a:ea typeface="Times New Roman"/>
                <a:cs typeface="Times New Roman"/>
              </a:rPr>
              <a:t>The advance payment constitutes a debt of the Contractor to the Agency until it has been offset against a subsequent milestone.</a:t>
            </a:r>
          </a:p>
          <a:p>
            <a:pPr marL="457200" indent="-457200" algn="just">
              <a:spcAft>
                <a:spcPts val="0"/>
              </a:spcAft>
            </a:pPr>
            <a:r>
              <a:rPr lang="en-US" sz="2000" dirty="0">
                <a:solidFill>
                  <a:schemeClr val="tx2"/>
                </a:solidFill>
                <a:latin typeface="+mn-lt"/>
                <a:ea typeface="Times New Roman"/>
                <a:cs typeface="Times New Roman"/>
              </a:rPr>
              <a:t>	</a:t>
            </a:r>
          </a:p>
        </p:txBody>
      </p:sp>
      <p:sp>
        <p:nvSpPr>
          <p:cNvPr id="7" name="TextBox 6">
            <a:extLst>
              <a:ext uri="{FF2B5EF4-FFF2-40B4-BE49-F238E27FC236}">
                <a16:creationId xmlns:a16="http://schemas.microsoft.com/office/drawing/2014/main" id="{4A65B31F-2634-453E-9641-BD86604DEDDB}"/>
              </a:ext>
            </a:extLst>
          </p:cNvPr>
          <p:cNvSpPr txBox="1"/>
          <p:nvPr/>
        </p:nvSpPr>
        <p:spPr>
          <a:xfrm>
            <a:off x="921055" y="4765057"/>
            <a:ext cx="9899689" cy="584775"/>
          </a:xfrm>
          <a:prstGeom prst="rect">
            <a:avLst/>
          </a:prstGeom>
          <a:noFill/>
        </p:spPr>
        <p:txBody>
          <a:bodyPr wrap="square" lIns="91440" tIns="45720" rIns="91440" bIns="45720" rtlCol="0" anchor="t">
            <a:spAutoFit/>
          </a:bodyPr>
          <a:lstStyle/>
          <a:p>
            <a:pPr algn="ctr"/>
            <a:r>
              <a:rPr lang="en-GB" sz="1600" dirty="0">
                <a:solidFill>
                  <a:schemeClr val="tx2"/>
                </a:solidFill>
                <a:latin typeface="+mn-lt"/>
              </a:rPr>
              <a:t>In this case the 66,984€ would be paid at contract signature. </a:t>
            </a:r>
          </a:p>
          <a:p>
            <a:pPr algn="ctr"/>
            <a:r>
              <a:rPr lang="en-GB" sz="1600" dirty="0">
                <a:solidFill>
                  <a:schemeClr val="tx2"/>
                </a:solidFill>
                <a:latin typeface="+mn-lt"/>
              </a:rPr>
              <a:t>At the first milestone (75K€) on a further 8,016€ would actually be transferred.</a:t>
            </a:r>
          </a:p>
        </p:txBody>
      </p:sp>
      <p:graphicFrame>
        <p:nvGraphicFramePr>
          <p:cNvPr id="11" name="Table 10">
            <a:extLst>
              <a:ext uri="{FF2B5EF4-FFF2-40B4-BE49-F238E27FC236}">
                <a16:creationId xmlns:a16="http://schemas.microsoft.com/office/drawing/2014/main" id="{33ED8360-EF1A-4F64-870E-E74736C80241}"/>
              </a:ext>
            </a:extLst>
          </p:cNvPr>
          <p:cNvGraphicFramePr>
            <a:graphicFrameLocks noGrp="1"/>
          </p:cNvGraphicFramePr>
          <p:nvPr/>
        </p:nvGraphicFramePr>
        <p:xfrm>
          <a:off x="1734428" y="3024002"/>
          <a:ext cx="8756481" cy="1725495"/>
        </p:xfrm>
        <a:graphic>
          <a:graphicData uri="http://schemas.openxmlformats.org/drawingml/2006/table">
            <a:tbl>
              <a:tblPr firstRow="1" firstCol="1" lastRow="1" lastCol="1" bandRow="1" bandCol="1"/>
              <a:tblGrid>
                <a:gridCol w="862874">
                  <a:extLst>
                    <a:ext uri="{9D8B030D-6E8A-4147-A177-3AD203B41FA5}">
                      <a16:colId xmlns:a16="http://schemas.microsoft.com/office/drawing/2014/main" val="20000"/>
                    </a:ext>
                  </a:extLst>
                </a:gridCol>
                <a:gridCol w="990611">
                  <a:extLst>
                    <a:ext uri="{9D8B030D-6E8A-4147-A177-3AD203B41FA5}">
                      <a16:colId xmlns:a16="http://schemas.microsoft.com/office/drawing/2014/main" val="20001"/>
                    </a:ext>
                  </a:extLst>
                </a:gridCol>
                <a:gridCol w="1231312">
                  <a:extLst>
                    <a:ext uri="{9D8B030D-6E8A-4147-A177-3AD203B41FA5}">
                      <a16:colId xmlns:a16="http://schemas.microsoft.com/office/drawing/2014/main" val="20002"/>
                    </a:ext>
                  </a:extLst>
                </a:gridCol>
                <a:gridCol w="862006">
                  <a:extLst>
                    <a:ext uri="{9D8B030D-6E8A-4147-A177-3AD203B41FA5}">
                      <a16:colId xmlns:a16="http://schemas.microsoft.com/office/drawing/2014/main" val="20003"/>
                    </a:ext>
                  </a:extLst>
                </a:gridCol>
                <a:gridCol w="1601488">
                  <a:extLst>
                    <a:ext uri="{9D8B030D-6E8A-4147-A177-3AD203B41FA5}">
                      <a16:colId xmlns:a16="http://schemas.microsoft.com/office/drawing/2014/main" val="20004"/>
                    </a:ext>
                  </a:extLst>
                </a:gridCol>
                <a:gridCol w="990611">
                  <a:extLst>
                    <a:ext uri="{9D8B030D-6E8A-4147-A177-3AD203B41FA5}">
                      <a16:colId xmlns:a16="http://schemas.microsoft.com/office/drawing/2014/main" val="20005"/>
                    </a:ext>
                  </a:extLst>
                </a:gridCol>
                <a:gridCol w="862006">
                  <a:extLst>
                    <a:ext uri="{9D8B030D-6E8A-4147-A177-3AD203B41FA5}">
                      <a16:colId xmlns:a16="http://schemas.microsoft.com/office/drawing/2014/main" val="20006"/>
                    </a:ext>
                  </a:extLst>
                </a:gridCol>
                <a:gridCol w="1355573">
                  <a:extLst>
                    <a:ext uri="{9D8B030D-6E8A-4147-A177-3AD203B41FA5}">
                      <a16:colId xmlns:a16="http://schemas.microsoft.com/office/drawing/2014/main" val="20007"/>
                    </a:ext>
                  </a:extLst>
                </a:gridCol>
              </a:tblGrid>
              <a:tr h="687374">
                <a:tc>
                  <a:txBody>
                    <a:bodyPr/>
                    <a:lstStyle/>
                    <a:p>
                      <a:pPr algn="ctr">
                        <a:lnSpc>
                          <a:spcPct val="115000"/>
                        </a:lnSpc>
                        <a:spcAft>
                          <a:spcPts val="0"/>
                        </a:spcAft>
                      </a:pPr>
                      <a:r>
                        <a:rPr lang="en-GB" sz="900" b="1">
                          <a:effectLst/>
                          <a:latin typeface="Georgia"/>
                          <a:ea typeface="Times New Roman"/>
                        </a:rPr>
                        <a:t>Prime  (P)</a:t>
                      </a:r>
                      <a:endParaRPr lang="en-GB" sz="1200">
                        <a:effectLst/>
                        <a:latin typeface="Times New Roman"/>
                        <a:ea typeface="Times New Roman"/>
                      </a:endParaRPr>
                    </a:p>
                    <a:p>
                      <a:pPr algn="ctr">
                        <a:lnSpc>
                          <a:spcPct val="115000"/>
                        </a:lnSpc>
                        <a:spcAft>
                          <a:spcPts val="0"/>
                        </a:spcAft>
                      </a:pPr>
                      <a:r>
                        <a:rPr lang="en-GB" sz="900" b="1">
                          <a:effectLst/>
                          <a:latin typeface="Georgia"/>
                          <a:ea typeface="Times New Roman"/>
                        </a:rPr>
                        <a:t> </a:t>
                      </a:r>
                      <a:endParaRPr lang="en-GB"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900" b="1">
                          <a:effectLst/>
                          <a:latin typeface="Georgia"/>
                          <a:ea typeface="Times New Roman"/>
                        </a:rPr>
                        <a:t>Company</a:t>
                      </a:r>
                      <a:endParaRPr lang="en-GB" sz="1200">
                        <a:effectLst/>
                        <a:latin typeface="Times New Roman"/>
                        <a:ea typeface="Times New Roman"/>
                      </a:endParaRPr>
                    </a:p>
                    <a:p>
                      <a:pPr algn="ctr">
                        <a:lnSpc>
                          <a:spcPct val="115000"/>
                        </a:lnSpc>
                        <a:spcAft>
                          <a:spcPts val="0"/>
                        </a:spcAft>
                      </a:pPr>
                      <a:r>
                        <a:rPr lang="en-GB" sz="900" b="1">
                          <a:effectLst/>
                          <a:latin typeface="Georgia"/>
                          <a:ea typeface="Times New Roman"/>
                        </a:rPr>
                        <a:t>Name</a:t>
                      </a:r>
                      <a:endParaRPr lang="en-GB"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900" b="1" dirty="0">
                          <a:effectLst/>
                          <a:latin typeface="Georgia"/>
                          <a:ea typeface="Times New Roman"/>
                        </a:rPr>
                        <a:t>ESA Entity Code </a:t>
                      </a:r>
                      <a:r>
                        <a:rPr lang="en-GB" sz="900" dirty="0">
                          <a:effectLst/>
                          <a:latin typeface="Georgia"/>
                          <a:ea typeface="Times New Roman"/>
                        </a:rPr>
                        <a:t>(at contract signature)</a:t>
                      </a:r>
                      <a:endParaRPr lang="en-GB" sz="12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900" b="1">
                          <a:effectLst/>
                          <a:latin typeface="Georgia"/>
                          <a:ea typeface="Times New Roman"/>
                        </a:rPr>
                        <a:t>Country</a:t>
                      </a:r>
                      <a:endParaRPr lang="en-GB" sz="1200">
                        <a:effectLst/>
                        <a:latin typeface="Times New Roman"/>
                        <a:ea typeface="Times New Roman"/>
                      </a:endParaRPr>
                    </a:p>
                    <a:p>
                      <a:pPr algn="ctr">
                        <a:lnSpc>
                          <a:spcPct val="115000"/>
                        </a:lnSpc>
                        <a:spcAft>
                          <a:spcPts val="0"/>
                        </a:spcAft>
                      </a:pPr>
                      <a:r>
                        <a:rPr lang="en-GB" sz="900" b="1">
                          <a:effectLst/>
                          <a:latin typeface="Georgia"/>
                          <a:ea typeface="Times New Roman"/>
                        </a:rPr>
                        <a:t>(ISO code)</a:t>
                      </a:r>
                      <a:endParaRPr lang="en-GB"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900" b="1" dirty="0">
                          <a:effectLst/>
                          <a:latin typeface="Georgia"/>
                          <a:ea typeface="Times New Roman"/>
                        </a:rPr>
                        <a:t>Advance Payment</a:t>
                      </a:r>
                      <a:endParaRPr lang="en-GB" sz="1200" dirty="0">
                        <a:effectLst/>
                        <a:latin typeface="Times New Roman"/>
                        <a:ea typeface="Times New Roman"/>
                      </a:endParaRPr>
                    </a:p>
                    <a:p>
                      <a:pPr algn="ctr">
                        <a:lnSpc>
                          <a:spcPct val="115000"/>
                        </a:lnSpc>
                        <a:spcAft>
                          <a:spcPts val="0"/>
                        </a:spcAft>
                      </a:pPr>
                      <a:r>
                        <a:rPr lang="en-GB" sz="900" b="1" dirty="0">
                          <a:effectLst/>
                          <a:latin typeface="Georgia"/>
                          <a:ea typeface="Times New Roman"/>
                        </a:rPr>
                        <a:t>(in Euro)</a:t>
                      </a:r>
                      <a:endParaRPr lang="en-GB" sz="12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900" b="1">
                          <a:effectLst/>
                          <a:latin typeface="Georgia"/>
                          <a:ea typeface="Times New Roman"/>
                        </a:rPr>
                        <a:t>Offset against</a:t>
                      </a:r>
                      <a:endParaRPr lang="en-GB"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900" b="1" dirty="0">
                          <a:effectLst/>
                          <a:latin typeface="Georgia"/>
                          <a:ea typeface="Times New Roman"/>
                        </a:rPr>
                        <a:t>Offset by Euro</a:t>
                      </a:r>
                      <a:endParaRPr lang="en-GB" sz="12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900" b="1" dirty="0">
                          <a:effectLst/>
                          <a:latin typeface="Georgia"/>
                          <a:ea typeface="Times New Roman"/>
                        </a:rPr>
                        <a:t>Condition for release of the Advance Payment </a:t>
                      </a:r>
                      <a:endParaRPr lang="en-GB" sz="12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038121">
                <a:tc>
                  <a:txBody>
                    <a:bodyPr/>
                    <a:lstStyle/>
                    <a:p>
                      <a:pPr>
                        <a:lnSpc>
                          <a:spcPct val="115000"/>
                        </a:lnSpc>
                        <a:spcAft>
                          <a:spcPts val="0"/>
                        </a:spcAft>
                      </a:pPr>
                      <a:r>
                        <a:rPr lang="en-GB" sz="900">
                          <a:effectLst/>
                          <a:latin typeface="Georgia"/>
                          <a:ea typeface="Times New Roman"/>
                        </a:rPr>
                        <a:t>P</a:t>
                      </a:r>
                      <a:endParaRPr lang="en-GB"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900" dirty="0">
                          <a:effectLst/>
                          <a:latin typeface="Georgia"/>
                          <a:ea typeface="Times New Roman"/>
                        </a:rPr>
                        <a:t> </a:t>
                      </a:r>
                      <a:endParaRPr lang="en-GB" sz="12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900" dirty="0">
                          <a:effectLst/>
                          <a:latin typeface="Georgia"/>
                          <a:ea typeface="Times New Roman"/>
                        </a:rPr>
                        <a:t> </a:t>
                      </a:r>
                      <a:endParaRPr lang="en-GB" sz="12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900" dirty="0">
                          <a:effectLst/>
                          <a:latin typeface="Georgia"/>
                          <a:ea typeface="Times New Roman"/>
                        </a:rPr>
                        <a:t> </a:t>
                      </a:r>
                      <a:endParaRPr lang="en-GB" sz="12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900" i="1" dirty="0">
                          <a:effectLst/>
                          <a:latin typeface="Georgia"/>
                          <a:ea typeface="Times New Roman"/>
                        </a:rPr>
                        <a:t>Amount</a:t>
                      </a:r>
                      <a:endParaRPr lang="en-GB" sz="1200" dirty="0">
                        <a:effectLst/>
                        <a:latin typeface="Times New Roman"/>
                        <a:ea typeface="Times New Roman"/>
                      </a:endParaRPr>
                    </a:p>
                    <a:p>
                      <a:pPr>
                        <a:lnSpc>
                          <a:spcPct val="115000"/>
                        </a:lnSpc>
                        <a:spcAft>
                          <a:spcPts val="0"/>
                        </a:spcAft>
                      </a:pPr>
                      <a:r>
                        <a:rPr lang="en-GB" sz="900" i="1" dirty="0">
                          <a:solidFill>
                            <a:schemeClr val="accent2"/>
                          </a:solidFill>
                          <a:effectLst/>
                          <a:latin typeface="Georgia"/>
                          <a:ea typeface="Times New Roman"/>
                        </a:rPr>
                        <a:t>(not more than 35% of the total contract price for SMEs and not more than 10% for non-SMEs)</a:t>
                      </a:r>
                      <a:endParaRPr lang="en-GB" sz="1200" dirty="0">
                        <a:solidFill>
                          <a:schemeClr val="accent2"/>
                        </a:solidFill>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900">
                          <a:effectLst/>
                          <a:latin typeface="Georgia"/>
                          <a:ea typeface="Times New Roman"/>
                        </a:rPr>
                        <a:t>MS 1</a:t>
                      </a:r>
                      <a:endParaRPr lang="en-GB"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900">
                          <a:effectLst/>
                          <a:latin typeface="Georgia"/>
                          <a:ea typeface="Times New Roman"/>
                        </a:rPr>
                        <a:t>Amount</a:t>
                      </a:r>
                      <a:endParaRPr lang="en-GB" sz="1200">
                        <a:effectLst/>
                        <a:latin typeface="Times New Roman"/>
                        <a:ea typeface="Times New Roman"/>
                      </a:endParaRPr>
                    </a:p>
                    <a:p>
                      <a:pPr>
                        <a:lnSpc>
                          <a:spcPct val="115000"/>
                        </a:lnSpc>
                        <a:spcAft>
                          <a:spcPts val="0"/>
                        </a:spcAft>
                      </a:pPr>
                      <a:r>
                        <a:rPr lang="en-GB" sz="900">
                          <a:effectLst/>
                          <a:latin typeface="Georgia"/>
                          <a:ea typeface="Times New Roman"/>
                        </a:rPr>
                        <a:t> </a:t>
                      </a:r>
                      <a:endParaRPr lang="en-GB" sz="12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900" dirty="0">
                          <a:effectLst/>
                          <a:latin typeface="Georgia"/>
                          <a:ea typeface="Times New Roman"/>
                        </a:rPr>
                        <a:t>Upon signature of the Contract by both Parties</a:t>
                      </a:r>
                      <a:endParaRPr lang="en-GB" sz="12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3" name="Table 12">
            <a:extLst>
              <a:ext uri="{FF2B5EF4-FFF2-40B4-BE49-F238E27FC236}">
                <a16:creationId xmlns:a16="http://schemas.microsoft.com/office/drawing/2014/main" id="{ED401515-D422-4618-9EA8-0A21C3EE3C01}"/>
              </a:ext>
            </a:extLst>
          </p:cNvPr>
          <p:cNvGraphicFramePr>
            <a:graphicFrameLocks noGrp="1"/>
          </p:cNvGraphicFramePr>
          <p:nvPr/>
        </p:nvGraphicFramePr>
        <p:xfrm>
          <a:off x="1734428" y="5503928"/>
          <a:ext cx="8756480" cy="914400"/>
        </p:xfrm>
        <a:graphic>
          <a:graphicData uri="http://schemas.openxmlformats.org/drawingml/2006/table">
            <a:tbl>
              <a:tblPr firstRow="1" firstCol="1" lastRow="1" lastCol="1" bandRow="1" bandCol="1"/>
              <a:tblGrid>
                <a:gridCol w="954105">
                  <a:extLst>
                    <a:ext uri="{9D8B030D-6E8A-4147-A177-3AD203B41FA5}">
                      <a16:colId xmlns:a16="http://schemas.microsoft.com/office/drawing/2014/main" val="4286729084"/>
                    </a:ext>
                  </a:extLst>
                </a:gridCol>
                <a:gridCol w="1291711">
                  <a:extLst>
                    <a:ext uri="{9D8B030D-6E8A-4147-A177-3AD203B41FA5}">
                      <a16:colId xmlns:a16="http://schemas.microsoft.com/office/drawing/2014/main" val="2663127441"/>
                    </a:ext>
                  </a:extLst>
                </a:gridCol>
                <a:gridCol w="1100890">
                  <a:extLst>
                    <a:ext uri="{9D8B030D-6E8A-4147-A177-3AD203B41FA5}">
                      <a16:colId xmlns:a16="http://schemas.microsoft.com/office/drawing/2014/main" val="278036869"/>
                    </a:ext>
                  </a:extLst>
                </a:gridCol>
                <a:gridCol w="814659">
                  <a:extLst>
                    <a:ext uri="{9D8B030D-6E8A-4147-A177-3AD203B41FA5}">
                      <a16:colId xmlns:a16="http://schemas.microsoft.com/office/drawing/2014/main" val="2323048079"/>
                    </a:ext>
                  </a:extLst>
                </a:gridCol>
                <a:gridCol w="1370241">
                  <a:extLst>
                    <a:ext uri="{9D8B030D-6E8A-4147-A177-3AD203B41FA5}">
                      <a16:colId xmlns:a16="http://schemas.microsoft.com/office/drawing/2014/main" val="3473419690"/>
                    </a:ext>
                  </a:extLst>
                </a:gridCol>
                <a:gridCol w="728055">
                  <a:extLst>
                    <a:ext uri="{9D8B030D-6E8A-4147-A177-3AD203B41FA5}">
                      <a16:colId xmlns:a16="http://schemas.microsoft.com/office/drawing/2014/main" val="2576929078"/>
                    </a:ext>
                  </a:extLst>
                </a:gridCol>
                <a:gridCol w="936491">
                  <a:extLst>
                    <a:ext uri="{9D8B030D-6E8A-4147-A177-3AD203B41FA5}">
                      <a16:colId xmlns:a16="http://schemas.microsoft.com/office/drawing/2014/main" val="2613916660"/>
                    </a:ext>
                  </a:extLst>
                </a:gridCol>
                <a:gridCol w="1560328">
                  <a:extLst>
                    <a:ext uri="{9D8B030D-6E8A-4147-A177-3AD203B41FA5}">
                      <a16:colId xmlns:a16="http://schemas.microsoft.com/office/drawing/2014/main" val="1493979006"/>
                    </a:ext>
                  </a:extLst>
                </a:gridCol>
              </a:tblGrid>
              <a:tr h="0">
                <a:tc>
                  <a:txBody>
                    <a:bodyPr/>
                    <a:lstStyle/>
                    <a:p>
                      <a:pPr algn="ctr">
                        <a:spcAft>
                          <a:spcPts val="0"/>
                        </a:spcAft>
                      </a:pPr>
                      <a:r>
                        <a:rPr lang="en-GB" sz="1000" b="1" dirty="0">
                          <a:effectLst/>
                          <a:latin typeface="Georgia" panose="02040502050405020303" pitchFamily="18" charset="0"/>
                          <a:ea typeface="Times New Roman" panose="02020603050405020304" pitchFamily="18" charset="0"/>
                        </a:rPr>
                        <a:t>Prime  (P)</a:t>
                      </a:r>
                      <a:endParaRPr lang="en-GB" sz="1400" dirty="0">
                        <a:effectLst/>
                        <a:latin typeface="Times New Roman" panose="02020603050405020304" pitchFamily="18" charset="0"/>
                        <a:ea typeface="Times New Roman" panose="02020603050405020304" pitchFamily="18" charset="0"/>
                      </a:endParaRPr>
                    </a:p>
                    <a:p>
                      <a:pPr algn="ctr">
                        <a:spcAft>
                          <a:spcPts val="0"/>
                        </a:spcAft>
                      </a:pPr>
                      <a:r>
                        <a:rPr lang="en-GB" sz="1000" b="1" dirty="0">
                          <a:effectLst/>
                          <a:latin typeface="Georgia" panose="02040502050405020303" pitchFamily="18" charset="0"/>
                          <a:ea typeface="Times New Roman" panose="02020603050405020304" pitchFamily="18" charset="0"/>
                        </a:rPr>
                        <a:t> </a:t>
                      </a:r>
                      <a:endParaRPr lang="en-GB"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000" b="1">
                          <a:effectLst/>
                          <a:latin typeface="Georgia" panose="02040502050405020303" pitchFamily="18" charset="0"/>
                          <a:ea typeface="Times New Roman" panose="02020603050405020304" pitchFamily="18" charset="0"/>
                        </a:rPr>
                        <a:t>Company</a:t>
                      </a:r>
                      <a:endParaRPr lang="en-GB" sz="1400">
                        <a:effectLst/>
                        <a:latin typeface="Times New Roman" panose="02020603050405020304" pitchFamily="18" charset="0"/>
                        <a:ea typeface="Times New Roman" panose="02020603050405020304" pitchFamily="18" charset="0"/>
                      </a:endParaRPr>
                    </a:p>
                    <a:p>
                      <a:pPr algn="ctr">
                        <a:spcAft>
                          <a:spcPts val="0"/>
                        </a:spcAft>
                      </a:pPr>
                      <a:r>
                        <a:rPr lang="en-GB" sz="1000" b="1">
                          <a:effectLst/>
                          <a:latin typeface="Georgia" panose="02040502050405020303" pitchFamily="18" charset="0"/>
                          <a:ea typeface="Times New Roman" panose="02020603050405020304" pitchFamily="18" charset="0"/>
                        </a:rPr>
                        <a:t>Name</a:t>
                      </a:r>
                      <a:endParaRPr lang="en-GB"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000" b="1">
                          <a:effectLst/>
                          <a:latin typeface="Georgia" panose="02040502050405020303" pitchFamily="18" charset="0"/>
                          <a:ea typeface="Times New Roman" panose="02020603050405020304" pitchFamily="18" charset="0"/>
                        </a:rPr>
                        <a:t>ESA Entity Code </a:t>
                      </a:r>
                      <a:r>
                        <a:rPr lang="en-GB" sz="1000">
                          <a:effectLst/>
                          <a:latin typeface="Georgia" panose="02040502050405020303" pitchFamily="18" charset="0"/>
                          <a:ea typeface="Times New Roman" panose="02020603050405020304" pitchFamily="18" charset="0"/>
                        </a:rPr>
                        <a:t>(at contract signature)</a:t>
                      </a:r>
                      <a:endParaRPr lang="en-GB"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000" b="1">
                          <a:effectLst/>
                          <a:latin typeface="Georgia" panose="02040502050405020303" pitchFamily="18" charset="0"/>
                          <a:ea typeface="Times New Roman" panose="02020603050405020304" pitchFamily="18" charset="0"/>
                        </a:rPr>
                        <a:t>Country</a:t>
                      </a:r>
                      <a:endParaRPr lang="en-GB" sz="1400">
                        <a:effectLst/>
                        <a:latin typeface="Times New Roman" panose="02020603050405020304" pitchFamily="18" charset="0"/>
                        <a:ea typeface="Times New Roman" panose="02020603050405020304" pitchFamily="18" charset="0"/>
                      </a:endParaRPr>
                    </a:p>
                    <a:p>
                      <a:pPr algn="ctr">
                        <a:spcAft>
                          <a:spcPts val="0"/>
                        </a:spcAft>
                      </a:pPr>
                      <a:r>
                        <a:rPr lang="en-GB" sz="1000" b="1">
                          <a:effectLst/>
                          <a:latin typeface="Georgia" panose="02040502050405020303" pitchFamily="18" charset="0"/>
                          <a:ea typeface="Times New Roman" panose="02020603050405020304" pitchFamily="18" charset="0"/>
                        </a:rPr>
                        <a:t>(ISO code)</a:t>
                      </a:r>
                      <a:endParaRPr lang="en-GB"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000" b="1">
                          <a:effectLst/>
                          <a:latin typeface="Georgia" panose="02040502050405020303" pitchFamily="18" charset="0"/>
                          <a:ea typeface="Times New Roman" panose="02020603050405020304" pitchFamily="18" charset="0"/>
                        </a:rPr>
                        <a:t>Advance Payment</a:t>
                      </a:r>
                      <a:endParaRPr lang="en-GB" sz="1400">
                        <a:effectLst/>
                        <a:latin typeface="Times New Roman" panose="02020603050405020304" pitchFamily="18" charset="0"/>
                        <a:ea typeface="Times New Roman" panose="02020603050405020304" pitchFamily="18" charset="0"/>
                      </a:endParaRPr>
                    </a:p>
                    <a:p>
                      <a:pPr algn="ctr">
                        <a:spcAft>
                          <a:spcPts val="0"/>
                        </a:spcAft>
                      </a:pPr>
                      <a:r>
                        <a:rPr lang="en-GB" sz="1000" b="1">
                          <a:effectLst/>
                          <a:latin typeface="Georgia" panose="02040502050405020303" pitchFamily="18" charset="0"/>
                          <a:ea typeface="Times New Roman" panose="02020603050405020304" pitchFamily="18" charset="0"/>
                        </a:rPr>
                        <a:t>(in Euro)</a:t>
                      </a:r>
                      <a:endParaRPr lang="en-GB"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000" b="1">
                          <a:effectLst/>
                          <a:latin typeface="Georgia" panose="02040502050405020303" pitchFamily="18" charset="0"/>
                          <a:ea typeface="Times New Roman" panose="02020603050405020304" pitchFamily="18" charset="0"/>
                        </a:rPr>
                        <a:t>Offset against</a:t>
                      </a:r>
                      <a:endParaRPr lang="en-GB"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000" b="1">
                          <a:effectLst/>
                          <a:latin typeface="Georgia" panose="02040502050405020303" pitchFamily="18" charset="0"/>
                          <a:ea typeface="Times New Roman" panose="02020603050405020304" pitchFamily="18" charset="0"/>
                        </a:rPr>
                        <a:t>Offset by Euro</a:t>
                      </a:r>
                      <a:endParaRPr lang="en-GB"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000" b="1">
                          <a:effectLst/>
                          <a:latin typeface="Georgia" panose="02040502050405020303" pitchFamily="18" charset="0"/>
                          <a:ea typeface="Times New Roman" panose="02020603050405020304" pitchFamily="18" charset="0"/>
                        </a:rPr>
                        <a:t>Condition for release of the Advance Payment</a:t>
                      </a:r>
                      <a:endParaRPr lang="en-GB"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5853602"/>
                  </a:ext>
                </a:extLst>
              </a:tr>
              <a:tr h="0">
                <a:tc>
                  <a:txBody>
                    <a:bodyPr/>
                    <a:lstStyle/>
                    <a:p>
                      <a:pPr>
                        <a:spcAft>
                          <a:spcPts val="0"/>
                        </a:spcAft>
                      </a:pPr>
                      <a:r>
                        <a:rPr lang="en-GB" sz="1000">
                          <a:effectLst/>
                          <a:latin typeface="Georgia" panose="02040502050405020303" pitchFamily="18" charset="0"/>
                          <a:ea typeface="Times New Roman" panose="02020603050405020304" pitchFamily="18" charset="0"/>
                        </a:rPr>
                        <a:t>P</a:t>
                      </a:r>
                      <a:endParaRPr lang="en-GB"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tabLst>
                          <a:tab pos="457200" algn="l"/>
                        </a:tabLst>
                      </a:pPr>
                      <a:r>
                        <a:rPr lang="en-GB" sz="1000">
                          <a:effectLst/>
                          <a:latin typeface="Georgia" panose="02040502050405020303" pitchFamily="18" charset="0"/>
                          <a:ea typeface="Times New Roman" panose="02020603050405020304" pitchFamily="18" charset="0"/>
                        </a:rPr>
                        <a:t>HiQ Beverages Ltd</a:t>
                      </a:r>
                      <a:endParaRPr lang="en-GB"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Georgia" panose="02040502050405020303" pitchFamily="18" charset="0"/>
                          <a:ea typeface="Times New Roman" panose="02020603050405020304" pitchFamily="18" charset="0"/>
                        </a:rPr>
                        <a:t> </a:t>
                      </a:r>
                      <a:endParaRPr lang="en-GB"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Georgia" panose="02040502050405020303" pitchFamily="18" charset="0"/>
                          <a:ea typeface="Times New Roman" panose="02020603050405020304" pitchFamily="18" charset="0"/>
                        </a:rPr>
                        <a:t>EE</a:t>
                      </a:r>
                      <a:endParaRPr lang="en-GB"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orgia" panose="02040502050405020303" pitchFamily="18" charset="0"/>
                          <a:ea typeface="Times New Roman" panose="02020603050405020304" pitchFamily="18" charset="0"/>
                        </a:rPr>
                        <a:t>66,984</a:t>
                      </a:r>
                      <a:endParaRPr lang="en-GB" sz="1400">
                        <a:effectLst/>
                        <a:latin typeface="Times New Roman" panose="02020603050405020304" pitchFamily="18" charset="0"/>
                        <a:ea typeface="Times New Roman" panose="02020603050405020304" pitchFamily="18" charset="0"/>
                      </a:endParaRPr>
                    </a:p>
                    <a:p>
                      <a:pPr>
                        <a:spcAft>
                          <a:spcPts val="0"/>
                        </a:spcAft>
                      </a:pPr>
                      <a:r>
                        <a:rPr lang="en-GB" sz="1000">
                          <a:solidFill>
                            <a:srgbClr val="FF0000"/>
                          </a:solidFill>
                          <a:effectLst/>
                          <a:latin typeface="Georgia" panose="02040502050405020303" pitchFamily="18" charset="0"/>
                          <a:ea typeface="Times New Roman" panose="02020603050405020304" pitchFamily="18" charset="0"/>
                        </a:rPr>
                        <a:t> </a:t>
                      </a:r>
                      <a:endParaRPr lang="en-GB"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Georgia" panose="02040502050405020303" pitchFamily="18" charset="0"/>
                          <a:ea typeface="Times New Roman" panose="02020603050405020304" pitchFamily="18" charset="0"/>
                        </a:rPr>
                        <a:t>MS 1</a:t>
                      </a:r>
                      <a:endParaRPr lang="en-GB" sz="14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Georgia" panose="02040502050405020303" pitchFamily="18" charset="0"/>
                          <a:ea typeface="Times New Roman" panose="02020603050405020304" pitchFamily="18" charset="0"/>
                        </a:rPr>
                        <a:t>66,984</a:t>
                      </a:r>
                      <a:endParaRPr lang="en-GB" sz="1400" dirty="0">
                        <a:effectLst/>
                        <a:latin typeface="Times New Roman" panose="02020603050405020304" pitchFamily="18" charset="0"/>
                        <a:ea typeface="Times New Roman" panose="02020603050405020304" pitchFamily="18" charset="0"/>
                      </a:endParaRPr>
                    </a:p>
                    <a:p>
                      <a:pPr>
                        <a:spcAft>
                          <a:spcPts val="0"/>
                        </a:spcAft>
                      </a:pPr>
                      <a:r>
                        <a:rPr lang="en-GB" sz="1000" dirty="0">
                          <a:effectLst/>
                          <a:latin typeface="Georgia" panose="02040502050405020303" pitchFamily="18" charset="0"/>
                          <a:ea typeface="Times New Roman" panose="02020603050405020304" pitchFamily="18" charset="0"/>
                        </a:rPr>
                        <a:t> </a:t>
                      </a:r>
                      <a:endParaRPr lang="en-GB"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Georgia" panose="02040502050405020303" pitchFamily="18" charset="0"/>
                          <a:ea typeface="Times New Roman" panose="02020603050405020304" pitchFamily="18" charset="0"/>
                        </a:rPr>
                        <a:t>Upon signature of the Contract by both Parties</a:t>
                      </a:r>
                      <a:endParaRPr lang="en-GB" sz="1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53810997"/>
                  </a:ext>
                </a:extLst>
              </a:tr>
            </a:tbl>
          </a:graphicData>
        </a:graphic>
      </p:graphicFrame>
      <p:sp>
        <p:nvSpPr>
          <p:cNvPr id="5" name="Rectangle 4">
            <a:extLst>
              <a:ext uri="{FF2B5EF4-FFF2-40B4-BE49-F238E27FC236}">
                <a16:creationId xmlns:a16="http://schemas.microsoft.com/office/drawing/2014/main" id="{5ED730E2-3893-CEA1-B0A0-98FD62E8D13A}"/>
              </a:ext>
            </a:extLst>
          </p:cNvPr>
          <p:cNvSpPr/>
          <p:nvPr/>
        </p:nvSpPr>
        <p:spPr>
          <a:xfrm>
            <a:off x="1250892" y="946594"/>
            <a:ext cx="9240014" cy="1332221"/>
          </a:xfrm>
          <a:prstGeom prst="rect">
            <a:avLst/>
          </a:prstGeom>
          <a:solidFill>
            <a:srgbClr val="D9D9D9"/>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b"/>
          <a:lstStyle/>
          <a:p>
            <a:pPr marL="0" marR="0" lvl="0" indent="0" algn="ctr" defTabSz="914400" eaLnBrk="1" fontAlgn="auto" latinLnBrk="0" hangingPunct="1">
              <a:lnSpc>
                <a:spcPct val="100000"/>
              </a:lnSpc>
              <a:spcBef>
                <a:spcPts val="0"/>
              </a:spcBef>
              <a:spcAft>
                <a:spcPts val="600"/>
              </a:spcAft>
              <a:buClrTx/>
              <a:buSzTx/>
              <a:buFontTx/>
              <a:buNone/>
              <a:tabLst/>
              <a:defRPr/>
            </a:pPr>
            <a:r>
              <a:rPr lang="en-GB" altLang="en-US" sz="2000" b="1" dirty="0">
                <a:solidFill>
                  <a:schemeClr val="tx1"/>
                </a:solidFill>
                <a:highlight>
                  <a:srgbClr val="D9D9D9"/>
                </a:highlight>
                <a:latin typeface="+mn-lt"/>
              </a:rPr>
              <a:t>Hints &amp; Tips: </a:t>
            </a:r>
          </a:p>
          <a:p>
            <a:pPr marL="0" marR="0" lvl="0" indent="0" algn="ctr" defTabSz="914400" eaLnBrk="1" fontAlgn="auto" latinLnBrk="0" hangingPunct="1">
              <a:lnSpc>
                <a:spcPct val="100000"/>
              </a:lnSpc>
              <a:spcBef>
                <a:spcPts val="0"/>
              </a:spcBef>
              <a:spcAft>
                <a:spcPts val="600"/>
              </a:spcAft>
              <a:buClrTx/>
              <a:buSzTx/>
              <a:buFontTx/>
              <a:buNone/>
              <a:tabLst/>
              <a:defRPr/>
            </a:pPr>
            <a:r>
              <a:rPr kumimoji="0" lang="en-GB" altLang="en-US" sz="1600" b="1" i="0" u="none" strike="noStrike" kern="0" cap="none" spc="0" normalizeH="0" baseline="0" noProof="0" dirty="0">
                <a:ln>
                  <a:noFill/>
                </a:ln>
                <a:solidFill>
                  <a:schemeClr val="tx2"/>
                </a:solidFill>
                <a:effectLst/>
                <a:uLnTx/>
                <a:uFillTx/>
                <a:ea typeface="+mn-ea"/>
                <a:cs typeface="+mn-cs"/>
              </a:rPr>
              <a:t>The maximum advance payment is 35%</a:t>
            </a:r>
          </a:p>
          <a:p>
            <a:pPr marL="0" marR="0" lvl="0" indent="0" algn="ctr" defTabSz="914400" eaLnBrk="1" fontAlgn="auto" latinLnBrk="0" hangingPunct="1">
              <a:lnSpc>
                <a:spcPct val="100000"/>
              </a:lnSpc>
              <a:spcBef>
                <a:spcPts val="0"/>
              </a:spcBef>
              <a:spcAft>
                <a:spcPts val="600"/>
              </a:spcAft>
              <a:buClrTx/>
              <a:buSzTx/>
              <a:buFontTx/>
              <a:buNone/>
              <a:tabLst/>
              <a:defRPr/>
            </a:pPr>
            <a:r>
              <a:rPr kumimoji="0" lang="en-GB" altLang="en-US" sz="1600" b="1" i="0" u="none" strike="noStrike" kern="0" cap="none" spc="0" normalizeH="0" baseline="0" noProof="0" dirty="0">
                <a:ln>
                  <a:noFill/>
                </a:ln>
                <a:solidFill>
                  <a:schemeClr val="tx2"/>
                </a:solidFill>
                <a:effectLst/>
                <a:uLnTx/>
                <a:uFillTx/>
                <a:ea typeface="+mn-ea"/>
                <a:cs typeface="+mn-cs"/>
              </a:rPr>
              <a:t>SME status is sufficient justification for automatic 35% AP!</a:t>
            </a:r>
          </a:p>
          <a:p>
            <a:pPr marL="0" marR="0" lvl="0" indent="0" algn="ctr" defTabSz="914400" eaLnBrk="1" fontAlgn="auto" latinLnBrk="0" hangingPunct="1">
              <a:lnSpc>
                <a:spcPct val="100000"/>
              </a:lnSpc>
              <a:spcBef>
                <a:spcPts val="0"/>
              </a:spcBef>
              <a:spcAft>
                <a:spcPts val="600"/>
              </a:spcAft>
              <a:buClrTx/>
              <a:buSzTx/>
              <a:buFontTx/>
              <a:buNone/>
              <a:tabLst/>
              <a:defRPr/>
            </a:pPr>
            <a:r>
              <a:rPr kumimoji="0" lang="en-GB" altLang="en-US" sz="1600" i="0" u="none" strike="noStrike" kern="0" cap="none" spc="0" normalizeH="0" baseline="0" noProof="0" dirty="0">
                <a:ln>
                  <a:noFill/>
                </a:ln>
                <a:solidFill>
                  <a:schemeClr val="tx2"/>
                </a:solidFill>
                <a:effectLst/>
                <a:uLnTx/>
                <a:uFillTx/>
                <a:ea typeface="+mn-ea"/>
                <a:cs typeface="+mn-cs"/>
              </a:rPr>
              <a:t>All non-SMEs must provide clear justification for all AP up to 35%!</a:t>
            </a:r>
          </a:p>
        </p:txBody>
      </p:sp>
      <p:pic>
        <p:nvPicPr>
          <p:cNvPr id="3" name="Graphic 2" descr="Coins outline">
            <a:extLst>
              <a:ext uri="{FF2B5EF4-FFF2-40B4-BE49-F238E27FC236}">
                <a16:creationId xmlns:a16="http://schemas.microsoft.com/office/drawing/2014/main" id="{09FA2858-5BDB-2D7B-1B39-52ACFA22C5C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49637" y="77553"/>
            <a:ext cx="714945" cy="71494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80874545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3 – Financial </a:t>
            </a:r>
            <a:endParaRPr lang="en-GB" dirty="0"/>
          </a:p>
        </p:txBody>
      </p:sp>
      <p:sp>
        <p:nvSpPr>
          <p:cNvPr id="4" name="TextBox 3">
            <a:extLst>
              <a:ext uri="{FF2B5EF4-FFF2-40B4-BE49-F238E27FC236}">
                <a16:creationId xmlns:a16="http://schemas.microsoft.com/office/drawing/2014/main" id="{1BD05485-0492-4A87-A57F-DD94F164CA21}"/>
              </a:ext>
            </a:extLst>
          </p:cNvPr>
          <p:cNvSpPr txBox="1"/>
          <p:nvPr/>
        </p:nvSpPr>
        <p:spPr>
          <a:xfrm>
            <a:off x="7989207" y="5952002"/>
            <a:ext cx="3526928" cy="307777"/>
          </a:xfrm>
          <a:prstGeom prst="rect">
            <a:avLst/>
          </a:prstGeom>
          <a:noFill/>
        </p:spPr>
        <p:txBody>
          <a:bodyPr wrap="none" rtlCol="0">
            <a:spAutoFit/>
          </a:bodyPr>
          <a:lstStyle/>
          <a:p>
            <a:r>
              <a:rPr lang="en-GB" sz="1400" b="1" dirty="0"/>
              <a:t>See page 32 of example proposal</a:t>
            </a:r>
          </a:p>
        </p:txBody>
      </p:sp>
      <p:sp>
        <p:nvSpPr>
          <p:cNvPr id="9" name="TextBox 8">
            <a:extLst>
              <a:ext uri="{FF2B5EF4-FFF2-40B4-BE49-F238E27FC236}">
                <a16:creationId xmlns:a16="http://schemas.microsoft.com/office/drawing/2014/main" id="{E72277E0-B7A3-464E-9FE5-09312A94EC81}"/>
              </a:ext>
            </a:extLst>
          </p:cNvPr>
          <p:cNvSpPr txBox="1"/>
          <p:nvPr/>
        </p:nvSpPr>
        <p:spPr>
          <a:xfrm>
            <a:off x="425111" y="1181527"/>
            <a:ext cx="11375111" cy="954107"/>
          </a:xfrm>
          <a:prstGeom prst="rect">
            <a:avLst/>
          </a:prstGeom>
          <a:noFill/>
        </p:spPr>
        <p:txBody>
          <a:bodyPr wrap="square" lIns="91440" tIns="45720" rIns="91440" bIns="45720" rtlCol="0" anchor="t">
            <a:spAutoFit/>
          </a:bodyPr>
          <a:lstStyle/>
          <a:p>
            <a:pPr marL="12700" indent="-12700" algn="just">
              <a:spcAft>
                <a:spcPts val="0"/>
              </a:spcAft>
            </a:pPr>
            <a:r>
              <a:rPr lang="en-US" dirty="0">
                <a:latin typeface="+mn-lt"/>
                <a:ea typeface="Times New Roman"/>
                <a:cs typeface="Times New Roman"/>
              </a:rPr>
              <a:t>You are requested to indicate for information purposes only, the Milestone Payment Plan that is envisaged for subcontractor(s)</a:t>
            </a:r>
          </a:p>
          <a:p>
            <a:pPr marL="457200" indent="-457200" algn="just">
              <a:spcAft>
                <a:spcPts val="0"/>
              </a:spcAft>
            </a:pPr>
            <a:r>
              <a:rPr lang="en-US" sz="2000" dirty="0">
                <a:solidFill>
                  <a:schemeClr val="tx2"/>
                </a:solidFill>
                <a:latin typeface="+mn-lt"/>
                <a:ea typeface="Times New Roman"/>
                <a:cs typeface="Times New Roman"/>
              </a:rPr>
              <a:t>	</a:t>
            </a:r>
          </a:p>
        </p:txBody>
      </p:sp>
      <p:graphicFrame>
        <p:nvGraphicFramePr>
          <p:cNvPr id="8" name="Table 7">
            <a:extLst>
              <a:ext uri="{FF2B5EF4-FFF2-40B4-BE49-F238E27FC236}">
                <a16:creationId xmlns:a16="http://schemas.microsoft.com/office/drawing/2014/main" id="{DFE644A8-DD34-4CE0-B3FA-FC7FC7E0FAD0}"/>
              </a:ext>
            </a:extLst>
          </p:cNvPr>
          <p:cNvGraphicFramePr>
            <a:graphicFrameLocks noGrp="1"/>
          </p:cNvGraphicFramePr>
          <p:nvPr/>
        </p:nvGraphicFramePr>
        <p:xfrm>
          <a:off x="2170924" y="2438326"/>
          <a:ext cx="7883484" cy="3179106"/>
        </p:xfrm>
        <a:graphic>
          <a:graphicData uri="http://schemas.openxmlformats.org/drawingml/2006/table">
            <a:tbl>
              <a:tblPr firstRow="1" firstCol="1" lastRow="1" lastCol="1" bandRow="1" bandCol="1"/>
              <a:tblGrid>
                <a:gridCol w="1262624">
                  <a:extLst>
                    <a:ext uri="{9D8B030D-6E8A-4147-A177-3AD203B41FA5}">
                      <a16:colId xmlns:a16="http://schemas.microsoft.com/office/drawing/2014/main" val="4071380602"/>
                    </a:ext>
                  </a:extLst>
                </a:gridCol>
                <a:gridCol w="1823680">
                  <a:extLst>
                    <a:ext uri="{9D8B030D-6E8A-4147-A177-3AD203B41FA5}">
                      <a16:colId xmlns:a16="http://schemas.microsoft.com/office/drawing/2014/main" val="776160690"/>
                    </a:ext>
                  </a:extLst>
                </a:gridCol>
                <a:gridCol w="1324964">
                  <a:extLst>
                    <a:ext uri="{9D8B030D-6E8A-4147-A177-3AD203B41FA5}">
                      <a16:colId xmlns:a16="http://schemas.microsoft.com/office/drawing/2014/main" val="380507708"/>
                    </a:ext>
                  </a:extLst>
                </a:gridCol>
                <a:gridCol w="2041374">
                  <a:extLst>
                    <a:ext uri="{9D8B030D-6E8A-4147-A177-3AD203B41FA5}">
                      <a16:colId xmlns:a16="http://schemas.microsoft.com/office/drawing/2014/main" val="2564223509"/>
                    </a:ext>
                  </a:extLst>
                </a:gridCol>
                <a:gridCol w="1430842">
                  <a:extLst>
                    <a:ext uri="{9D8B030D-6E8A-4147-A177-3AD203B41FA5}">
                      <a16:colId xmlns:a16="http://schemas.microsoft.com/office/drawing/2014/main" val="3375388795"/>
                    </a:ext>
                  </a:extLst>
                </a:gridCol>
              </a:tblGrid>
              <a:tr h="593458">
                <a:tc gridSpan="5">
                  <a:txBody>
                    <a:bodyPr/>
                    <a:lstStyle/>
                    <a:p>
                      <a:pPr>
                        <a:spcAft>
                          <a:spcPts val="0"/>
                        </a:spcAft>
                      </a:pPr>
                      <a:r>
                        <a:rPr lang="en-GB" sz="1400" b="1" dirty="0">
                          <a:effectLst/>
                          <a:latin typeface="Georgia"/>
                          <a:ea typeface="Times New Roman" panose="02020603050405020304" pitchFamily="18" charset="0"/>
                        </a:rPr>
                        <a:t>For Information purposes only : </a:t>
                      </a:r>
                      <a:endParaRPr lang="en-GB" sz="2400">
                        <a:effectLst/>
                        <a:latin typeface="Times New Roman" panose="02020603050405020304" pitchFamily="18" charset="0"/>
                        <a:ea typeface="Times New Roman" panose="02020603050405020304" pitchFamily="18" charset="0"/>
                      </a:endParaRPr>
                    </a:p>
                    <a:p>
                      <a:pPr>
                        <a:spcAft>
                          <a:spcPts val="0"/>
                        </a:spcAft>
                        <a:tabLst>
                          <a:tab pos="571500" algn="l"/>
                          <a:tab pos="1028700" algn="l"/>
                          <a:tab pos="1600200" algn="l"/>
                        </a:tabLst>
                      </a:pPr>
                      <a:r>
                        <a:rPr lang="en-GB" sz="1400" dirty="0">
                          <a:effectLst/>
                          <a:latin typeface="Georgia"/>
                          <a:ea typeface="Times New Roman" panose="02020603050405020304" pitchFamily="18" charset="0"/>
                        </a:rPr>
                        <a:t>Amounts in Euro for Contractor and Sub-contractor(s)</a:t>
                      </a:r>
                      <a:endParaRPr lang="en-GB" sz="2400" dirty="0">
                        <a:effectLst/>
                        <a:latin typeface="Georgia"/>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730555812"/>
                  </a:ext>
                </a:extLst>
              </a:tr>
              <a:tr h="1007759">
                <a:tc>
                  <a:txBody>
                    <a:bodyPr/>
                    <a:lstStyle/>
                    <a:p>
                      <a:pPr>
                        <a:spcAft>
                          <a:spcPts val="0"/>
                        </a:spcAft>
                        <a:tabLst>
                          <a:tab pos="571500" algn="l"/>
                          <a:tab pos="1028700" algn="l"/>
                          <a:tab pos="1600200" algn="l"/>
                        </a:tabLst>
                      </a:pPr>
                      <a:r>
                        <a:rPr lang="en-GB" sz="1400" b="1" dirty="0">
                          <a:effectLst/>
                          <a:latin typeface="Georgia"/>
                          <a:ea typeface="Times New Roman" panose="02020603050405020304" pitchFamily="18" charset="0"/>
                        </a:rPr>
                        <a:t>Milestone</a:t>
                      </a:r>
                      <a:endParaRPr lang="en-GB" sz="2400" dirty="0">
                        <a:effectLst/>
                        <a:latin typeface="Georgia"/>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spcAft>
                          <a:spcPts val="0"/>
                        </a:spcAft>
                        <a:tabLst>
                          <a:tab pos="571500" algn="l"/>
                          <a:tab pos="1028700" algn="l"/>
                          <a:tab pos="1600200" algn="l"/>
                        </a:tabLst>
                      </a:pPr>
                      <a:r>
                        <a:rPr lang="en-GB" sz="1400" b="1" dirty="0">
                          <a:effectLst/>
                          <a:latin typeface="Georgia"/>
                          <a:ea typeface="Times New Roman" panose="02020603050405020304" pitchFamily="18" charset="0"/>
                        </a:rPr>
                        <a:t>Prime Contractor</a:t>
                      </a:r>
                      <a:endParaRPr lang="en-GB" sz="2400" dirty="0">
                        <a:effectLst/>
                        <a:latin typeface="Georgia"/>
                        <a:ea typeface="Times New Roman" panose="02020603050405020304" pitchFamily="18" charset="0"/>
                      </a:endParaRPr>
                    </a:p>
                    <a:p>
                      <a:pPr>
                        <a:spcAft>
                          <a:spcPts val="0"/>
                        </a:spcAft>
                      </a:pPr>
                      <a:r>
                        <a:rPr lang="en-GB" sz="1400" dirty="0">
                          <a:effectLst/>
                          <a:latin typeface="Georgia"/>
                          <a:ea typeface="Times New Roman" panose="02020603050405020304" pitchFamily="18" charset="0"/>
                        </a:rPr>
                        <a:t>HiQ Beverages Ltd             </a:t>
                      </a:r>
                      <a:endParaRPr lang="en-GB" sz="2400" dirty="0">
                        <a:effectLst/>
                        <a:latin typeface="Times New Roman"/>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Aft>
                          <a:spcPts val="0"/>
                        </a:spcAft>
                        <a:tabLst>
                          <a:tab pos="571500" algn="l"/>
                          <a:tab pos="1028700" algn="l"/>
                          <a:tab pos="1600200" algn="l"/>
                        </a:tabLst>
                      </a:pPr>
                      <a:r>
                        <a:rPr lang="en-GB" sz="1400" b="1" i="1" dirty="0">
                          <a:effectLst/>
                          <a:latin typeface="Georgia"/>
                          <a:ea typeface="Times New Roman" panose="02020603050405020304" pitchFamily="18" charset="0"/>
                        </a:rPr>
                        <a:t>Insert Country</a:t>
                      </a:r>
                      <a:endParaRPr lang="en-GB" sz="2400" dirty="0">
                        <a:effectLst/>
                        <a:latin typeface="Georgia"/>
                        <a:ea typeface="Times New Roman" panose="02020603050405020304" pitchFamily="18" charset="0"/>
                      </a:endParaRPr>
                    </a:p>
                    <a:p>
                      <a:pPr algn="ctr">
                        <a:spcAft>
                          <a:spcPts val="0"/>
                        </a:spcAft>
                        <a:tabLst>
                          <a:tab pos="571500" algn="l"/>
                          <a:tab pos="1028700" algn="l"/>
                          <a:tab pos="1600200" algn="l"/>
                        </a:tabLst>
                      </a:pPr>
                      <a:r>
                        <a:rPr lang="en-GB" sz="1400" b="1" i="1" dirty="0">
                          <a:effectLst/>
                          <a:latin typeface="Georgia"/>
                          <a:ea typeface="Times New Roman" panose="02020603050405020304" pitchFamily="18" charset="0"/>
                        </a:rPr>
                        <a:t>(ISO code)</a:t>
                      </a:r>
                      <a:endParaRPr lang="en-GB" sz="2400" dirty="0">
                        <a:effectLst/>
                        <a:latin typeface="Georgia"/>
                        <a:ea typeface="Times New Roman" panose="02020603050405020304" pitchFamily="18" charset="0"/>
                      </a:endParaRPr>
                    </a:p>
                    <a:p>
                      <a:pPr algn="ctr">
                        <a:spcAft>
                          <a:spcPts val="0"/>
                        </a:spcAft>
                        <a:tabLst>
                          <a:tab pos="571500" algn="l"/>
                          <a:tab pos="1028700" algn="l"/>
                          <a:tab pos="1600200" algn="l"/>
                        </a:tabLst>
                      </a:pPr>
                      <a:r>
                        <a:rPr lang="en-GB" sz="1400" b="1" dirty="0">
                          <a:effectLst/>
                          <a:latin typeface="Georgia"/>
                          <a:ea typeface="Times New Roman" panose="02020603050405020304" pitchFamily="18" charset="0"/>
                        </a:rPr>
                        <a:t>EE</a:t>
                      </a:r>
                      <a:endParaRPr lang="en-GB" sz="2400" dirty="0">
                        <a:effectLst/>
                        <a:latin typeface="Georgia"/>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spcAft>
                          <a:spcPts val="0"/>
                        </a:spcAft>
                        <a:tabLst>
                          <a:tab pos="571500" algn="l"/>
                          <a:tab pos="1028700" algn="l"/>
                          <a:tab pos="1600200" algn="l"/>
                        </a:tabLst>
                      </a:pPr>
                      <a:r>
                        <a:rPr lang="en-GB" sz="1400" b="1" dirty="0">
                          <a:effectLst/>
                          <a:latin typeface="Georgia"/>
                          <a:ea typeface="Times New Roman" panose="02020603050405020304" pitchFamily="18" charset="0"/>
                        </a:rPr>
                        <a:t>Subcontractor A</a:t>
                      </a:r>
                      <a:endParaRPr lang="en-GB" sz="2400" dirty="0">
                        <a:effectLst/>
                        <a:latin typeface="Georgia"/>
                        <a:ea typeface="Times New Roman" panose="02020603050405020304" pitchFamily="18" charset="0"/>
                      </a:endParaRPr>
                    </a:p>
                    <a:p>
                      <a:pPr>
                        <a:spcAft>
                          <a:spcPts val="0"/>
                        </a:spcAft>
                      </a:pPr>
                      <a:r>
                        <a:rPr lang="en-GB" sz="1400" dirty="0">
                          <a:effectLst/>
                          <a:latin typeface="Georgia"/>
                          <a:ea typeface="Times New Roman" panose="02020603050405020304" pitchFamily="18" charset="0"/>
                        </a:rPr>
                        <a:t>Under Pressure Manufacturing Ltd    </a:t>
                      </a:r>
                      <a:endParaRPr lang="en-GB" sz="2400" dirty="0">
                        <a:effectLst/>
                        <a:latin typeface="Times New Roman"/>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a:txBody>
                    <a:bodyPr/>
                    <a:lstStyle/>
                    <a:p>
                      <a:pPr algn="ctr">
                        <a:spcAft>
                          <a:spcPts val="0"/>
                        </a:spcAft>
                        <a:tabLst>
                          <a:tab pos="571500" algn="l"/>
                          <a:tab pos="1028700" algn="l"/>
                          <a:tab pos="1600200" algn="l"/>
                        </a:tabLst>
                      </a:pPr>
                      <a:r>
                        <a:rPr lang="en-GB" sz="1400" b="1" i="1" dirty="0">
                          <a:effectLst/>
                          <a:latin typeface="Georgia"/>
                          <a:ea typeface="Times New Roman" panose="02020603050405020304" pitchFamily="18" charset="0"/>
                        </a:rPr>
                        <a:t>Insert Country</a:t>
                      </a:r>
                      <a:endParaRPr lang="en-GB" sz="2400" dirty="0">
                        <a:effectLst/>
                        <a:latin typeface="Georgia"/>
                        <a:ea typeface="Times New Roman" panose="02020603050405020304" pitchFamily="18" charset="0"/>
                      </a:endParaRPr>
                    </a:p>
                    <a:p>
                      <a:pPr algn="ctr">
                        <a:spcAft>
                          <a:spcPts val="0"/>
                        </a:spcAft>
                        <a:tabLst>
                          <a:tab pos="571500" algn="l"/>
                          <a:tab pos="1028700" algn="l"/>
                          <a:tab pos="1600200" algn="l"/>
                        </a:tabLst>
                      </a:pPr>
                      <a:r>
                        <a:rPr lang="en-GB" sz="1400" b="1" i="1" dirty="0">
                          <a:effectLst/>
                          <a:latin typeface="Georgia"/>
                          <a:ea typeface="Times New Roman" panose="02020603050405020304" pitchFamily="18" charset="0"/>
                        </a:rPr>
                        <a:t>(ISO code)</a:t>
                      </a:r>
                      <a:br>
                        <a:rPr lang="en-GB" sz="1400" b="1" i="1" dirty="0">
                          <a:effectLst/>
                          <a:latin typeface="Georgia"/>
                          <a:ea typeface="Times New Roman" panose="02020603050405020304" pitchFamily="18" charset="0"/>
                        </a:rPr>
                      </a:br>
                      <a:r>
                        <a:rPr lang="en-GB" sz="1400" b="1" dirty="0">
                          <a:effectLst/>
                          <a:latin typeface="Georgia"/>
                          <a:ea typeface="Times New Roman" panose="02020603050405020304" pitchFamily="18" charset="0"/>
                        </a:rPr>
                        <a:t>LV</a:t>
                      </a:r>
                      <a:endParaRPr lang="en-GB" sz="2400" dirty="0">
                        <a:effectLst/>
                        <a:latin typeface="Georgia"/>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extLst>
                  <a:ext uri="{0D108BD9-81ED-4DB2-BD59-A6C34878D82A}">
                    <a16:rowId xmlns:a16="http://schemas.microsoft.com/office/drawing/2014/main" val="1613432710"/>
                  </a:ext>
                </a:extLst>
              </a:tr>
              <a:tr h="313525">
                <a:tc>
                  <a:txBody>
                    <a:bodyPr/>
                    <a:lstStyle/>
                    <a:p>
                      <a:pPr algn="ctr">
                        <a:spcBef>
                          <a:spcPts val="600"/>
                        </a:spcBef>
                        <a:spcAft>
                          <a:spcPts val="0"/>
                        </a:spcAft>
                        <a:tabLst>
                          <a:tab pos="571500" algn="l"/>
                          <a:tab pos="1028700" algn="l"/>
                          <a:tab pos="1600200" algn="l"/>
                        </a:tabLst>
                      </a:pPr>
                      <a:r>
                        <a:rPr lang="en-GB" sz="1400" dirty="0">
                          <a:effectLst/>
                          <a:latin typeface="Georgia"/>
                          <a:ea typeface="Times New Roman" panose="02020603050405020304" pitchFamily="18" charset="0"/>
                        </a:rPr>
                        <a:t>Advance</a:t>
                      </a:r>
                      <a:endParaRPr lang="en-GB" sz="2400" dirty="0">
                        <a:effectLst/>
                        <a:latin typeface="Georgia"/>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600"/>
                        </a:spcBef>
                        <a:spcAft>
                          <a:spcPts val="0"/>
                        </a:spcAft>
                      </a:pPr>
                      <a:r>
                        <a:rPr lang="en-GB" sz="1400" dirty="0">
                          <a:effectLst/>
                          <a:latin typeface="Georgia"/>
                          <a:ea typeface="Times New Roman" panose="02020603050405020304" pitchFamily="18" charset="0"/>
                        </a:rPr>
                        <a:t>61,984</a:t>
                      </a:r>
                      <a:endParaRPr lang="en-GB" sz="2400" dirty="0">
                        <a:effectLst/>
                        <a:latin typeface="Georgia"/>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a:spcBef>
                          <a:spcPts val="600"/>
                        </a:spcBef>
                        <a:spcAft>
                          <a:spcPts val="0"/>
                        </a:spcAft>
                        <a:tabLst>
                          <a:tab pos="571500" algn="l"/>
                          <a:tab pos="1028700" algn="l"/>
                          <a:tab pos="1600200" algn="l"/>
                        </a:tabLst>
                      </a:pPr>
                      <a:r>
                        <a:rPr lang="en-GB" sz="1400" dirty="0">
                          <a:effectLst/>
                          <a:latin typeface="Georgia"/>
                          <a:ea typeface="Times New Roman" panose="02020603050405020304" pitchFamily="18" charset="0"/>
                        </a:rPr>
                        <a:t>5,000</a:t>
                      </a:r>
                      <a:endParaRPr lang="en-GB" sz="2400" dirty="0">
                        <a:effectLst/>
                        <a:latin typeface="Georgia"/>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430032964"/>
                  </a:ext>
                </a:extLst>
              </a:tr>
              <a:tr h="313525">
                <a:tc>
                  <a:txBody>
                    <a:bodyPr/>
                    <a:lstStyle/>
                    <a:p>
                      <a:pPr algn="ctr">
                        <a:spcBef>
                          <a:spcPts val="600"/>
                        </a:spcBef>
                        <a:spcAft>
                          <a:spcPts val="0"/>
                        </a:spcAft>
                        <a:tabLst>
                          <a:tab pos="571500" algn="l"/>
                          <a:tab pos="1028700" algn="l"/>
                          <a:tab pos="1600200" algn="l"/>
                        </a:tabLst>
                      </a:pPr>
                      <a:r>
                        <a:rPr lang="en-GB" sz="1400" dirty="0">
                          <a:effectLst/>
                          <a:latin typeface="Georgia"/>
                          <a:ea typeface="Times New Roman" panose="02020603050405020304" pitchFamily="18" charset="0"/>
                        </a:rPr>
                        <a:t>MS-1</a:t>
                      </a:r>
                      <a:endParaRPr lang="en-GB" sz="2400" dirty="0">
                        <a:effectLst/>
                        <a:latin typeface="Georgia"/>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600"/>
                        </a:spcBef>
                        <a:spcAft>
                          <a:spcPts val="0"/>
                        </a:spcAft>
                        <a:tabLst>
                          <a:tab pos="571500" algn="l"/>
                          <a:tab pos="1028700" algn="l"/>
                          <a:tab pos="1600200" algn="l"/>
                        </a:tabLst>
                      </a:pPr>
                      <a:r>
                        <a:rPr lang="en-GB" sz="1400" dirty="0">
                          <a:effectLst/>
                          <a:latin typeface="Georgia"/>
                          <a:ea typeface="Times New Roman" panose="02020603050405020304" pitchFamily="18" charset="0"/>
                        </a:rPr>
                        <a:t>8,016</a:t>
                      </a:r>
                      <a:endParaRPr lang="en-GB" sz="2400" dirty="0">
                        <a:effectLst/>
                        <a:latin typeface="Georgia"/>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a:spcBef>
                          <a:spcPts val="600"/>
                        </a:spcBef>
                        <a:spcAft>
                          <a:spcPts val="0"/>
                        </a:spcAft>
                        <a:tabLst>
                          <a:tab pos="571500" algn="l"/>
                          <a:tab pos="1028700" algn="l"/>
                          <a:tab pos="1600200" algn="l"/>
                        </a:tabLst>
                      </a:pPr>
                      <a:r>
                        <a:rPr lang="en-GB" sz="1400" dirty="0">
                          <a:effectLst/>
                          <a:latin typeface="Georgia" panose="02040502050405020303" pitchFamily="18" charset="0"/>
                          <a:ea typeface="Times New Roman" panose="02020603050405020304" pitchFamily="18" charset="0"/>
                        </a:rPr>
                        <a:t>0</a:t>
                      </a:r>
                      <a:endParaRPr lang="en-GB" sz="2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261431868"/>
                  </a:ext>
                </a:extLst>
              </a:tr>
              <a:tr h="313525">
                <a:tc>
                  <a:txBody>
                    <a:bodyPr/>
                    <a:lstStyle/>
                    <a:p>
                      <a:pPr algn="ctr">
                        <a:spcBef>
                          <a:spcPts val="600"/>
                        </a:spcBef>
                        <a:spcAft>
                          <a:spcPts val="0"/>
                        </a:spcAft>
                        <a:tabLst>
                          <a:tab pos="571500" algn="l"/>
                          <a:tab pos="1028700" algn="l"/>
                          <a:tab pos="1600200" algn="l"/>
                        </a:tabLst>
                      </a:pPr>
                      <a:r>
                        <a:rPr lang="en-GB" sz="1400" dirty="0">
                          <a:effectLst/>
                          <a:latin typeface="Georgia"/>
                          <a:ea typeface="Times New Roman" panose="02020603050405020304" pitchFamily="18" charset="0"/>
                        </a:rPr>
                        <a:t>MS-2</a:t>
                      </a:r>
                      <a:endParaRPr lang="en-GB" sz="2400" dirty="0">
                        <a:effectLst/>
                        <a:latin typeface="Georgia"/>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600"/>
                        </a:spcBef>
                        <a:spcAft>
                          <a:spcPts val="0"/>
                        </a:spcAft>
                        <a:tabLst>
                          <a:tab pos="571500" algn="l"/>
                          <a:tab pos="1028700" algn="l"/>
                          <a:tab pos="1600200" algn="l"/>
                        </a:tabLst>
                      </a:pPr>
                      <a:r>
                        <a:rPr lang="en-GB" sz="1400" dirty="0">
                          <a:effectLst/>
                          <a:latin typeface="Georgia"/>
                          <a:ea typeface="Times New Roman" panose="02020603050405020304" pitchFamily="18" charset="0"/>
                        </a:rPr>
                        <a:t>55,600</a:t>
                      </a:r>
                      <a:endParaRPr lang="en-GB" sz="2400" dirty="0">
                        <a:effectLst/>
                        <a:latin typeface="Georgia"/>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a:spcBef>
                          <a:spcPts val="600"/>
                        </a:spcBef>
                        <a:spcAft>
                          <a:spcPts val="0"/>
                        </a:spcAft>
                        <a:tabLst>
                          <a:tab pos="571500" algn="l"/>
                          <a:tab pos="1028700" algn="l"/>
                          <a:tab pos="1600200" algn="l"/>
                        </a:tabLst>
                      </a:pPr>
                      <a:r>
                        <a:rPr lang="en-GB" sz="1400" dirty="0">
                          <a:effectLst/>
                          <a:latin typeface="Georgia"/>
                          <a:ea typeface="Times New Roman" panose="02020603050405020304" pitchFamily="18" charset="0"/>
                        </a:rPr>
                        <a:t>18,970</a:t>
                      </a:r>
                      <a:endParaRPr lang="en-GB" sz="2400" dirty="0">
                        <a:effectLst/>
                        <a:latin typeface="Georgia"/>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2936853909"/>
                  </a:ext>
                </a:extLst>
              </a:tr>
              <a:tr h="313525">
                <a:tc>
                  <a:txBody>
                    <a:bodyPr/>
                    <a:lstStyle/>
                    <a:p>
                      <a:pPr algn="ctr">
                        <a:spcBef>
                          <a:spcPts val="600"/>
                        </a:spcBef>
                        <a:spcAft>
                          <a:spcPts val="0"/>
                        </a:spcAft>
                        <a:tabLst>
                          <a:tab pos="571500" algn="l"/>
                          <a:tab pos="1028700" algn="l"/>
                          <a:tab pos="1600200" algn="l"/>
                        </a:tabLst>
                      </a:pPr>
                      <a:r>
                        <a:rPr lang="en-GB" sz="1400" dirty="0">
                          <a:effectLst/>
                          <a:latin typeface="Georgia" panose="02040502050405020303" pitchFamily="18" charset="0"/>
                          <a:ea typeface="Times New Roman" panose="02020603050405020304" pitchFamily="18" charset="0"/>
                        </a:rPr>
                        <a:t>MS-3</a:t>
                      </a:r>
                      <a:endParaRPr lang="en-GB" sz="2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600"/>
                        </a:spcBef>
                        <a:spcAft>
                          <a:spcPts val="0"/>
                        </a:spcAft>
                        <a:tabLst>
                          <a:tab pos="571500" algn="l"/>
                          <a:tab pos="1028700" algn="l"/>
                          <a:tab pos="1600200" algn="l"/>
                        </a:tabLst>
                      </a:pPr>
                      <a:r>
                        <a:rPr lang="en-GB" sz="1400" dirty="0">
                          <a:effectLst/>
                          <a:latin typeface="Georgia"/>
                          <a:ea typeface="Times New Roman" panose="02020603050405020304" pitchFamily="18" charset="0"/>
                        </a:rPr>
                        <a:t>41,812</a:t>
                      </a:r>
                      <a:endParaRPr lang="en-GB" sz="2400" dirty="0">
                        <a:effectLst/>
                        <a:latin typeface="Georgia"/>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a:spcBef>
                          <a:spcPts val="600"/>
                        </a:spcBef>
                        <a:spcAft>
                          <a:spcPts val="0"/>
                        </a:spcAft>
                        <a:tabLst>
                          <a:tab pos="571500" algn="l"/>
                          <a:tab pos="1028700" algn="l"/>
                          <a:tab pos="1600200" algn="l"/>
                        </a:tabLst>
                      </a:pPr>
                      <a:r>
                        <a:rPr lang="en-GB" sz="1400" dirty="0">
                          <a:effectLst/>
                          <a:latin typeface="Georgia"/>
                          <a:ea typeface="Times New Roman" panose="02020603050405020304" pitchFamily="18" charset="0"/>
                        </a:rPr>
                        <a:t>0</a:t>
                      </a:r>
                      <a:endParaRPr lang="en-GB" sz="2400" dirty="0">
                        <a:effectLst/>
                        <a:latin typeface="Georgia"/>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459189978"/>
                  </a:ext>
                </a:extLst>
              </a:tr>
              <a:tr h="323789">
                <a:tc>
                  <a:txBody>
                    <a:bodyPr/>
                    <a:lstStyle/>
                    <a:p>
                      <a:pPr algn="r">
                        <a:spcBef>
                          <a:spcPts val="600"/>
                        </a:spcBef>
                        <a:spcAft>
                          <a:spcPts val="0"/>
                        </a:spcAft>
                        <a:tabLst>
                          <a:tab pos="571500" algn="l"/>
                          <a:tab pos="1028700" algn="l"/>
                          <a:tab pos="1600200" algn="l"/>
                        </a:tabLst>
                      </a:pPr>
                      <a:r>
                        <a:rPr lang="en-GB" sz="1400" b="1" dirty="0">
                          <a:effectLst/>
                          <a:latin typeface="Georgia"/>
                          <a:ea typeface="Times New Roman" panose="02020603050405020304" pitchFamily="18" charset="0"/>
                        </a:rPr>
                        <a:t>TOTAL</a:t>
                      </a:r>
                      <a:endParaRPr lang="en-GB" sz="2400" dirty="0">
                        <a:effectLst/>
                        <a:latin typeface="Georgia"/>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gridSpan="2">
                  <a:txBody>
                    <a:bodyPr/>
                    <a:lstStyle/>
                    <a:p>
                      <a:pPr algn="ctr">
                        <a:spcBef>
                          <a:spcPts val="600"/>
                        </a:spcBef>
                        <a:spcAft>
                          <a:spcPts val="0"/>
                        </a:spcAft>
                        <a:tabLst>
                          <a:tab pos="571500" algn="l"/>
                          <a:tab pos="1028700" algn="l"/>
                          <a:tab pos="1600200" algn="l"/>
                        </a:tabLst>
                      </a:pPr>
                      <a:r>
                        <a:rPr lang="en-GB" sz="1400" dirty="0">
                          <a:effectLst/>
                          <a:latin typeface="Georgia"/>
                          <a:ea typeface="Times New Roman" panose="02020603050405020304" pitchFamily="18" charset="0"/>
                        </a:rPr>
                        <a:t>167,412</a:t>
                      </a:r>
                      <a:endParaRPr lang="en-GB" sz="2400" dirty="0">
                        <a:effectLst/>
                        <a:latin typeface="Georgia"/>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hMerge="1">
                  <a:txBody>
                    <a:bodyPr/>
                    <a:lstStyle/>
                    <a:p>
                      <a:endParaRPr lang="en-GB"/>
                    </a:p>
                  </a:txBody>
                  <a:tcPr/>
                </a:tc>
                <a:tc gridSpan="2">
                  <a:txBody>
                    <a:bodyPr/>
                    <a:lstStyle/>
                    <a:p>
                      <a:pPr algn="ctr">
                        <a:spcBef>
                          <a:spcPts val="600"/>
                        </a:spcBef>
                        <a:spcAft>
                          <a:spcPts val="0"/>
                        </a:spcAft>
                        <a:tabLst>
                          <a:tab pos="571500" algn="l"/>
                          <a:tab pos="1028700" algn="l"/>
                          <a:tab pos="1600200" algn="l"/>
                        </a:tabLst>
                      </a:pPr>
                      <a:r>
                        <a:rPr lang="en-GB" sz="1400" dirty="0">
                          <a:effectLst/>
                          <a:latin typeface="Georgia" panose="02040502050405020303" pitchFamily="18" charset="0"/>
                          <a:ea typeface="Times New Roman" panose="02020603050405020304" pitchFamily="18" charset="0"/>
                        </a:rPr>
                        <a:t>23,970</a:t>
                      </a:r>
                      <a:endParaRPr lang="en-GB" sz="24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hMerge="1">
                  <a:txBody>
                    <a:bodyPr/>
                    <a:lstStyle/>
                    <a:p>
                      <a:endParaRPr lang="en-GB"/>
                    </a:p>
                  </a:txBody>
                  <a:tcPr/>
                </a:tc>
                <a:extLst>
                  <a:ext uri="{0D108BD9-81ED-4DB2-BD59-A6C34878D82A}">
                    <a16:rowId xmlns:a16="http://schemas.microsoft.com/office/drawing/2014/main" val="2502234472"/>
                  </a:ext>
                </a:extLst>
              </a:tr>
            </a:tbl>
          </a:graphicData>
        </a:graphic>
      </p:graphicFrame>
      <p:pic>
        <p:nvPicPr>
          <p:cNvPr id="3" name="Graphic 2" descr="Coins outline">
            <a:extLst>
              <a:ext uri="{FF2B5EF4-FFF2-40B4-BE49-F238E27FC236}">
                <a16:creationId xmlns:a16="http://schemas.microsoft.com/office/drawing/2014/main" id="{87CCB478-F0F4-C407-F40E-77BE4614616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49637" y="77553"/>
            <a:ext cx="714945" cy="71494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57425822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3 – Financial </a:t>
            </a:r>
            <a:endParaRPr lang="en-GB" dirty="0"/>
          </a:p>
        </p:txBody>
      </p:sp>
      <p:sp>
        <p:nvSpPr>
          <p:cNvPr id="9" name="TextBox 8">
            <a:extLst>
              <a:ext uri="{FF2B5EF4-FFF2-40B4-BE49-F238E27FC236}">
                <a16:creationId xmlns:a16="http://schemas.microsoft.com/office/drawing/2014/main" id="{E72277E0-B7A3-464E-9FE5-09312A94EC81}"/>
              </a:ext>
            </a:extLst>
          </p:cNvPr>
          <p:cNvSpPr txBox="1"/>
          <p:nvPr/>
        </p:nvSpPr>
        <p:spPr>
          <a:xfrm>
            <a:off x="216000" y="904801"/>
            <a:ext cx="11375111" cy="5201424"/>
          </a:xfrm>
          <a:prstGeom prst="rect">
            <a:avLst/>
          </a:prstGeom>
          <a:noFill/>
        </p:spPr>
        <p:txBody>
          <a:bodyPr wrap="square" lIns="91440" tIns="45720" rIns="91440" bIns="45720" rtlCol="0" anchor="t">
            <a:spAutoFit/>
          </a:bodyPr>
          <a:lstStyle/>
          <a:p>
            <a:pPr marL="85725" lvl="1">
              <a:spcAft>
                <a:spcPts val="600"/>
              </a:spcAft>
              <a:defRPr/>
            </a:pPr>
            <a:r>
              <a:rPr lang="en-US" altLang="en-US" sz="2000" b="1" dirty="0">
                <a:latin typeface="+mn-lt"/>
              </a:rPr>
              <a:t>PLEASE NOTE!</a:t>
            </a:r>
            <a:endParaRPr lang="en-US" altLang="en-US" sz="1600" b="1" dirty="0">
              <a:solidFill>
                <a:schemeClr val="tx2"/>
              </a:solidFill>
              <a:latin typeface="+mn-lt"/>
            </a:endParaRPr>
          </a:p>
          <a:p>
            <a:pPr marL="371475" lvl="1" indent="-285750" algn="just">
              <a:spcBef>
                <a:spcPts val="600"/>
              </a:spcBef>
              <a:buFont typeface="Arial" panose="020B0604020202020204" pitchFamily="34" charset="0"/>
              <a:buChar char="•"/>
              <a:defRPr/>
            </a:pPr>
            <a:r>
              <a:rPr lang="en-US" altLang="en-US" dirty="0">
                <a:solidFill>
                  <a:schemeClr val="tx2"/>
                </a:solidFill>
                <a:latin typeface="+mn-lt"/>
              </a:rPr>
              <a:t>All claims for payment shall be linked to the </a:t>
            </a:r>
            <a:r>
              <a:rPr lang="en-US" altLang="en-US" b="1" dirty="0">
                <a:solidFill>
                  <a:schemeClr val="tx2"/>
                </a:solidFill>
                <a:latin typeface="+mn-lt"/>
              </a:rPr>
              <a:t>achievement of defined schedule milestones</a:t>
            </a:r>
            <a:r>
              <a:rPr lang="en-US" altLang="en-US" dirty="0">
                <a:solidFill>
                  <a:schemeClr val="tx2"/>
                </a:solidFill>
                <a:latin typeface="+mn-lt"/>
              </a:rPr>
              <a:t>. These milestones are to be in the form of significant events in the </a:t>
            </a:r>
            <a:r>
              <a:rPr lang="en-US" altLang="en-US" dirty="0" err="1">
                <a:solidFill>
                  <a:schemeClr val="tx2"/>
                </a:solidFill>
                <a:latin typeface="+mn-lt"/>
              </a:rPr>
              <a:t>programme</a:t>
            </a:r>
            <a:r>
              <a:rPr lang="en-US" altLang="en-US" dirty="0">
                <a:solidFill>
                  <a:schemeClr val="tx2"/>
                </a:solidFill>
                <a:latin typeface="+mn-lt"/>
              </a:rPr>
              <a:t> to be selected on the basis of providing a check point for progress in the work performed. E.G.</a:t>
            </a:r>
            <a:endParaRPr lang="en-US" altLang="en-US" dirty="0">
              <a:solidFill>
                <a:schemeClr val="tx2"/>
              </a:solidFill>
              <a:latin typeface="+mn-lt"/>
              <a:cs typeface="Arial"/>
            </a:endParaRPr>
          </a:p>
          <a:p>
            <a:pPr marL="85725" lvl="1" algn="just">
              <a:spcBef>
                <a:spcPts val="600"/>
              </a:spcBef>
              <a:defRPr/>
            </a:pPr>
            <a:r>
              <a:rPr lang="en-US" altLang="en-US" dirty="0">
                <a:solidFill>
                  <a:schemeClr val="tx2"/>
                </a:solidFill>
                <a:latin typeface="+mn-lt"/>
              </a:rPr>
              <a:t>		- Successful completion of Reviews</a:t>
            </a:r>
          </a:p>
          <a:p>
            <a:pPr marL="85725" lvl="1" algn="just">
              <a:spcBef>
                <a:spcPts val="600"/>
              </a:spcBef>
              <a:spcAft>
                <a:spcPts val="600"/>
              </a:spcAft>
              <a:defRPr/>
            </a:pPr>
            <a:r>
              <a:rPr lang="en-US" altLang="en-US" dirty="0">
                <a:solidFill>
                  <a:schemeClr val="tx2"/>
                </a:solidFill>
                <a:latin typeface="+mn-lt"/>
              </a:rPr>
              <a:t>		- Acceptance of deliverables</a:t>
            </a:r>
          </a:p>
          <a:p>
            <a:pPr marL="371475" lvl="1" indent="-285750" algn="just">
              <a:spcBef>
                <a:spcPts val="600"/>
              </a:spcBef>
              <a:spcAft>
                <a:spcPts val="600"/>
              </a:spcAft>
              <a:buFont typeface="Arial" panose="020B0604020202020204" pitchFamily="34" charset="0"/>
              <a:buChar char="•"/>
              <a:defRPr/>
            </a:pPr>
            <a:r>
              <a:rPr lang="en-US" altLang="en-US" b="1" u="sng" dirty="0">
                <a:solidFill>
                  <a:schemeClr val="tx2"/>
                </a:solidFill>
                <a:latin typeface="+mn-lt"/>
              </a:rPr>
              <a:t>Progress reports are not sufficient to make payments</a:t>
            </a:r>
            <a:endParaRPr lang="en-US" altLang="en-US" b="1" u="sng" dirty="0">
              <a:solidFill>
                <a:schemeClr val="tx2"/>
              </a:solidFill>
              <a:latin typeface="+mn-lt"/>
              <a:cs typeface="Arial"/>
            </a:endParaRPr>
          </a:p>
          <a:p>
            <a:pPr marL="371475" lvl="1" indent="-285750" algn="just">
              <a:spcBef>
                <a:spcPts val="600"/>
              </a:spcBef>
              <a:buFont typeface="Arial" panose="020B0604020202020204" pitchFamily="34" charset="0"/>
              <a:buChar char="•"/>
              <a:defRPr/>
            </a:pPr>
            <a:r>
              <a:rPr lang="en-US" altLang="en-US" b="1" dirty="0">
                <a:solidFill>
                  <a:schemeClr val="tx2"/>
                </a:solidFill>
                <a:latin typeface="+mn-lt"/>
              </a:rPr>
              <a:t>Advance payments </a:t>
            </a:r>
            <a:r>
              <a:rPr lang="en-US" altLang="en-US" dirty="0">
                <a:solidFill>
                  <a:schemeClr val="tx2"/>
                </a:solidFill>
                <a:latin typeface="+mn-lt"/>
              </a:rPr>
              <a:t>to be made after contract signature, may be agreed in line with:</a:t>
            </a:r>
          </a:p>
          <a:p>
            <a:pPr marL="981075" lvl="1" indent="-285750" algn="just">
              <a:spcBef>
                <a:spcPts val="600"/>
              </a:spcBef>
              <a:buFont typeface="Arial" panose="020B0604020202020204" pitchFamily="34" charset="0"/>
              <a:buChar char="•"/>
              <a:defRPr/>
            </a:pPr>
            <a:r>
              <a:rPr lang="en-US" altLang="en-US" dirty="0">
                <a:solidFill>
                  <a:schemeClr val="tx2"/>
                </a:solidFill>
                <a:latin typeface="+mn-lt"/>
              </a:rPr>
              <a:t>The advance payment </a:t>
            </a:r>
            <a:r>
              <a:rPr lang="en-US" altLang="en-US" b="1" dirty="0">
                <a:solidFill>
                  <a:schemeClr val="tx2"/>
                </a:solidFill>
                <a:latin typeface="+mn-lt"/>
              </a:rPr>
              <a:t>constitutes a debt of the Contractor to the Agency </a:t>
            </a:r>
            <a:r>
              <a:rPr lang="en-US" altLang="en-US" dirty="0">
                <a:solidFill>
                  <a:schemeClr val="tx2"/>
                </a:solidFill>
                <a:latin typeface="+mn-lt"/>
              </a:rPr>
              <a:t>until it has been set-off against a subsequent milestone. The advance payment shall nominally be set-off against the 1st progress payment.</a:t>
            </a:r>
            <a:endParaRPr lang="en-US" altLang="en-US" dirty="0">
              <a:solidFill>
                <a:schemeClr val="tx2"/>
              </a:solidFill>
              <a:latin typeface="+mn-lt"/>
              <a:cs typeface="Arial"/>
            </a:endParaRPr>
          </a:p>
          <a:p>
            <a:pPr marL="981075" lvl="1" indent="-285750" algn="just">
              <a:spcBef>
                <a:spcPts val="600"/>
              </a:spcBef>
              <a:spcAft>
                <a:spcPts val="600"/>
              </a:spcAft>
              <a:buFont typeface="Arial" panose="020B0604020202020204" pitchFamily="34" charset="0"/>
              <a:buChar char="•"/>
              <a:defRPr/>
            </a:pPr>
            <a:r>
              <a:rPr lang="en-US" altLang="en-US" dirty="0">
                <a:solidFill>
                  <a:schemeClr val="tx2"/>
                </a:solidFill>
                <a:latin typeface="+mn-lt"/>
              </a:rPr>
              <a:t>Advance payments for SMEs are 35% of the contract price. SMEs are classified according to the criteria of the European Commission (Recommendation 2003/361/EC of 6 May 2003 (OJ L 124, 20.5.2003, p. 36)).</a:t>
            </a:r>
            <a:endParaRPr lang="en-US" altLang="en-US" dirty="0">
              <a:solidFill>
                <a:schemeClr val="tx2"/>
              </a:solidFill>
              <a:latin typeface="+mn-lt"/>
              <a:cs typeface="Arial"/>
            </a:endParaRPr>
          </a:p>
          <a:p>
            <a:pPr marL="371475" lvl="1" indent="-285750" algn="just">
              <a:spcBef>
                <a:spcPts val="600"/>
              </a:spcBef>
              <a:buFont typeface="Arial" panose="020B0604020202020204" pitchFamily="34" charset="0"/>
              <a:buChar char="•"/>
              <a:defRPr/>
            </a:pPr>
            <a:r>
              <a:rPr lang="en-US" altLang="en-US" b="1" dirty="0">
                <a:solidFill>
                  <a:schemeClr val="tx2"/>
                </a:solidFill>
                <a:latin typeface="+mn-lt"/>
              </a:rPr>
              <a:t>The final payment milestone </a:t>
            </a:r>
            <a:r>
              <a:rPr lang="en-US" altLang="en-US" dirty="0">
                <a:solidFill>
                  <a:schemeClr val="tx2"/>
                </a:solidFill>
                <a:latin typeface="+mn-lt"/>
              </a:rPr>
              <a:t>shall not be less than </a:t>
            </a:r>
            <a:r>
              <a:rPr lang="en-US" altLang="en-US" b="1" dirty="0">
                <a:solidFill>
                  <a:schemeClr val="tx2"/>
                </a:solidFill>
                <a:latin typeface="+mn-lt"/>
              </a:rPr>
              <a:t>10% of the contract price</a:t>
            </a:r>
            <a:r>
              <a:rPr lang="en-US" altLang="en-US" dirty="0">
                <a:solidFill>
                  <a:schemeClr val="tx2"/>
                </a:solidFill>
                <a:latin typeface="+mn-lt"/>
              </a:rPr>
              <a:t>. </a:t>
            </a:r>
            <a:r>
              <a:rPr lang="en-US" dirty="0">
                <a:solidFill>
                  <a:schemeClr val="tx2"/>
                </a:solidFill>
                <a:latin typeface="+mn-lt"/>
                <a:ea typeface="Times New Roman"/>
                <a:cs typeface="Times New Roman"/>
              </a:rPr>
              <a:t>	</a:t>
            </a:r>
          </a:p>
        </p:txBody>
      </p:sp>
      <p:pic>
        <p:nvPicPr>
          <p:cNvPr id="3" name="Graphic 2" descr="Coins outline">
            <a:extLst>
              <a:ext uri="{FF2B5EF4-FFF2-40B4-BE49-F238E27FC236}">
                <a16:creationId xmlns:a16="http://schemas.microsoft.com/office/drawing/2014/main" id="{C394607C-2F06-67DF-2DFA-99AFE5D5DC0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49637" y="77553"/>
            <a:ext cx="714945" cy="71494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22112105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3 – Financial </a:t>
            </a:r>
            <a:endParaRPr lang="en-GB" dirty="0"/>
          </a:p>
        </p:txBody>
      </p:sp>
      <p:sp>
        <p:nvSpPr>
          <p:cNvPr id="9" name="TextBox 8">
            <a:extLst>
              <a:ext uri="{FF2B5EF4-FFF2-40B4-BE49-F238E27FC236}">
                <a16:creationId xmlns:a16="http://schemas.microsoft.com/office/drawing/2014/main" id="{E72277E0-B7A3-464E-9FE5-09312A94EC81}"/>
              </a:ext>
            </a:extLst>
          </p:cNvPr>
          <p:cNvSpPr txBox="1"/>
          <p:nvPr/>
        </p:nvSpPr>
        <p:spPr>
          <a:xfrm>
            <a:off x="216000" y="873990"/>
            <a:ext cx="11375111" cy="3693319"/>
          </a:xfrm>
          <a:prstGeom prst="rect">
            <a:avLst/>
          </a:prstGeom>
          <a:noFill/>
        </p:spPr>
        <p:txBody>
          <a:bodyPr wrap="square" lIns="91440" tIns="45720" rIns="91440" bIns="45720" rtlCol="0" anchor="t">
            <a:spAutoFit/>
          </a:bodyPr>
          <a:lstStyle/>
          <a:p>
            <a:pPr marL="457200" indent="-457200" algn="just">
              <a:spcAft>
                <a:spcPts val="1200"/>
              </a:spcAft>
            </a:pPr>
            <a:r>
              <a:rPr lang="en-US" sz="2000" b="1" dirty="0">
                <a:latin typeface="+mn-lt"/>
                <a:ea typeface="Times New Roman"/>
                <a:cs typeface="Times New Roman"/>
              </a:rPr>
              <a:t>3.3		Cost to Completion</a:t>
            </a:r>
          </a:p>
          <a:p>
            <a:pPr marL="285750" indent="-285750" algn="just">
              <a:spcAft>
                <a:spcPts val="1200"/>
              </a:spcAft>
              <a:buFont typeface="Arial" panose="020B0604020202020204" pitchFamily="34" charset="0"/>
              <a:buChar char="•"/>
            </a:pPr>
            <a:r>
              <a:rPr lang="en-GB" dirty="0">
                <a:latin typeface="+mn-lt"/>
                <a:ea typeface="Times New Roman"/>
                <a:cs typeface="Times New Roman"/>
              </a:rPr>
              <a:t>A cost to completion is requested for an indication of the further investment foreseen to make the product or service market ready. </a:t>
            </a:r>
          </a:p>
          <a:p>
            <a:pPr marL="285750" indent="-285750" algn="just">
              <a:spcAft>
                <a:spcPts val="1200"/>
              </a:spcAft>
              <a:buFont typeface="Arial" panose="020B0604020202020204" pitchFamily="34" charset="0"/>
              <a:buChar char="•"/>
            </a:pPr>
            <a:r>
              <a:rPr lang="en-GB" dirty="0">
                <a:latin typeface="+mn-lt"/>
                <a:ea typeface="Times New Roman"/>
                <a:cs typeface="Times New Roman"/>
              </a:rPr>
              <a:t>This information is provided for information only and is not binding in any way for either party (ESA or Tenderer).</a:t>
            </a:r>
          </a:p>
          <a:p>
            <a:pPr marL="285750" indent="-285750" algn="just">
              <a:spcAft>
                <a:spcPts val="1200"/>
              </a:spcAft>
              <a:buFont typeface="Arial" panose="020B0604020202020204" pitchFamily="34" charset="0"/>
              <a:buChar char="•"/>
            </a:pPr>
            <a:r>
              <a:rPr lang="en-GB" dirty="0">
                <a:latin typeface="+mn-lt"/>
                <a:ea typeface="Times New Roman"/>
                <a:cs typeface="Times New Roman"/>
              </a:rPr>
              <a:t>Complete the table below identifying the main development steps / activities that would be needed AFTER COMPLETION OF THIS ACTIVITY to progress the work to higher TRL - if applicable. </a:t>
            </a:r>
          </a:p>
          <a:p>
            <a:pPr marL="285750" indent="-285750" algn="just">
              <a:spcAft>
                <a:spcPts val="1200"/>
              </a:spcAft>
              <a:buFont typeface="Arial" panose="020B0604020202020204" pitchFamily="34" charset="0"/>
              <a:buChar char="•"/>
            </a:pPr>
            <a:r>
              <a:rPr lang="en-GB" dirty="0">
                <a:latin typeface="+mn-lt"/>
                <a:ea typeface="Times New Roman"/>
                <a:cs typeface="Times New Roman"/>
              </a:rPr>
              <a:t>Provide a rough estimate of the expected cost of each further step or activity and the expected end TRL at the end of each step or activity (two levels above the final TRL achieved during the proposed work).</a:t>
            </a:r>
          </a:p>
          <a:p>
            <a:pPr marL="893445" indent="-1270" algn="just">
              <a:spcAft>
                <a:spcPts val="0"/>
              </a:spcAft>
            </a:pPr>
            <a:r>
              <a:rPr lang="en-US" sz="2000" dirty="0">
                <a:solidFill>
                  <a:schemeClr val="tx2"/>
                </a:solidFill>
                <a:latin typeface="+mn-lt"/>
                <a:ea typeface="Times New Roman"/>
                <a:cs typeface="Times New Roman"/>
              </a:rPr>
              <a:t>	</a:t>
            </a:r>
          </a:p>
        </p:txBody>
      </p:sp>
      <p:graphicFrame>
        <p:nvGraphicFramePr>
          <p:cNvPr id="4" name="Table 3">
            <a:extLst>
              <a:ext uri="{FF2B5EF4-FFF2-40B4-BE49-F238E27FC236}">
                <a16:creationId xmlns:a16="http://schemas.microsoft.com/office/drawing/2014/main" id="{A01027AA-F5CF-4E4B-9E51-F06A4D4AFE05}"/>
              </a:ext>
            </a:extLst>
          </p:cNvPr>
          <p:cNvGraphicFramePr>
            <a:graphicFrameLocks noGrp="1"/>
          </p:cNvGraphicFramePr>
          <p:nvPr>
            <p:extLst>
              <p:ext uri="{D42A27DB-BD31-4B8C-83A1-F6EECF244321}">
                <p14:modId xmlns:p14="http://schemas.microsoft.com/office/powerpoint/2010/main" val="2200322231"/>
              </p:ext>
            </p:extLst>
          </p:nvPr>
        </p:nvGraphicFramePr>
        <p:xfrm>
          <a:off x="1123950" y="4906757"/>
          <a:ext cx="8829675" cy="1160669"/>
        </p:xfrm>
        <a:graphic>
          <a:graphicData uri="http://schemas.openxmlformats.org/drawingml/2006/table">
            <a:tbl>
              <a:tblPr firstRow="1" firstCol="1" bandRow="1"/>
              <a:tblGrid>
                <a:gridCol w="2514340">
                  <a:extLst>
                    <a:ext uri="{9D8B030D-6E8A-4147-A177-3AD203B41FA5}">
                      <a16:colId xmlns:a16="http://schemas.microsoft.com/office/drawing/2014/main" val="1548681017"/>
                    </a:ext>
                  </a:extLst>
                </a:gridCol>
                <a:gridCol w="2133860">
                  <a:extLst>
                    <a:ext uri="{9D8B030D-6E8A-4147-A177-3AD203B41FA5}">
                      <a16:colId xmlns:a16="http://schemas.microsoft.com/office/drawing/2014/main" val="3377112433"/>
                    </a:ext>
                  </a:extLst>
                </a:gridCol>
                <a:gridCol w="2105025">
                  <a:extLst>
                    <a:ext uri="{9D8B030D-6E8A-4147-A177-3AD203B41FA5}">
                      <a16:colId xmlns:a16="http://schemas.microsoft.com/office/drawing/2014/main" val="957339501"/>
                    </a:ext>
                  </a:extLst>
                </a:gridCol>
                <a:gridCol w="2076450">
                  <a:extLst>
                    <a:ext uri="{9D8B030D-6E8A-4147-A177-3AD203B41FA5}">
                      <a16:colId xmlns:a16="http://schemas.microsoft.com/office/drawing/2014/main" val="3994788627"/>
                    </a:ext>
                  </a:extLst>
                </a:gridCol>
              </a:tblGrid>
              <a:tr h="465417">
                <a:tc>
                  <a:txBody>
                    <a:bodyPr/>
                    <a:lstStyle/>
                    <a:p>
                      <a:pPr algn="just">
                        <a:spcAft>
                          <a:spcPts val="0"/>
                        </a:spcAft>
                        <a:tabLst>
                          <a:tab pos="457200" algn="l"/>
                        </a:tabLst>
                      </a:pPr>
                      <a:r>
                        <a:rPr lang="en-US" sz="1600" i="0" dirty="0">
                          <a:solidFill>
                            <a:schemeClr val="accent2"/>
                          </a:solidFill>
                          <a:effectLst/>
                          <a:latin typeface="Arial" panose="020B0604020202020204" pitchFamily="34" charset="0"/>
                          <a:ea typeface="Times New Roman" panose="02020603050405020304" pitchFamily="18" charset="0"/>
                        </a:rPr>
                        <a:t>Further Step/ Activity</a:t>
                      </a:r>
                      <a:endParaRPr lang="en-GB" sz="2400" i="0" dirty="0">
                        <a:solidFill>
                          <a:schemeClr val="accent2"/>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457200" algn="l"/>
                        </a:tabLst>
                      </a:pPr>
                      <a:r>
                        <a:rPr lang="en-US" sz="1600" i="0">
                          <a:solidFill>
                            <a:schemeClr val="accent2"/>
                          </a:solidFill>
                          <a:effectLst/>
                          <a:latin typeface="Arial" panose="020B0604020202020204" pitchFamily="34" charset="0"/>
                          <a:ea typeface="Times New Roman" panose="02020603050405020304" pitchFamily="18" charset="0"/>
                        </a:rPr>
                        <a:t>Estimated cost (Euro)</a:t>
                      </a:r>
                      <a:endParaRPr lang="en-GB" sz="2400" i="0" dirty="0">
                        <a:solidFill>
                          <a:schemeClr val="accent2"/>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457200" algn="l"/>
                        </a:tabLst>
                      </a:pPr>
                      <a:r>
                        <a:rPr lang="en-US" sz="1600" i="0" dirty="0">
                          <a:solidFill>
                            <a:schemeClr val="accent2"/>
                          </a:solidFill>
                          <a:effectLst/>
                          <a:latin typeface="Arial" panose="020B0604020202020204" pitchFamily="34" charset="0"/>
                          <a:ea typeface="Times New Roman" panose="02020603050405020304" pitchFamily="18" charset="0"/>
                        </a:rPr>
                        <a:t>Estimated Start date</a:t>
                      </a:r>
                      <a:endParaRPr lang="en-GB" sz="2400" i="0" dirty="0">
                        <a:solidFill>
                          <a:schemeClr val="accent2"/>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457200" algn="l"/>
                        </a:tabLst>
                      </a:pPr>
                      <a:r>
                        <a:rPr lang="en-US" sz="1600" i="0" dirty="0">
                          <a:solidFill>
                            <a:schemeClr val="accent2"/>
                          </a:solidFill>
                          <a:effectLst/>
                          <a:latin typeface="Arial" panose="020B0604020202020204" pitchFamily="34" charset="0"/>
                          <a:ea typeface="Times New Roman" panose="02020603050405020304" pitchFamily="18" charset="0"/>
                        </a:rPr>
                        <a:t>Estimated end date</a:t>
                      </a:r>
                      <a:endParaRPr lang="en-GB" sz="2400" i="0" dirty="0">
                        <a:solidFill>
                          <a:schemeClr val="accent2"/>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879112"/>
                  </a:ext>
                </a:extLst>
              </a:tr>
              <a:tr h="347626">
                <a:tc>
                  <a:txBody>
                    <a:bodyPr/>
                    <a:lstStyle/>
                    <a:p>
                      <a:pPr algn="just">
                        <a:spcAft>
                          <a:spcPts val="0"/>
                        </a:spcAft>
                        <a:tabLst>
                          <a:tab pos="457200" algn="l"/>
                        </a:tabLst>
                      </a:pPr>
                      <a:r>
                        <a:rPr lang="en-US" sz="1600" i="1">
                          <a:solidFill>
                            <a:srgbClr val="FF0000"/>
                          </a:solidFill>
                          <a:effectLst/>
                          <a:latin typeface="Arial" panose="020B0604020202020204" pitchFamily="34" charset="0"/>
                          <a:ea typeface="Times New Roman" panose="02020603050405020304" pitchFamily="18" charset="0"/>
                        </a:rPr>
                        <a:t> </a:t>
                      </a:r>
                      <a:endParaRPr lang="en-GB" sz="24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457200" algn="l"/>
                        </a:tabLst>
                      </a:pPr>
                      <a:r>
                        <a:rPr lang="en-US" sz="1600" i="1">
                          <a:solidFill>
                            <a:srgbClr val="FF0000"/>
                          </a:solidFill>
                          <a:effectLst/>
                          <a:latin typeface="Arial" panose="020B0604020202020204" pitchFamily="34" charset="0"/>
                          <a:ea typeface="Times New Roman" panose="02020603050405020304" pitchFamily="18" charset="0"/>
                        </a:rPr>
                        <a:t> </a:t>
                      </a:r>
                      <a:endParaRPr lang="en-GB" sz="24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457200" algn="l"/>
                        </a:tabLst>
                      </a:pPr>
                      <a:r>
                        <a:rPr lang="en-US" sz="1600" i="1" dirty="0">
                          <a:solidFill>
                            <a:srgbClr val="FF0000"/>
                          </a:solidFill>
                          <a:effectLst/>
                          <a:latin typeface="Arial" panose="020B0604020202020204" pitchFamily="34" charset="0"/>
                          <a:ea typeface="Times New Roman" panose="02020603050405020304" pitchFamily="18" charset="0"/>
                        </a:rPr>
                        <a:t> </a:t>
                      </a:r>
                      <a:endParaRPr lang="en-GB" sz="24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457200" algn="l"/>
                        </a:tabLst>
                      </a:pPr>
                      <a:r>
                        <a:rPr lang="en-US" sz="1600" i="1">
                          <a:solidFill>
                            <a:srgbClr val="FF0000"/>
                          </a:solidFill>
                          <a:effectLst/>
                          <a:latin typeface="Arial" panose="020B0604020202020204" pitchFamily="34" charset="0"/>
                          <a:ea typeface="Times New Roman" panose="02020603050405020304" pitchFamily="18" charset="0"/>
                        </a:rPr>
                        <a:t> </a:t>
                      </a:r>
                      <a:endParaRPr lang="en-GB" sz="24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4865656"/>
                  </a:ext>
                </a:extLst>
              </a:tr>
              <a:tr h="347626">
                <a:tc>
                  <a:txBody>
                    <a:bodyPr/>
                    <a:lstStyle/>
                    <a:p>
                      <a:pPr algn="just">
                        <a:spcAft>
                          <a:spcPts val="0"/>
                        </a:spcAft>
                        <a:tabLst>
                          <a:tab pos="457200" algn="l"/>
                        </a:tabLst>
                      </a:pPr>
                      <a:r>
                        <a:rPr lang="en-US" sz="1600" i="1">
                          <a:solidFill>
                            <a:srgbClr val="FF0000"/>
                          </a:solidFill>
                          <a:effectLst/>
                          <a:latin typeface="Arial" panose="020B0604020202020204" pitchFamily="34" charset="0"/>
                          <a:ea typeface="Times New Roman" panose="02020603050405020304" pitchFamily="18" charset="0"/>
                        </a:rPr>
                        <a:t> </a:t>
                      </a:r>
                      <a:endParaRPr lang="en-GB" sz="24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457200" algn="l"/>
                        </a:tabLst>
                      </a:pPr>
                      <a:r>
                        <a:rPr lang="en-US" sz="1600" i="1" dirty="0">
                          <a:solidFill>
                            <a:srgbClr val="FF0000"/>
                          </a:solidFill>
                          <a:effectLst/>
                          <a:latin typeface="Arial" panose="020B0604020202020204" pitchFamily="34" charset="0"/>
                          <a:ea typeface="Times New Roman" panose="02020603050405020304" pitchFamily="18" charset="0"/>
                        </a:rPr>
                        <a:t> </a:t>
                      </a:r>
                      <a:endParaRPr lang="en-GB" sz="24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457200" algn="l"/>
                        </a:tabLst>
                      </a:pPr>
                      <a:r>
                        <a:rPr lang="en-US" sz="1600" i="1">
                          <a:solidFill>
                            <a:srgbClr val="FF0000"/>
                          </a:solidFill>
                          <a:effectLst/>
                          <a:latin typeface="Arial" panose="020B0604020202020204" pitchFamily="34" charset="0"/>
                          <a:ea typeface="Times New Roman" panose="02020603050405020304" pitchFamily="18" charset="0"/>
                        </a:rPr>
                        <a:t> </a:t>
                      </a:r>
                      <a:endParaRPr lang="en-GB" sz="24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457200" algn="l"/>
                        </a:tabLst>
                      </a:pPr>
                      <a:r>
                        <a:rPr lang="en-US" sz="1600" i="1" dirty="0">
                          <a:solidFill>
                            <a:srgbClr val="FF0000"/>
                          </a:solidFill>
                          <a:effectLst/>
                          <a:latin typeface="Arial" panose="020B0604020202020204" pitchFamily="34" charset="0"/>
                          <a:ea typeface="Times New Roman" panose="02020603050405020304" pitchFamily="18" charset="0"/>
                        </a:rPr>
                        <a:t> </a:t>
                      </a:r>
                      <a:endParaRPr lang="en-GB" sz="24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3118213"/>
                  </a:ext>
                </a:extLst>
              </a:tr>
            </a:tbl>
          </a:graphicData>
        </a:graphic>
      </p:graphicFrame>
      <p:pic>
        <p:nvPicPr>
          <p:cNvPr id="3" name="Graphic 2" descr="Coins outline">
            <a:extLst>
              <a:ext uri="{FF2B5EF4-FFF2-40B4-BE49-F238E27FC236}">
                <a16:creationId xmlns:a16="http://schemas.microsoft.com/office/drawing/2014/main" id="{B542531D-766E-A81B-1326-A411460154E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49637" y="77553"/>
            <a:ext cx="714945" cy="71494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8846478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descr="List outline">
            <a:extLst>
              <a:ext uri="{FF2B5EF4-FFF2-40B4-BE49-F238E27FC236}">
                <a16:creationId xmlns:a16="http://schemas.microsoft.com/office/drawing/2014/main" id="{355FC389-34D0-473E-E98E-C76EC6DCCC6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212669" y="4200750"/>
            <a:ext cx="1800000" cy="1800000"/>
          </a:xfrm>
          <a:prstGeom prst="rect">
            <a:avLst/>
          </a:prstGeom>
          <a:effectLst>
            <a:outerShdw blurRad="50800" dist="38100" dir="2700000" algn="tl" rotWithShape="0">
              <a:prstClr val="black">
                <a:alpha val="40000"/>
              </a:prstClr>
            </a:outerShdw>
          </a:effectLst>
        </p:spPr>
      </p:pic>
      <p:sp>
        <p:nvSpPr>
          <p:cNvPr id="5" name="Title 1">
            <a:extLst>
              <a:ext uri="{FF2B5EF4-FFF2-40B4-BE49-F238E27FC236}">
                <a16:creationId xmlns:a16="http://schemas.microsoft.com/office/drawing/2014/main" id="{47AEC662-3F7D-4A72-ED11-C028305AAB6B}"/>
              </a:ext>
            </a:extLst>
          </p:cNvPr>
          <p:cNvSpPr>
            <a:spLocks noGrp="1"/>
          </p:cNvSpPr>
          <p:nvPr>
            <p:ph type="title"/>
          </p:nvPr>
        </p:nvSpPr>
        <p:spPr>
          <a:xfrm>
            <a:off x="1058069" y="2951947"/>
            <a:ext cx="10109200" cy="954107"/>
          </a:xfrm>
          <a:solidFill>
            <a:srgbClr val="335E6F">
              <a:alpha val="50000"/>
            </a:srgbClr>
          </a:solidFill>
        </p:spPr>
        <p:txBody>
          <a:bodyPr/>
          <a:lstStyle/>
          <a:p>
            <a:pPr algn="ctr"/>
            <a:r>
              <a:rPr lang="en-US" altLang="en-US" sz="2800" dirty="0">
                <a:solidFill>
                  <a:schemeClr val="bg1"/>
                </a:solidFill>
              </a:rPr>
              <a:t>Proposal Template</a:t>
            </a:r>
            <a:br>
              <a:rPr lang="en-US" altLang="en-US" sz="2800" dirty="0"/>
            </a:br>
            <a:r>
              <a:rPr lang="en-US" altLang="en-US" sz="2800" b="0" dirty="0"/>
              <a:t>Part 4 – Contract Conditions</a:t>
            </a:r>
            <a:endParaRPr lang="en-GB" b="0" dirty="0"/>
          </a:p>
        </p:txBody>
      </p:sp>
    </p:spTree>
    <p:extLst>
      <p:ext uri="{BB962C8B-B14F-4D97-AF65-F5344CB8AC3E}">
        <p14:creationId xmlns:p14="http://schemas.microsoft.com/office/powerpoint/2010/main" val="62289292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8858" y="172713"/>
            <a:ext cx="10140882" cy="523220"/>
          </a:xfrm>
        </p:spPr>
        <p:txBody>
          <a:bodyPr/>
          <a:lstStyle/>
          <a:p>
            <a:r>
              <a:rPr lang="en-GB" sz="2800" dirty="0">
                <a:solidFill>
                  <a:schemeClr val="bg1"/>
                </a:solidFill>
              </a:rPr>
              <a:t>Proposal Template: Part 4 – Contract Conditions</a:t>
            </a:r>
            <a:endParaRPr lang="en-GB" dirty="0">
              <a:solidFill>
                <a:schemeClr val="bg1"/>
              </a:solidFill>
            </a:endParaRPr>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8858" y="1381192"/>
            <a:ext cx="11795829" cy="4709854"/>
          </a:xfrm>
        </p:spPr>
        <p:txBody>
          <a:bodyPr/>
          <a:lstStyle/>
          <a:p>
            <a:pPr>
              <a:spcBef>
                <a:spcPts val="600"/>
              </a:spcBef>
              <a:spcAft>
                <a:spcPts val="3600"/>
              </a:spcAft>
              <a:buClr>
                <a:schemeClr val="bg1"/>
              </a:buClr>
              <a:tabLst>
                <a:tab pos="447675" algn="l"/>
              </a:tabLst>
            </a:pPr>
            <a:r>
              <a:rPr lang="en-GB" sz="2000" dirty="0">
                <a:solidFill>
                  <a:schemeClr val="bg1"/>
                </a:solidFill>
                <a:latin typeface="+mn-lt"/>
              </a:rPr>
              <a:t>4.1		Compliance with Contract Conditions</a:t>
            </a:r>
          </a:p>
          <a:p>
            <a:pPr>
              <a:spcBef>
                <a:spcPts val="600"/>
              </a:spcBef>
              <a:spcAft>
                <a:spcPts val="3600"/>
              </a:spcAft>
              <a:buClr>
                <a:schemeClr val="bg1"/>
              </a:buClr>
              <a:tabLst>
                <a:tab pos="447675" algn="l"/>
              </a:tabLst>
            </a:pPr>
            <a:r>
              <a:rPr lang="en-GB" sz="2000" dirty="0">
                <a:solidFill>
                  <a:schemeClr val="bg1"/>
                </a:solidFill>
                <a:latin typeface="+mn-lt"/>
              </a:rPr>
              <a:t>4.2		Intellectual Property Rights</a:t>
            </a:r>
          </a:p>
          <a:p>
            <a:pPr>
              <a:spcBef>
                <a:spcPts val="600"/>
              </a:spcBef>
              <a:spcAft>
                <a:spcPts val="3600"/>
              </a:spcAft>
              <a:buClr>
                <a:schemeClr val="bg1"/>
              </a:buClr>
              <a:tabLst>
                <a:tab pos="447675" algn="l"/>
              </a:tabLst>
            </a:pPr>
            <a:r>
              <a:rPr lang="en-GB" sz="2000" dirty="0">
                <a:solidFill>
                  <a:schemeClr val="bg1"/>
                </a:solidFill>
                <a:latin typeface="+mn-lt"/>
                <a:ea typeface="Times New Roman"/>
                <a:cs typeface="Times New Roman"/>
              </a:rPr>
              <a:t>4.3		Import and Export Licenses</a:t>
            </a:r>
            <a:endParaRPr lang="en-GB" sz="2000" dirty="0">
              <a:solidFill>
                <a:schemeClr val="bg1"/>
              </a:solidFill>
              <a:latin typeface="+mn-lt"/>
              <a:ea typeface="Times New Roman"/>
            </a:endParaRPr>
          </a:p>
          <a:p>
            <a:pPr marL="457200" indent="-457200" algn="just">
              <a:spcAft>
                <a:spcPts val="0"/>
              </a:spcAft>
            </a:pPr>
            <a:endParaRPr lang="en-GB" sz="1800" b="1" u="sng" dirty="0">
              <a:solidFill>
                <a:schemeClr val="tx2"/>
              </a:solidFill>
              <a:latin typeface="+mn-lt"/>
              <a:ea typeface="Times New Roman"/>
              <a:cs typeface="Times New Roman"/>
            </a:endParaRPr>
          </a:p>
          <a:p>
            <a:pPr marL="457200" indent="-457200" algn="just">
              <a:spcAft>
                <a:spcPts val="0"/>
              </a:spcAft>
            </a:pPr>
            <a:endParaRPr lang="en-GB" sz="1800" b="1" u="sng" dirty="0">
              <a:solidFill>
                <a:schemeClr val="tx1"/>
              </a:solidFill>
              <a:latin typeface="+mn-lt"/>
              <a:ea typeface="Times New Roman" panose="02020603050405020304" pitchFamily="18" charset="0"/>
            </a:endParaRPr>
          </a:p>
          <a:p>
            <a:pPr marL="457200" indent="-457200" algn="just">
              <a:spcAft>
                <a:spcPts val="0"/>
              </a:spcAft>
            </a:pPr>
            <a:endParaRPr lang="en-GB" sz="1800" dirty="0">
              <a:solidFill>
                <a:schemeClr val="tx2"/>
              </a:solidFill>
              <a:latin typeface="+mn-lt"/>
              <a:ea typeface="Times New Roman"/>
              <a:cs typeface="Arial" panose="020B0604020202020204" pitchFamily="34" charset="0"/>
            </a:endParaRPr>
          </a:p>
          <a:p>
            <a:pPr marL="457200" indent="-457200" algn="just">
              <a:spcAft>
                <a:spcPts val="0"/>
              </a:spcAft>
            </a:pPr>
            <a:endParaRPr lang="en-GB" b="1" dirty="0">
              <a:solidFill>
                <a:schemeClr val="tx1"/>
              </a:solidFill>
              <a:latin typeface="+mn-lt"/>
              <a:ea typeface="Times New Roman"/>
            </a:endParaRPr>
          </a:p>
        </p:txBody>
      </p:sp>
    </p:spTree>
    <p:extLst>
      <p:ext uri="{BB962C8B-B14F-4D97-AF65-F5344CB8AC3E}">
        <p14:creationId xmlns:p14="http://schemas.microsoft.com/office/powerpoint/2010/main" val="90878218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4 – Contract Conditions</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6000" y="885925"/>
            <a:ext cx="11568960" cy="5103702"/>
          </a:xfrm>
        </p:spPr>
        <p:txBody>
          <a:bodyPr/>
          <a:lstStyle/>
          <a:p>
            <a:pPr marL="457200" indent="-457200" algn="just">
              <a:spcAft>
                <a:spcPts val="1200"/>
              </a:spcAft>
            </a:pPr>
            <a:r>
              <a:rPr lang="en-US" sz="2000" b="1" dirty="0">
                <a:solidFill>
                  <a:schemeClr val="tx1"/>
                </a:solidFill>
                <a:latin typeface="+mn-lt"/>
                <a:ea typeface="Times New Roman"/>
                <a:cs typeface="Times New Roman"/>
              </a:rPr>
              <a:t>4.2		Intellectual Property Rights</a:t>
            </a:r>
            <a:endParaRPr lang="en-US" sz="800" dirty="0">
              <a:solidFill>
                <a:schemeClr val="tx2"/>
              </a:solidFill>
              <a:latin typeface="+mn-lt"/>
              <a:ea typeface="Times New Roman"/>
              <a:cs typeface="Times New Roman"/>
            </a:endParaRPr>
          </a:p>
          <a:p>
            <a:pPr marL="457200" indent="-457200" algn="just">
              <a:spcAft>
                <a:spcPts val="600"/>
              </a:spcAft>
            </a:pPr>
            <a:r>
              <a:rPr lang="en-US" dirty="0">
                <a:solidFill>
                  <a:schemeClr val="tx1"/>
                </a:solidFill>
                <a:latin typeface="+mn-lt"/>
                <a:ea typeface="Times New Roman"/>
                <a:cs typeface="Times New Roman"/>
              </a:rPr>
              <a:t>4.2.1	</a:t>
            </a:r>
            <a:r>
              <a:rPr lang="en-GB" u="sng" dirty="0">
                <a:solidFill>
                  <a:schemeClr val="tx1"/>
                </a:solidFill>
                <a:latin typeface="+mn-lt"/>
                <a:ea typeface="Times New Roman"/>
                <a:cs typeface="Times New Roman"/>
              </a:rPr>
              <a:t>Background Intellectual Property and Third-Party Intellectual Property Rights</a:t>
            </a:r>
            <a:endParaRPr kumimoji="0" lang="en-US" altLang="en-US" b="1" i="0" u="none" strike="noStrike" kern="0" cap="none" spc="0" normalizeH="0" baseline="0" noProof="0" dirty="0">
              <a:ln>
                <a:noFill/>
              </a:ln>
              <a:solidFill>
                <a:schemeClr val="tx1"/>
              </a:solidFill>
              <a:effectLst/>
              <a:uLnTx/>
              <a:uFillTx/>
              <a:latin typeface="+mn-lt"/>
            </a:endParaRPr>
          </a:p>
          <a:p>
            <a:pPr marR="0" lvl="0" algn="l" defTabSz="914400" rtl="0" eaLnBrk="0" fontAlgn="base" latinLnBrk="0" hangingPunct="0">
              <a:lnSpc>
                <a:spcPct val="119000"/>
              </a:lnSpc>
              <a:spcBef>
                <a:spcPct val="20000"/>
              </a:spcBef>
              <a:spcAft>
                <a:spcPct val="0"/>
              </a:spcAft>
              <a:buClr>
                <a:schemeClr val="bg1">
                  <a:lumMod val="25000"/>
                </a:schemeClr>
              </a:buClr>
              <a:buSzTx/>
              <a:tabLst/>
              <a:defRPr/>
            </a:pPr>
            <a:r>
              <a:rPr kumimoji="0" lang="en-US" altLang="en-US" sz="1600" b="1" i="0" u="none" strike="noStrike" kern="0" cap="none" spc="0" normalizeH="0" baseline="0" noProof="0" dirty="0">
                <a:ln>
                  <a:noFill/>
                </a:ln>
                <a:solidFill>
                  <a:schemeClr val="tx1"/>
                </a:solidFill>
                <a:effectLst/>
                <a:uLnTx/>
                <a:uFillTx/>
                <a:latin typeface="+mn-lt"/>
              </a:rPr>
              <a:t>Background IPR</a:t>
            </a:r>
          </a:p>
          <a:p>
            <a:pPr marL="445494" indent="-419100">
              <a:buClr>
                <a:schemeClr val="tx2"/>
              </a:buClr>
              <a:buFont typeface="Verdana" pitchFamily="34" charset="0"/>
              <a:buAutoNum type="alphaLcPeriod"/>
              <a:defRPr/>
            </a:pPr>
            <a:r>
              <a:rPr kumimoji="0" lang="en-US" altLang="en-US" sz="1600" b="0" i="0" u="none" strike="noStrike" kern="0" cap="none" spc="0" normalizeH="0" baseline="0" noProof="0" dirty="0">
                <a:ln>
                  <a:noFill/>
                </a:ln>
                <a:solidFill>
                  <a:schemeClr val="tx2"/>
                </a:solidFill>
                <a:effectLst/>
                <a:uLnTx/>
                <a:uFillTx/>
                <a:latin typeface="+mn-lt"/>
              </a:rPr>
              <a:t>Intellectual property existing already BEFORE the </a:t>
            </a:r>
            <a:r>
              <a:rPr kumimoji="0" lang="en-US" altLang="en-US" sz="1600" b="0" i="0" u="none" strike="noStrike" kern="0" cap="none" spc="0" normalizeH="0" baseline="0" noProof="0" dirty="0" err="1">
                <a:ln>
                  <a:noFill/>
                </a:ln>
                <a:solidFill>
                  <a:schemeClr val="tx2"/>
                </a:solidFill>
                <a:effectLst/>
                <a:uLnTx/>
                <a:uFillTx/>
                <a:latin typeface="+mn-lt"/>
              </a:rPr>
              <a:t>CfP</a:t>
            </a:r>
            <a:r>
              <a:rPr kumimoji="0" lang="en-US" altLang="en-US" sz="1600" b="0" i="0" u="none" strike="noStrike" kern="0" cap="none" spc="0" normalizeH="0" baseline="0" noProof="0" dirty="0">
                <a:ln>
                  <a:noFill/>
                </a:ln>
                <a:solidFill>
                  <a:schemeClr val="tx2"/>
                </a:solidFill>
                <a:effectLst/>
                <a:uLnTx/>
                <a:uFillTx/>
                <a:latin typeface="+mn-lt"/>
              </a:rPr>
              <a:t>.</a:t>
            </a:r>
            <a:endParaRPr lang="en-US" altLang="en-US" sz="1600" b="0" i="0" u="none" strike="noStrike" kern="0" cap="none" spc="0" normalizeH="0" baseline="0" noProof="0" dirty="0">
              <a:ln>
                <a:noFill/>
              </a:ln>
              <a:solidFill>
                <a:schemeClr val="tx2"/>
              </a:solidFill>
              <a:effectLst/>
              <a:uLnTx/>
              <a:uFillTx/>
              <a:latin typeface="+mn-lt"/>
            </a:endParaRPr>
          </a:p>
          <a:p>
            <a:pPr marL="445494" indent="-419100">
              <a:buClr>
                <a:schemeClr val="tx2"/>
              </a:buClr>
              <a:buFont typeface="Verdana" pitchFamily="34" charset="0"/>
              <a:buAutoNum type="alphaLcPeriod"/>
              <a:defRPr/>
            </a:pPr>
            <a:r>
              <a:rPr kumimoji="0" lang="en-US" altLang="en-US" sz="1600" b="0" i="0" u="none" strike="noStrike" kern="0" cap="none" spc="0" normalizeH="0" baseline="0" noProof="0" dirty="0">
                <a:ln>
                  <a:noFill/>
                </a:ln>
                <a:solidFill>
                  <a:schemeClr val="tx2"/>
                </a:solidFill>
                <a:effectLst/>
                <a:uLnTx/>
                <a:uFillTx/>
                <a:latin typeface="+mn-lt"/>
              </a:rPr>
              <a:t>That is USED for the work of the </a:t>
            </a:r>
            <a:r>
              <a:rPr kumimoji="0" lang="en-US" altLang="en-US" sz="1600" b="0" i="0" u="none" strike="noStrike" kern="0" cap="none" spc="0" normalizeH="0" baseline="0" noProof="0" dirty="0" err="1">
                <a:ln>
                  <a:noFill/>
                </a:ln>
                <a:solidFill>
                  <a:schemeClr val="tx2"/>
                </a:solidFill>
                <a:effectLst/>
                <a:uLnTx/>
                <a:uFillTx/>
                <a:latin typeface="+mn-lt"/>
              </a:rPr>
              <a:t>CfP</a:t>
            </a:r>
            <a:endParaRPr lang="en-US" altLang="en-US" sz="1600" b="0" i="0" u="none" strike="noStrike" kern="0" cap="none" spc="0" normalizeH="0" baseline="0" noProof="0" dirty="0">
              <a:ln>
                <a:noFill/>
              </a:ln>
              <a:solidFill>
                <a:schemeClr val="tx2"/>
              </a:solidFill>
              <a:effectLst/>
              <a:uLnTx/>
              <a:uFillTx/>
              <a:latin typeface="+mn-lt"/>
            </a:endParaRPr>
          </a:p>
          <a:p>
            <a:pPr marL="445494" indent="-419100">
              <a:buClr>
                <a:schemeClr val="tx2"/>
              </a:buClr>
              <a:buFont typeface="Verdana" pitchFamily="34" charset="0"/>
              <a:buAutoNum type="alphaLcPeriod"/>
              <a:defRPr/>
            </a:pPr>
            <a:r>
              <a:rPr kumimoji="0" lang="en-US" altLang="en-US" sz="1600" b="0" i="0" u="none" strike="noStrike" kern="0" cap="none" spc="0" normalizeH="0" baseline="0" noProof="0" dirty="0">
                <a:ln>
                  <a:noFill/>
                </a:ln>
                <a:solidFill>
                  <a:schemeClr val="tx2"/>
                </a:solidFill>
                <a:effectLst/>
                <a:uLnTx/>
                <a:uFillTx/>
                <a:latin typeface="+mn-lt"/>
              </a:rPr>
              <a:t>That had no ESA financial aid to develop.</a:t>
            </a:r>
            <a:endParaRPr lang="en-US" altLang="en-US" sz="1600" b="0" i="0" u="none" strike="noStrike" kern="0" cap="none" spc="0" normalizeH="0" baseline="0" noProof="0" dirty="0">
              <a:ln>
                <a:noFill/>
              </a:ln>
              <a:solidFill>
                <a:schemeClr val="tx2"/>
              </a:solidFill>
              <a:effectLst/>
              <a:uLnTx/>
              <a:uFillTx/>
              <a:latin typeface="+mn-lt"/>
            </a:endParaRPr>
          </a:p>
          <a:p>
            <a:pPr marL="445494" indent="-419100">
              <a:buClr>
                <a:schemeClr val="tx2"/>
              </a:buClr>
              <a:buFont typeface="Verdana" pitchFamily="34" charset="0"/>
              <a:buAutoNum type="alphaLcPeriod"/>
              <a:defRPr/>
            </a:pPr>
            <a:r>
              <a:rPr kumimoji="0" lang="en-US" altLang="en-US" sz="1600" b="0" i="0" u="none" strike="noStrike" kern="0" cap="none" spc="0" normalizeH="0" baseline="0" noProof="0" dirty="0">
                <a:ln>
                  <a:noFill/>
                </a:ln>
                <a:solidFill>
                  <a:schemeClr val="tx2"/>
                </a:solidFill>
                <a:effectLst/>
                <a:uLnTx/>
                <a:uFillTx/>
                <a:latin typeface="+mn-lt"/>
                <a:ea typeface="MS PGothic"/>
                <a:cs typeface="Arial"/>
              </a:rPr>
              <a:t>Must be listed, must be able to be evidenced (e.g. via patent, notebook or other means)</a:t>
            </a:r>
            <a:endParaRPr lang="en-US" altLang="en-US" sz="1600" b="0" i="0" u="none" strike="noStrike" kern="0" cap="none" spc="0" normalizeH="0" baseline="0" noProof="0" dirty="0">
              <a:ln>
                <a:noFill/>
              </a:ln>
              <a:solidFill>
                <a:schemeClr val="tx2"/>
              </a:solidFill>
              <a:effectLst/>
              <a:uLnTx/>
              <a:uFillTx/>
              <a:latin typeface="+mn-lt"/>
              <a:ea typeface="MS PGothic"/>
              <a:cs typeface="Arial"/>
            </a:endParaRPr>
          </a:p>
          <a:p>
            <a:pPr marL="445494" indent="-419100">
              <a:buClr>
                <a:schemeClr val="tx2"/>
              </a:buClr>
              <a:buFont typeface="Verdana" pitchFamily="34" charset="0"/>
              <a:buAutoNum type="alphaLcPeriod"/>
              <a:defRPr/>
            </a:pPr>
            <a:r>
              <a:rPr kumimoji="0" lang="en-US" altLang="en-US" sz="1600" b="0" i="0" u="none" strike="noStrike" kern="0" cap="none" spc="0" normalizeH="0" baseline="0" noProof="0" dirty="0">
                <a:ln>
                  <a:noFill/>
                </a:ln>
                <a:solidFill>
                  <a:schemeClr val="tx2"/>
                </a:solidFill>
                <a:effectLst/>
                <a:uLnTx/>
                <a:uFillTx/>
                <a:latin typeface="+mn-lt"/>
              </a:rPr>
              <a:t>Impact on the deliverables must be described</a:t>
            </a:r>
            <a:endParaRPr lang="en-US" altLang="en-US" sz="1600" b="0" i="0" u="none" strike="noStrike" kern="0" cap="none" spc="0" normalizeH="0" baseline="0" noProof="0" dirty="0">
              <a:ln>
                <a:noFill/>
              </a:ln>
              <a:solidFill>
                <a:schemeClr val="tx2"/>
              </a:solidFill>
              <a:effectLst/>
              <a:uLnTx/>
              <a:uFillTx/>
              <a:latin typeface="+mn-lt"/>
            </a:endParaRPr>
          </a:p>
          <a:p>
            <a:pPr marL="1249180" lvl="1" indent="-419100">
              <a:buClr>
                <a:schemeClr val="tx2"/>
              </a:buClr>
              <a:buFont typeface="Arial" panose="020B0604020202020204" pitchFamily="34" charset="0"/>
              <a:buChar char="•"/>
              <a:defRPr/>
            </a:pPr>
            <a:r>
              <a:rPr kumimoji="0" lang="en-US" altLang="en-US" sz="1600" b="0" i="0" u="none" strike="noStrike" kern="0" cap="none" spc="0" normalizeH="0" baseline="0" noProof="0" dirty="0">
                <a:ln>
                  <a:noFill/>
                </a:ln>
                <a:solidFill>
                  <a:schemeClr val="tx2"/>
                </a:solidFill>
                <a:effectLst/>
                <a:uLnTx/>
                <a:uFillTx/>
                <a:latin typeface="+mn-lt"/>
              </a:rPr>
              <a:t>Which deliverables is it included in?</a:t>
            </a:r>
          </a:p>
          <a:p>
            <a:pPr marL="1249180" lvl="1" indent="-419100">
              <a:buClr>
                <a:schemeClr val="tx2"/>
              </a:buClr>
              <a:buFont typeface="Arial" panose="020B0604020202020204" pitchFamily="34" charset="0"/>
              <a:buChar char="•"/>
              <a:defRPr/>
            </a:pPr>
            <a:r>
              <a:rPr kumimoji="0" lang="en-US" altLang="en-US" sz="1600" b="0" i="0" u="none" strike="noStrike" kern="0" cap="none" spc="0" normalizeH="0" baseline="0" noProof="0" dirty="0">
                <a:ln>
                  <a:noFill/>
                </a:ln>
                <a:solidFill>
                  <a:schemeClr val="tx2"/>
                </a:solidFill>
                <a:effectLst/>
                <a:uLnTx/>
                <a:uFillTx/>
                <a:latin typeface="+mn-lt"/>
              </a:rPr>
              <a:t>How does it affect that deliverable and ESA’s rights?</a:t>
            </a:r>
          </a:p>
          <a:p>
            <a:pPr marR="0" lvl="0" algn="l" defTabSz="914400" rtl="0" eaLnBrk="0" fontAlgn="base" latinLnBrk="0" hangingPunct="0">
              <a:lnSpc>
                <a:spcPct val="119000"/>
              </a:lnSpc>
              <a:spcBef>
                <a:spcPct val="20000"/>
              </a:spcBef>
              <a:spcAft>
                <a:spcPct val="0"/>
              </a:spcAft>
              <a:buClr>
                <a:schemeClr val="bg1">
                  <a:lumMod val="25000"/>
                </a:schemeClr>
              </a:buClr>
              <a:buSzTx/>
              <a:tabLst/>
              <a:defRPr/>
            </a:pPr>
            <a:r>
              <a:rPr kumimoji="0" lang="en-US" altLang="en-US" sz="1600" b="1" i="0" u="none" strike="noStrike" kern="0" cap="none" spc="0" normalizeH="0" baseline="0" noProof="0" dirty="0">
                <a:ln>
                  <a:noFill/>
                </a:ln>
                <a:solidFill>
                  <a:schemeClr val="tx1"/>
                </a:solidFill>
                <a:effectLst/>
                <a:uLnTx/>
                <a:uFillTx/>
                <a:latin typeface="+mn-lt"/>
              </a:rPr>
              <a:t>Foreground IPR</a:t>
            </a:r>
          </a:p>
          <a:p>
            <a:pPr marL="445494" indent="-419100">
              <a:buClr>
                <a:schemeClr val="tx2"/>
              </a:buClr>
              <a:buFont typeface="Verdana" pitchFamily="34" charset="0"/>
              <a:buAutoNum type="alphaLcPeriod"/>
              <a:defRPr/>
            </a:pPr>
            <a:r>
              <a:rPr kumimoji="0" lang="en-US" altLang="en-US" sz="1600" b="0" i="0" u="none" strike="noStrike" kern="0" cap="none" spc="0" normalizeH="0" baseline="0" noProof="0" dirty="0">
                <a:ln>
                  <a:noFill/>
                </a:ln>
                <a:solidFill>
                  <a:schemeClr val="tx2"/>
                </a:solidFill>
                <a:effectLst/>
                <a:uLnTx/>
                <a:uFillTx/>
                <a:latin typeface="+mn-lt"/>
              </a:rPr>
              <a:t>Intellectual property developed DURING the Activity</a:t>
            </a:r>
            <a:endParaRPr lang="en-US" altLang="en-US" sz="1600" b="0" i="0" u="none" strike="noStrike" kern="0" cap="none" spc="0" normalizeH="0" baseline="0" noProof="0" dirty="0">
              <a:ln>
                <a:noFill/>
              </a:ln>
              <a:solidFill>
                <a:schemeClr val="tx2"/>
              </a:solidFill>
              <a:effectLst/>
              <a:uLnTx/>
              <a:uFillTx/>
              <a:latin typeface="+mn-lt"/>
            </a:endParaRPr>
          </a:p>
          <a:p>
            <a:pPr marL="445494" indent="-419100">
              <a:buClr>
                <a:schemeClr val="tx2"/>
              </a:buClr>
              <a:buFont typeface="Verdana" pitchFamily="34" charset="0"/>
              <a:buAutoNum type="alphaLcPeriod"/>
              <a:defRPr/>
            </a:pPr>
            <a:r>
              <a:rPr kumimoji="0" lang="en-US" altLang="en-US" sz="1600" b="0" i="0" u="none" strike="noStrike" kern="0" cap="none" spc="0" normalizeH="0" baseline="0" noProof="0" dirty="0">
                <a:ln>
                  <a:noFill/>
                </a:ln>
                <a:solidFill>
                  <a:schemeClr val="tx2"/>
                </a:solidFill>
                <a:effectLst/>
                <a:uLnTx/>
                <a:uFillTx/>
                <a:latin typeface="+mn-lt"/>
              </a:rPr>
              <a:t>IP shall remain vested in the company</a:t>
            </a:r>
            <a:endParaRPr lang="en-US" altLang="en-US" sz="1600" b="0" i="0" u="none" strike="noStrike" kern="0" cap="none" spc="0" normalizeH="0" baseline="0" noProof="0" dirty="0">
              <a:ln>
                <a:noFill/>
              </a:ln>
              <a:solidFill>
                <a:schemeClr val="tx2"/>
              </a:solidFill>
              <a:effectLst/>
              <a:uLnTx/>
              <a:uFillTx/>
              <a:latin typeface="+mn-lt"/>
            </a:endParaRPr>
          </a:p>
          <a:p>
            <a:pPr marL="445494" indent="-419100">
              <a:buClr>
                <a:schemeClr val="tx2"/>
              </a:buClr>
              <a:buFont typeface="Verdana" pitchFamily="34" charset="0"/>
              <a:buAutoNum type="alphaLcPeriod"/>
              <a:defRPr/>
            </a:pPr>
            <a:r>
              <a:rPr kumimoji="0" lang="en-US" altLang="en-US" sz="1600" b="0" i="0" u="none" strike="noStrike" kern="0" cap="none" spc="0" normalizeH="0" baseline="0" noProof="0" dirty="0">
                <a:ln>
                  <a:noFill/>
                </a:ln>
                <a:solidFill>
                  <a:schemeClr val="tx2"/>
                </a:solidFill>
                <a:effectLst/>
                <a:uLnTx/>
                <a:uFillTx/>
                <a:latin typeface="+mn-lt"/>
              </a:rPr>
              <a:t>ESA shall also have rights</a:t>
            </a:r>
            <a:endParaRPr lang="en-US" altLang="en-US" sz="1600" b="0" i="0" u="none" strike="noStrike" kern="0" cap="none" spc="0" normalizeH="0" baseline="0" noProof="0" dirty="0">
              <a:ln>
                <a:noFill/>
              </a:ln>
              <a:solidFill>
                <a:schemeClr val="tx2"/>
              </a:solidFill>
              <a:effectLst/>
              <a:uLnTx/>
              <a:uFillTx/>
              <a:latin typeface="+mn-lt"/>
            </a:endParaRPr>
          </a:p>
          <a:p>
            <a:pPr marL="445494" indent="-419100">
              <a:buClr>
                <a:schemeClr val="tx2"/>
              </a:buClr>
              <a:buFont typeface="Verdana" pitchFamily="34" charset="0"/>
              <a:buAutoNum type="alphaLcPeriod"/>
              <a:defRPr/>
            </a:pPr>
            <a:r>
              <a:rPr kumimoji="0" lang="en-US" altLang="en-US" sz="1600" b="0" i="0" u="none" strike="noStrike" kern="0" cap="none" spc="0" normalizeH="0" baseline="0" noProof="0" dirty="0">
                <a:ln>
                  <a:noFill/>
                </a:ln>
                <a:solidFill>
                  <a:schemeClr val="tx2"/>
                </a:solidFill>
                <a:effectLst/>
                <a:uLnTx/>
                <a:uFillTx/>
                <a:latin typeface="+mn-lt"/>
                <a:ea typeface="MS PGothic"/>
                <a:cs typeface="Arial"/>
              </a:rPr>
              <a:t>It shall not affect the deliverables/rights on the deliverables</a:t>
            </a:r>
            <a:endParaRPr lang="en-US" altLang="en-US" sz="1600" b="0" i="0" u="none" strike="noStrike" kern="0" cap="none" spc="0" normalizeH="0" baseline="0" noProof="0" dirty="0">
              <a:ln>
                <a:noFill/>
              </a:ln>
              <a:solidFill>
                <a:schemeClr val="tx2"/>
              </a:solidFill>
              <a:effectLst/>
              <a:uLnTx/>
              <a:uFillTx/>
              <a:latin typeface="+mn-lt"/>
              <a:ea typeface="MS PGothic"/>
              <a:cs typeface="Arial"/>
            </a:endParaRPr>
          </a:p>
          <a:p>
            <a:pPr marL="285750" marR="0" lvl="0" indent="-285750" algn="l" defTabSz="914400" rtl="0" eaLnBrk="0" fontAlgn="base" latinLnBrk="0" hangingPunct="0">
              <a:lnSpc>
                <a:spcPct val="90000"/>
              </a:lnSpc>
              <a:spcBef>
                <a:spcPct val="20000"/>
              </a:spcBef>
              <a:spcAft>
                <a:spcPct val="0"/>
              </a:spcAft>
              <a:buClr>
                <a:srgbClr val="0098DB"/>
              </a:buClr>
              <a:buSzTx/>
              <a:buFont typeface="Arial" panose="020B0604020202020204" pitchFamily="34" charset="0"/>
              <a:buChar char="•"/>
              <a:tabLst/>
              <a:defRPr/>
            </a:pPr>
            <a:endParaRPr kumimoji="0" lang="en-US" altLang="en-US" sz="2400" b="0" i="0" u="none" strike="noStrike" kern="0" cap="none" spc="0" normalizeH="0" baseline="0" noProof="0" dirty="0">
              <a:ln>
                <a:noFill/>
              </a:ln>
              <a:solidFill>
                <a:schemeClr val="tx2"/>
              </a:solidFill>
              <a:effectLst/>
              <a:uLnTx/>
              <a:uFillTx/>
              <a:latin typeface="+mn-lt"/>
            </a:endParaRPr>
          </a:p>
          <a:p>
            <a:pPr marL="285750" marR="0" lvl="0" indent="-285750" algn="l" defTabSz="914400" rtl="0" eaLnBrk="0" fontAlgn="base" latinLnBrk="0" hangingPunct="0">
              <a:lnSpc>
                <a:spcPct val="90000"/>
              </a:lnSpc>
              <a:spcBef>
                <a:spcPct val="20000"/>
              </a:spcBef>
              <a:spcAft>
                <a:spcPct val="0"/>
              </a:spcAft>
              <a:buClr>
                <a:srgbClr val="0098DB"/>
              </a:buClr>
              <a:buSzTx/>
              <a:buFont typeface="Arial" panose="020B0604020202020204" pitchFamily="34" charset="0"/>
              <a:buChar char="•"/>
              <a:tabLst/>
              <a:defRPr/>
            </a:pPr>
            <a:endParaRPr lang="en-US" altLang="en-US" sz="2400" dirty="0">
              <a:solidFill>
                <a:schemeClr val="tx2"/>
              </a:solidFill>
              <a:latin typeface="+mn-lt"/>
            </a:endParaRPr>
          </a:p>
          <a:p>
            <a:pPr marR="0" lvl="0" algn="l" defTabSz="914400" rtl="0" eaLnBrk="0" fontAlgn="base" latinLnBrk="0" hangingPunct="0">
              <a:lnSpc>
                <a:spcPct val="90000"/>
              </a:lnSpc>
              <a:spcBef>
                <a:spcPct val="20000"/>
              </a:spcBef>
              <a:spcAft>
                <a:spcPct val="0"/>
              </a:spcAft>
              <a:buClr>
                <a:srgbClr val="0098DB"/>
              </a:buClr>
              <a:buSzTx/>
              <a:tabLst/>
              <a:defRPr/>
            </a:pPr>
            <a:endParaRPr kumimoji="0" lang="en-US" altLang="en-US" sz="2400" b="0" i="0" u="none" strike="noStrike" kern="0" cap="none" spc="0" normalizeH="0" baseline="0" noProof="0" dirty="0">
              <a:ln>
                <a:noFill/>
              </a:ln>
              <a:solidFill>
                <a:schemeClr val="tx2"/>
              </a:solidFill>
              <a:effectLst/>
              <a:uLnTx/>
              <a:uFillTx/>
              <a:latin typeface="+mn-lt"/>
            </a:endParaRPr>
          </a:p>
        </p:txBody>
      </p:sp>
      <p:sp>
        <p:nvSpPr>
          <p:cNvPr id="4" name="Rectangle 3">
            <a:extLst>
              <a:ext uri="{FF2B5EF4-FFF2-40B4-BE49-F238E27FC236}">
                <a16:creationId xmlns:a16="http://schemas.microsoft.com/office/drawing/2014/main" id="{FB3729C3-4594-4604-5823-7B8B597B0DBC}"/>
              </a:ext>
            </a:extLst>
          </p:cNvPr>
          <p:cNvSpPr/>
          <p:nvPr/>
        </p:nvSpPr>
        <p:spPr>
          <a:xfrm>
            <a:off x="7532043" y="3881404"/>
            <a:ext cx="4323256" cy="1640664"/>
          </a:xfrm>
          <a:prstGeom prst="rect">
            <a:avLst/>
          </a:prstGeom>
          <a:solidFill>
            <a:srgbClr val="D9D9D9"/>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b"/>
          <a:lstStyle/>
          <a:p>
            <a:pPr marL="0" marR="0" lvl="0" indent="0" algn="ctr" defTabSz="914400" eaLnBrk="1" fontAlgn="auto" latinLnBrk="0" hangingPunct="1">
              <a:lnSpc>
                <a:spcPct val="100000"/>
              </a:lnSpc>
              <a:spcBef>
                <a:spcPts val="0"/>
              </a:spcBef>
              <a:spcAft>
                <a:spcPts val="1200"/>
              </a:spcAft>
              <a:buClrTx/>
              <a:buSzTx/>
              <a:buFontTx/>
              <a:buNone/>
              <a:tabLst/>
              <a:defRPr/>
            </a:pPr>
            <a:r>
              <a:rPr lang="en-GB" altLang="en-US" sz="2000" b="1" dirty="0">
                <a:solidFill>
                  <a:schemeClr val="tx1"/>
                </a:solidFill>
                <a:highlight>
                  <a:srgbClr val="D9D9D9"/>
                </a:highlight>
                <a:latin typeface="+mn-lt"/>
              </a:rPr>
              <a:t>Hints &amp; Tips: </a:t>
            </a:r>
          </a:p>
          <a:p>
            <a:pPr marL="0" marR="0" lvl="0" indent="0" algn="ctr" defTabSz="914400" eaLnBrk="1" fontAlgn="auto" latinLnBrk="0" hangingPunct="1">
              <a:lnSpc>
                <a:spcPct val="100000"/>
              </a:lnSpc>
              <a:spcBef>
                <a:spcPts val="0"/>
              </a:spcBef>
              <a:spcAft>
                <a:spcPts val="600"/>
              </a:spcAft>
              <a:buClrTx/>
              <a:buSzTx/>
              <a:buFontTx/>
              <a:buNone/>
              <a:tabLst/>
              <a:defRPr/>
            </a:pPr>
            <a:r>
              <a:rPr kumimoji="0" lang="en-GB" altLang="en-US" sz="1600" i="0" u="none" strike="noStrike" kern="0" cap="none" spc="0" normalizeH="0" baseline="0" noProof="0" dirty="0">
                <a:ln>
                  <a:noFill/>
                </a:ln>
                <a:solidFill>
                  <a:schemeClr val="tx2"/>
                </a:solidFill>
                <a:effectLst/>
                <a:uLnTx/>
                <a:uFillTx/>
                <a:ea typeface="+mn-ea"/>
                <a:cs typeface="+mn-cs"/>
              </a:rPr>
              <a:t>Foreground IPR is typically expected out of any technical development.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altLang="en-US" sz="1600" i="0" u="none" strike="noStrike" kern="0" cap="none" spc="0" normalizeH="0" baseline="0" noProof="0" dirty="0">
                <a:ln>
                  <a:noFill/>
                </a:ln>
                <a:solidFill>
                  <a:schemeClr val="tx2"/>
                </a:solidFill>
                <a:effectLst/>
                <a:uLnTx/>
                <a:uFillTx/>
                <a:ea typeface="+mn-ea"/>
                <a:cs typeface="+mn-cs"/>
              </a:rPr>
              <a:t>FIPR contributes to advancement of products and services and commercial business cases.</a:t>
            </a:r>
          </a:p>
        </p:txBody>
      </p:sp>
      <p:pic>
        <p:nvPicPr>
          <p:cNvPr id="3" name="Graphic 2" descr="List outline">
            <a:extLst>
              <a:ext uri="{FF2B5EF4-FFF2-40B4-BE49-F238E27FC236}">
                <a16:creationId xmlns:a16="http://schemas.microsoft.com/office/drawing/2014/main" id="{615D2F4A-6183-88D9-91A7-87B33663554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588916" y="77522"/>
            <a:ext cx="714945" cy="71494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52195188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4 – Contract Conditions </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6000" y="890107"/>
            <a:ext cx="11568960" cy="1475018"/>
          </a:xfrm>
        </p:spPr>
        <p:txBody>
          <a:bodyPr/>
          <a:lstStyle/>
          <a:p>
            <a:pPr marL="457200" indent="-457200" algn="just">
              <a:spcAft>
                <a:spcPts val="1200"/>
              </a:spcAft>
            </a:pPr>
            <a:r>
              <a:rPr lang="en-US" sz="2000" b="1" dirty="0">
                <a:solidFill>
                  <a:schemeClr val="tx1"/>
                </a:solidFill>
                <a:latin typeface="+mn-lt"/>
                <a:ea typeface="Times New Roman"/>
                <a:cs typeface="Times New Roman"/>
              </a:rPr>
              <a:t>4.2		Intellectual Property Rights</a:t>
            </a:r>
            <a:endParaRPr lang="en-GB" sz="2000" dirty="0">
              <a:solidFill>
                <a:schemeClr val="tx1"/>
              </a:solidFill>
              <a:latin typeface="+mn-lt"/>
              <a:ea typeface="Times New Roman"/>
              <a:cs typeface="Times New Roman"/>
            </a:endParaRPr>
          </a:p>
          <a:p>
            <a:pPr marL="457200" lvl="0" indent="-457200" algn="just">
              <a:spcAft>
                <a:spcPts val="0"/>
              </a:spcAft>
            </a:pPr>
            <a:r>
              <a:rPr lang="pl-PL" dirty="0">
                <a:solidFill>
                  <a:schemeClr val="tx1"/>
                </a:solidFill>
                <a:latin typeface="+mn-lt"/>
                <a:ea typeface="Times New Roman"/>
                <a:cs typeface="Times New Roman"/>
              </a:rPr>
              <a:t>4</a:t>
            </a:r>
            <a:r>
              <a:rPr lang="en-US" dirty="0">
                <a:solidFill>
                  <a:schemeClr val="tx1"/>
                </a:solidFill>
                <a:latin typeface="+mn-lt"/>
                <a:ea typeface="Times New Roman"/>
                <a:cs typeface="Times New Roman"/>
              </a:rPr>
              <a:t>.</a:t>
            </a:r>
            <a:r>
              <a:rPr lang="en-GB" dirty="0">
                <a:solidFill>
                  <a:schemeClr val="tx1"/>
                </a:solidFill>
                <a:latin typeface="+mn-lt"/>
                <a:ea typeface="Times New Roman"/>
                <a:cs typeface="Times New Roman"/>
              </a:rPr>
              <a:t>2</a:t>
            </a:r>
            <a:r>
              <a:rPr lang="en-US" dirty="0">
                <a:solidFill>
                  <a:schemeClr val="tx1"/>
                </a:solidFill>
                <a:latin typeface="+mn-lt"/>
                <a:ea typeface="Times New Roman"/>
                <a:cs typeface="Times New Roman"/>
              </a:rPr>
              <a:t>.2 	</a:t>
            </a:r>
            <a:r>
              <a:rPr lang="pl-PL" u="sng" dirty="0">
                <a:solidFill>
                  <a:schemeClr val="tx1"/>
                </a:solidFill>
                <a:latin typeface="+mn-lt"/>
                <a:ea typeface="Times New Roman"/>
                <a:cs typeface="Times New Roman"/>
              </a:rPr>
              <a:t>Foreground Intellectual Property</a:t>
            </a:r>
          </a:p>
          <a:p>
            <a:pPr marL="457200" lvl="0" indent="-457200" algn="just">
              <a:spcAft>
                <a:spcPts val="600"/>
              </a:spcAft>
            </a:pPr>
            <a:r>
              <a:rPr lang="pl-PL" sz="1600" dirty="0">
                <a:solidFill>
                  <a:schemeClr val="tx2"/>
                </a:solidFill>
                <a:latin typeface="+mn-lt"/>
                <a:ea typeface="Times New Roman"/>
                <a:cs typeface="Times New Roman"/>
              </a:rPr>
              <a:t>Present the expected FIPR that will be created as a result of the activity.</a:t>
            </a:r>
            <a:endParaRPr lang="en-US" sz="1600" dirty="0">
              <a:solidFill>
                <a:schemeClr val="tx2"/>
              </a:solidFill>
              <a:latin typeface="+mn-lt"/>
              <a:ea typeface="Times New Roman"/>
              <a:cs typeface="Times New Roman"/>
            </a:endParaRPr>
          </a:p>
          <a:p>
            <a:pPr marL="457200" lvl="0" indent="-457200" algn="just">
              <a:spcAft>
                <a:spcPts val="0"/>
              </a:spcAft>
            </a:pPr>
            <a:r>
              <a:rPr lang="pl-PL" sz="1800" dirty="0">
                <a:solidFill>
                  <a:schemeClr val="tx1"/>
                </a:solidFill>
                <a:latin typeface="+mn-lt"/>
                <a:ea typeface="Times New Roman"/>
                <a:cs typeface="Times New Roman"/>
              </a:rPr>
              <a:t>4</a:t>
            </a:r>
            <a:r>
              <a:rPr lang="en-US" sz="1800" dirty="0">
                <a:solidFill>
                  <a:schemeClr val="tx1"/>
                </a:solidFill>
                <a:latin typeface="+mn-lt"/>
                <a:ea typeface="Times New Roman"/>
                <a:cs typeface="Times New Roman"/>
              </a:rPr>
              <a:t>.</a:t>
            </a:r>
            <a:r>
              <a:rPr lang="en-GB" sz="1800" dirty="0">
                <a:solidFill>
                  <a:schemeClr val="tx1"/>
                </a:solidFill>
                <a:latin typeface="+mn-lt"/>
                <a:ea typeface="Times New Roman"/>
                <a:cs typeface="Times New Roman"/>
              </a:rPr>
              <a:t>2</a:t>
            </a:r>
            <a:r>
              <a:rPr lang="en-US" sz="1800" dirty="0">
                <a:solidFill>
                  <a:schemeClr val="tx1"/>
                </a:solidFill>
                <a:latin typeface="+mn-lt"/>
                <a:ea typeface="Times New Roman"/>
                <a:cs typeface="Times New Roman"/>
              </a:rPr>
              <a:t>.3 	</a:t>
            </a:r>
            <a:r>
              <a:rPr lang="pl-PL" sz="1800" u="sng" dirty="0">
                <a:solidFill>
                  <a:schemeClr val="tx1"/>
                </a:solidFill>
                <a:latin typeface="+mn-lt"/>
                <a:ea typeface="Times New Roman"/>
                <a:cs typeface="Times New Roman"/>
              </a:rPr>
              <a:t>Ownership of Foreground Intellectual Property</a:t>
            </a:r>
            <a:endParaRPr lang="en-US" u="sng" dirty="0">
              <a:solidFill>
                <a:schemeClr val="tx1"/>
              </a:solidFill>
              <a:latin typeface="+mn-lt"/>
              <a:ea typeface="Times New Roman"/>
              <a:cs typeface="Times New Roman"/>
            </a:endParaRPr>
          </a:p>
          <a:p>
            <a:pPr marL="457200" lvl="0" indent="-457200" algn="just">
              <a:spcAft>
                <a:spcPts val="1200"/>
              </a:spcAft>
            </a:pPr>
            <a:r>
              <a:rPr lang="en-GB" sz="1600" dirty="0">
                <a:solidFill>
                  <a:schemeClr val="tx2"/>
                </a:solidFill>
                <a:effectLst/>
                <a:latin typeface="+mn-lt"/>
                <a:ea typeface="Times New Roman" panose="02020603050405020304" pitchFamily="18" charset="0"/>
              </a:rPr>
              <a:t>Please review carefully </a:t>
            </a:r>
            <a:r>
              <a:rPr lang="en-GB" sz="1600" i="1" dirty="0">
                <a:solidFill>
                  <a:schemeClr val="tx2"/>
                </a:solidFill>
                <a:effectLst/>
                <a:latin typeface="+mn-lt"/>
                <a:ea typeface="Times New Roman" panose="02020603050405020304" pitchFamily="18" charset="0"/>
              </a:rPr>
              <a:t>Articles 6 of the Draft Contract. Please provide two statements of compliance: </a:t>
            </a:r>
            <a:endParaRPr lang="en-GB" sz="1600" dirty="0">
              <a:solidFill>
                <a:schemeClr val="tx2"/>
              </a:solidFill>
              <a:latin typeface="+mn-lt"/>
              <a:ea typeface="Times New Roman" panose="02020603050405020304" pitchFamily="18" charset="0"/>
            </a:endParaRPr>
          </a:p>
          <a:p>
            <a:pPr marL="457200" lvl="0" indent="-457200" algn="just">
              <a:spcAft>
                <a:spcPts val="0"/>
              </a:spcAft>
              <a:buClr>
                <a:schemeClr val="accent2"/>
              </a:buClr>
              <a:buFont typeface="+mj-lt"/>
              <a:buAutoNum type="arabicPeriod"/>
            </a:pPr>
            <a:r>
              <a:rPr lang="en-GB" sz="1600" i="1" dirty="0">
                <a:solidFill>
                  <a:schemeClr val="accent2"/>
                </a:solidFill>
                <a:effectLst/>
                <a:latin typeface="+mn-lt"/>
                <a:ea typeface="Times New Roman" panose="02020603050405020304" pitchFamily="18" charset="0"/>
              </a:rPr>
              <a:t>the Contractor will own all Intellectual Property Rights and have the right to apply for, and to own, any</a:t>
            </a:r>
          </a:p>
          <a:p>
            <a:pPr marL="457200" lvl="0" indent="-457200" algn="just">
              <a:spcAft>
                <a:spcPts val="0"/>
              </a:spcAft>
            </a:pPr>
            <a:r>
              <a:rPr lang="en-GB" sz="1600" i="1" dirty="0">
                <a:solidFill>
                  <a:schemeClr val="accent2"/>
                </a:solidFill>
                <a:effectLst/>
                <a:latin typeface="+mn-lt"/>
                <a:ea typeface="Times New Roman" panose="02020603050405020304" pitchFamily="18" charset="0"/>
              </a:rPr>
              <a:t>	Registered Intellectual Property Rights arising from Work performed under this Contract in line with the clause Articles 6.2.1 the draft Contract and </a:t>
            </a:r>
            <a:endParaRPr lang="en-GB" sz="1600" dirty="0">
              <a:solidFill>
                <a:schemeClr val="accent2"/>
              </a:solidFill>
              <a:latin typeface="+mn-lt"/>
              <a:ea typeface="Times New Roman" panose="02020603050405020304" pitchFamily="18" charset="0"/>
            </a:endParaRPr>
          </a:p>
          <a:p>
            <a:pPr marL="457200" lvl="0" indent="-457200" algn="just">
              <a:spcAft>
                <a:spcPts val="0"/>
              </a:spcAft>
              <a:buClr>
                <a:schemeClr val="accent2"/>
              </a:buClr>
              <a:buFont typeface="+mj-lt"/>
              <a:buAutoNum type="arabicPeriod" startAt="2"/>
            </a:pPr>
            <a:r>
              <a:rPr lang="en-GB" sz="1600" i="1" dirty="0">
                <a:solidFill>
                  <a:schemeClr val="accent2"/>
                </a:solidFill>
                <a:effectLst/>
                <a:latin typeface="+mn-lt"/>
                <a:ea typeface="Times New Roman" panose="02020603050405020304" pitchFamily="18" charset="0"/>
              </a:rPr>
              <a:t>the Agency shall have an irrevocable right to use the information used in that application, for its own</a:t>
            </a:r>
          </a:p>
          <a:p>
            <a:pPr marL="457200" lvl="0" indent="-457200" algn="just">
              <a:spcAft>
                <a:spcPts val="0"/>
              </a:spcAft>
            </a:pPr>
            <a:r>
              <a:rPr lang="en-GB" sz="1600" i="1" dirty="0">
                <a:solidFill>
                  <a:schemeClr val="accent2"/>
                </a:solidFill>
                <a:effectLst/>
                <a:latin typeface="+mn-lt"/>
                <a:ea typeface="Times New Roman" panose="02020603050405020304" pitchFamily="18" charset="0"/>
              </a:rPr>
              <a:t>	requirements on the terms set out in Article 6.2.2 the draft Contract.</a:t>
            </a:r>
            <a:endParaRPr lang="en-GB" sz="1600" dirty="0">
              <a:solidFill>
                <a:schemeClr val="accent2"/>
              </a:solidFill>
              <a:latin typeface="+mn-lt"/>
              <a:ea typeface="Times New Roman" panose="02020603050405020304" pitchFamily="18" charset="0"/>
            </a:endParaRPr>
          </a:p>
          <a:p>
            <a:pPr marL="457200" lvl="0" indent="-457200" algn="just">
              <a:spcAft>
                <a:spcPts val="0"/>
              </a:spcAft>
            </a:pPr>
            <a:endParaRPr lang="en-GB" sz="1600" i="1" dirty="0">
              <a:solidFill>
                <a:schemeClr val="tx2"/>
              </a:solidFill>
              <a:effectLst/>
              <a:latin typeface="+mn-lt"/>
              <a:ea typeface="Times New Roman" panose="02020603050405020304" pitchFamily="18" charset="0"/>
            </a:endParaRPr>
          </a:p>
          <a:p>
            <a:pPr marL="457200" lvl="0" indent="-457200" algn="just">
              <a:spcAft>
                <a:spcPts val="0"/>
              </a:spcAft>
            </a:pPr>
            <a:r>
              <a:rPr lang="en-GB" sz="1600" i="1" dirty="0">
                <a:solidFill>
                  <a:schemeClr val="tx2"/>
                </a:solidFill>
                <a:effectLst/>
                <a:latin typeface="+mn-lt"/>
                <a:ea typeface="Times New Roman" panose="02020603050405020304" pitchFamily="18" charset="0"/>
                <a:cs typeface="Arial"/>
              </a:rPr>
              <a:t>In the case of the participation of </a:t>
            </a:r>
            <a:r>
              <a:rPr lang="en-GB" sz="1600" i="1" dirty="0">
                <a:solidFill>
                  <a:schemeClr val="tx2"/>
                </a:solidFill>
                <a:latin typeface="+mn-lt"/>
                <a:ea typeface="Times New Roman" panose="02020603050405020304" pitchFamily="18" charset="0"/>
                <a:cs typeface="Arial"/>
              </a:rPr>
              <a:t>subcontractor</a:t>
            </a:r>
            <a:r>
              <a:rPr lang="en-GB" sz="1600" i="1" dirty="0">
                <a:solidFill>
                  <a:schemeClr val="tx2"/>
                </a:solidFill>
                <a:effectLst/>
                <a:latin typeface="+mn-lt"/>
                <a:ea typeface="Times New Roman" panose="02020603050405020304" pitchFamily="18" charset="0"/>
                <a:cs typeface="Arial"/>
              </a:rPr>
              <a:t>(s), explain the agreement reached between the parties on the</a:t>
            </a:r>
          </a:p>
          <a:p>
            <a:pPr marL="457200" lvl="0" indent="-457200" algn="just">
              <a:spcAft>
                <a:spcPts val="0"/>
              </a:spcAft>
            </a:pPr>
            <a:r>
              <a:rPr lang="en-GB" sz="1600" i="1" dirty="0">
                <a:solidFill>
                  <a:schemeClr val="tx2"/>
                </a:solidFill>
                <a:effectLst/>
                <a:latin typeface="+mn-lt"/>
                <a:ea typeface="Times New Roman" panose="02020603050405020304" pitchFamily="18" charset="0"/>
              </a:rPr>
              <a:t>ownership of the Intellectual Property and the principles for its exploitation, use and benefits. </a:t>
            </a:r>
            <a:endParaRPr lang="en-GB" sz="1600" dirty="0">
              <a:solidFill>
                <a:schemeClr val="tx2"/>
              </a:solidFill>
              <a:effectLst/>
              <a:latin typeface="+mn-lt"/>
              <a:ea typeface="Times New Roman" panose="02020603050405020304" pitchFamily="18" charset="0"/>
            </a:endParaRPr>
          </a:p>
        </p:txBody>
      </p:sp>
      <p:pic>
        <p:nvPicPr>
          <p:cNvPr id="3" name="Graphic 2" descr="List outline">
            <a:extLst>
              <a:ext uri="{FF2B5EF4-FFF2-40B4-BE49-F238E27FC236}">
                <a16:creationId xmlns:a16="http://schemas.microsoft.com/office/drawing/2014/main" id="{5DC14054-2632-3FEB-1E31-FB4ED059DAC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588916" y="77522"/>
            <a:ext cx="714945" cy="71494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536656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 Common Mistakes</a:t>
            </a:r>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6000" y="1102809"/>
            <a:ext cx="12009338" cy="5328000"/>
          </a:xfrm>
        </p:spPr>
        <p:txBody>
          <a:bodyPr/>
          <a:lstStyle/>
          <a:p>
            <a:pPr eaLnBrk="1" hangingPunct="1">
              <a:spcBef>
                <a:spcPts val="600"/>
              </a:spcBef>
              <a:defRPr/>
            </a:pPr>
            <a:r>
              <a:rPr lang="en-US" sz="1600" b="1" dirty="0">
                <a:solidFill>
                  <a:schemeClr val="tx1"/>
                </a:solidFill>
                <a:latin typeface="+mn-lt"/>
                <a:ea typeface="ＭＳ Ｐゴシック" charset="0"/>
              </a:rPr>
              <a:t>Criteria 3: </a:t>
            </a:r>
            <a:r>
              <a:rPr lang="en-US" sz="1600" b="1" dirty="0">
                <a:solidFill>
                  <a:schemeClr val="tx1"/>
                </a:solidFill>
                <a:latin typeface="+mn-lt"/>
                <a:ea typeface="ＭＳ Ｐゴシック"/>
                <a:cs typeface="Arial"/>
              </a:rPr>
              <a:t>Management, planning, costing parts</a:t>
            </a:r>
            <a:endParaRPr lang="en-US" sz="1600" b="1" dirty="0">
              <a:solidFill>
                <a:schemeClr val="tx1"/>
              </a:solidFill>
              <a:latin typeface="+mn-lt"/>
              <a:ea typeface="ＭＳ Ｐゴシック" charset="0"/>
            </a:endParaRPr>
          </a:p>
          <a:p>
            <a:pPr marL="342900" indent="-342900" eaLnBrk="1" hangingPunct="1">
              <a:spcBef>
                <a:spcPts val="600"/>
              </a:spcBef>
              <a:buClr>
                <a:schemeClr val="tx2"/>
              </a:buClr>
              <a:buFont typeface="+mj-lt"/>
              <a:buAutoNum type="arabicPeriod"/>
              <a:defRPr/>
            </a:pPr>
            <a:r>
              <a:rPr lang="en-US" sz="1400" dirty="0">
                <a:solidFill>
                  <a:schemeClr val="tx2"/>
                </a:solidFill>
                <a:latin typeface="+mn-lt"/>
                <a:ea typeface="ＭＳ Ｐゴシック"/>
                <a:cs typeface="Arial"/>
              </a:rPr>
              <a:t>Poor management plan (e.g. missing how you will monitor the timely implementation of the activity, subcontractor control, including a steering group or management ‘team’ instead of a Project Manager).</a:t>
            </a:r>
          </a:p>
          <a:p>
            <a:pPr marL="342900" indent="-342900" eaLnBrk="1" hangingPunct="1">
              <a:spcBef>
                <a:spcPts val="600"/>
              </a:spcBef>
              <a:buClr>
                <a:schemeClr val="tx2"/>
              </a:buClr>
              <a:buFont typeface="+mj-lt"/>
              <a:buAutoNum type="arabicPeriod"/>
              <a:defRPr/>
            </a:pPr>
            <a:r>
              <a:rPr lang="en-US" sz="1400" dirty="0">
                <a:solidFill>
                  <a:schemeClr val="tx2"/>
                </a:solidFill>
                <a:latin typeface="+mn-lt"/>
                <a:ea typeface="ＭＳ Ｐゴシック"/>
                <a:cs typeface="Arial"/>
              </a:rPr>
              <a:t>Poor planning (e.g. insufficient detail, no dependencies, too much in parallel, not matching scope of WPD).</a:t>
            </a:r>
          </a:p>
          <a:p>
            <a:pPr marL="342900" indent="-342900" eaLnBrk="1" hangingPunct="1">
              <a:spcBef>
                <a:spcPts val="600"/>
              </a:spcBef>
              <a:buClr>
                <a:schemeClr val="tx2"/>
              </a:buClr>
              <a:buFont typeface="+mj-lt"/>
              <a:buAutoNum type="arabicPeriod"/>
              <a:defRPr/>
            </a:pPr>
            <a:r>
              <a:rPr lang="en-US" sz="1400" dirty="0">
                <a:solidFill>
                  <a:schemeClr val="tx2"/>
                </a:solidFill>
                <a:latin typeface="+mn-lt"/>
                <a:ea typeface="ＭＳ Ｐゴシック"/>
                <a:cs typeface="Arial"/>
              </a:rPr>
              <a:t>Non-credible costing (e.g. hours not corresponding to described scope work in WPD, procurement of inappropriate items, excessive travel costs, price = max. available envelope, procured items not detailed or justified). </a:t>
            </a:r>
            <a:r>
              <a:rPr lang="en-GB" sz="1400" dirty="0">
                <a:solidFill>
                  <a:schemeClr val="tx2"/>
                </a:solidFill>
                <a:latin typeface="+mn-lt"/>
                <a:ea typeface="ＭＳ Ｐゴシック"/>
                <a:cs typeface="Arial"/>
              </a:rPr>
              <a:t>The goal is fair costing </a:t>
            </a:r>
            <a:r>
              <a:rPr lang="en-GB" sz="1400" dirty="0" err="1">
                <a:solidFill>
                  <a:schemeClr val="tx2"/>
                </a:solidFill>
                <a:latin typeface="+mn-lt"/>
                <a:ea typeface="ＭＳ Ｐゴシック"/>
                <a:cs typeface="Arial"/>
              </a:rPr>
              <a:t>w.r.t.</a:t>
            </a:r>
            <a:r>
              <a:rPr lang="en-GB" sz="1400" dirty="0">
                <a:solidFill>
                  <a:schemeClr val="tx2"/>
                </a:solidFill>
                <a:latin typeface="+mn-lt"/>
                <a:ea typeface="ＭＳ Ｐゴシック"/>
                <a:cs typeface="Arial"/>
              </a:rPr>
              <a:t> entities standard cost structure!</a:t>
            </a:r>
          </a:p>
          <a:p>
            <a:pPr marL="342900" indent="-342900" eaLnBrk="1" hangingPunct="1">
              <a:spcBef>
                <a:spcPts val="600"/>
              </a:spcBef>
              <a:buClr>
                <a:schemeClr val="tx2"/>
              </a:buClr>
              <a:buFont typeface="+mj-lt"/>
              <a:buAutoNum type="arabicPeriod"/>
              <a:defRPr/>
            </a:pPr>
            <a:r>
              <a:rPr lang="en-US" sz="1400" dirty="0">
                <a:solidFill>
                  <a:schemeClr val="tx2"/>
                </a:solidFill>
                <a:latin typeface="+mn-lt"/>
                <a:ea typeface="ＭＳ Ｐゴシック"/>
                <a:cs typeface="Arial"/>
              </a:rPr>
              <a:t>Poor definition of deliverables (e.g. missing deliverables, not covering the full scope of work</a:t>
            </a:r>
            <a:r>
              <a:rPr lang="et-EE" sz="1400" dirty="0">
                <a:solidFill>
                  <a:schemeClr val="tx2"/>
                </a:solidFill>
                <a:latin typeface="+mn-lt"/>
                <a:ea typeface="ＭＳ Ｐゴシック"/>
                <a:cs typeface="Arial"/>
              </a:rPr>
              <a:t>, deliverables not matching WPD outputs</a:t>
            </a:r>
            <a:r>
              <a:rPr lang="en-US" sz="1400" dirty="0">
                <a:solidFill>
                  <a:schemeClr val="tx2"/>
                </a:solidFill>
                <a:latin typeface="+mn-lt"/>
                <a:ea typeface="ＭＳ Ｐゴシック"/>
                <a:cs typeface="Arial"/>
              </a:rPr>
              <a:t>).</a:t>
            </a:r>
            <a:endParaRPr lang="et-EE" sz="1400" dirty="0">
              <a:solidFill>
                <a:schemeClr val="tx2"/>
              </a:solidFill>
              <a:latin typeface="+mn-lt"/>
              <a:ea typeface="ＭＳ Ｐゴシック"/>
              <a:cs typeface="Arial"/>
            </a:endParaRPr>
          </a:p>
          <a:p>
            <a:pPr marL="342900" indent="-342900" eaLnBrk="1" hangingPunct="1">
              <a:spcBef>
                <a:spcPts val="600"/>
              </a:spcBef>
              <a:buClr>
                <a:schemeClr val="tx2"/>
              </a:buClr>
              <a:buFont typeface="+mj-lt"/>
              <a:buAutoNum type="arabicPeriod"/>
              <a:defRPr/>
            </a:pPr>
            <a:r>
              <a:rPr lang="en-US" sz="1400" dirty="0">
                <a:solidFill>
                  <a:schemeClr val="tx2"/>
                </a:solidFill>
                <a:latin typeface="+mn-lt"/>
                <a:ea typeface="ＭＳ Ｐゴシック"/>
                <a:cs typeface="Arial"/>
              </a:rPr>
              <a:t>High (&gt;10%) / very low (&lt;5%) management hours </a:t>
            </a:r>
            <a:r>
              <a:rPr lang="en-US" sz="1400" dirty="0" err="1">
                <a:solidFill>
                  <a:schemeClr val="tx2"/>
                </a:solidFill>
                <a:latin typeface="+mn-lt"/>
                <a:ea typeface="ＭＳ Ｐゴシック"/>
                <a:cs typeface="Arial"/>
              </a:rPr>
              <a:t>w.r.t.</a:t>
            </a:r>
            <a:r>
              <a:rPr lang="en-US" sz="1400" dirty="0">
                <a:solidFill>
                  <a:schemeClr val="tx2"/>
                </a:solidFill>
                <a:latin typeface="+mn-lt"/>
                <a:ea typeface="ＭＳ Ｐゴシック"/>
                <a:cs typeface="Arial"/>
              </a:rPr>
              <a:t> total hours.</a:t>
            </a:r>
          </a:p>
          <a:p>
            <a:pPr marL="342900" indent="-342900" eaLnBrk="1" hangingPunct="1">
              <a:spcBef>
                <a:spcPts val="600"/>
              </a:spcBef>
              <a:spcAft>
                <a:spcPts val="1800"/>
              </a:spcAft>
              <a:buClr>
                <a:schemeClr val="tx2"/>
              </a:buClr>
              <a:buFont typeface="+mj-lt"/>
              <a:buAutoNum type="arabicPeriod"/>
              <a:defRPr/>
            </a:pPr>
            <a:r>
              <a:rPr lang="en-US" sz="1400" dirty="0">
                <a:solidFill>
                  <a:schemeClr val="tx2"/>
                </a:solidFill>
                <a:latin typeface="+mn-lt"/>
                <a:ea typeface="ＭＳ Ｐゴシック" charset="0"/>
              </a:rPr>
              <a:t>Inconsistency between PSS forms and proposal (costed travels not in meeting plan, facilities/service costed for but not mentioned in proposal).</a:t>
            </a:r>
          </a:p>
          <a:p>
            <a:pPr eaLnBrk="1" hangingPunct="1">
              <a:defRPr/>
            </a:pPr>
            <a:r>
              <a:rPr lang="en-US" sz="1600" b="1" dirty="0">
                <a:solidFill>
                  <a:schemeClr val="tx1"/>
                </a:solidFill>
                <a:latin typeface="+mn-lt"/>
                <a:ea typeface="ＭＳ Ｐゴシック" charset="0"/>
              </a:rPr>
              <a:t>Criteria 4</a:t>
            </a:r>
            <a:r>
              <a:rPr lang="en-US" sz="1600" b="1" dirty="0">
                <a:solidFill>
                  <a:schemeClr val="tx1"/>
                </a:solidFill>
                <a:latin typeface="+mn-lt"/>
                <a:ea typeface="ＭＳ Ｐゴシック"/>
                <a:cs typeface="Arial"/>
              </a:rPr>
              <a:t>: Compliance with administrative tender conditions</a:t>
            </a:r>
            <a:endParaRPr lang="en-US" sz="1600" b="1" dirty="0">
              <a:solidFill>
                <a:schemeClr val="tx1"/>
              </a:solidFill>
              <a:latin typeface="+mn-lt"/>
              <a:ea typeface="ＭＳ Ｐゴシック" charset="0"/>
            </a:endParaRPr>
          </a:p>
          <a:p>
            <a:pPr marL="342900" indent="-342900" eaLnBrk="1" hangingPunct="1">
              <a:spcBef>
                <a:spcPts val="600"/>
              </a:spcBef>
              <a:spcAft>
                <a:spcPts val="0"/>
              </a:spcAft>
              <a:buClr>
                <a:schemeClr val="tx2"/>
              </a:buClr>
              <a:buFont typeface="+mj-lt"/>
              <a:buAutoNum type="arabicPeriod"/>
              <a:defRPr/>
            </a:pPr>
            <a:r>
              <a:rPr lang="en-US" sz="1400" dirty="0">
                <a:solidFill>
                  <a:schemeClr val="tx2"/>
                </a:solidFill>
                <a:latin typeface="+mn-lt"/>
                <a:ea typeface="ＭＳ Ｐゴシック"/>
                <a:cs typeface="Arial"/>
              </a:rPr>
              <a:t>Some of the documents not signed or missing (e.g. Cover Letter, PSS Forms).</a:t>
            </a:r>
          </a:p>
          <a:p>
            <a:pPr marL="342900" indent="-342900" eaLnBrk="1" hangingPunct="1">
              <a:spcBef>
                <a:spcPts val="600"/>
              </a:spcBef>
              <a:spcAft>
                <a:spcPts val="0"/>
              </a:spcAft>
              <a:buClr>
                <a:schemeClr val="tx2"/>
              </a:buClr>
              <a:buFont typeface="+mj-lt"/>
              <a:buAutoNum type="arabicPeriod"/>
              <a:defRPr/>
            </a:pPr>
            <a:r>
              <a:rPr lang="en-US" sz="1400" dirty="0">
                <a:solidFill>
                  <a:schemeClr val="tx2"/>
                </a:solidFill>
                <a:latin typeface="+mn-lt"/>
                <a:ea typeface="ＭＳ Ｐゴシック"/>
                <a:cs typeface="Arial"/>
              </a:rPr>
              <a:t>Non-compliance with tender conditions (e.g. Introducing changes to the Proposal Template or exceeding the maximum number of pages</a:t>
            </a:r>
            <a:r>
              <a:rPr lang="et-EE" sz="1400" dirty="0">
                <a:solidFill>
                  <a:schemeClr val="tx2"/>
                </a:solidFill>
                <a:latin typeface="+mn-lt"/>
                <a:ea typeface="ＭＳ Ｐゴシック"/>
                <a:cs typeface="Arial"/>
              </a:rPr>
              <a:t>)</a:t>
            </a:r>
            <a:r>
              <a:rPr lang="en-GB" sz="1400" dirty="0">
                <a:solidFill>
                  <a:schemeClr val="tx2"/>
                </a:solidFill>
                <a:latin typeface="+mn-lt"/>
                <a:ea typeface="ＭＳ Ｐゴシック"/>
                <a:cs typeface="Arial"/>
              </a:rPr>
              <a:t>.</a:t>
            </a:r>
            <a:endParaRPr lang="en-US" sz="1400" dirty="0">
              <a:solidFill>
                <a:schemeClr val="tx2"/>
              </a:solidFill>
              <a:latin typeface="+mn-lt"/>
              <a:ea typeface="ＭＳ Ｐゴシック"/>
              <a:cs typeface="Arial"/>
            </a:endParaRPr>
          </a:p>
          <a:p>
            <a:pPr marL="342900" indent="-342900" eaLnBrk="1" hangingPunct="1">
              <a:spcBef>
                <a:spcPts val="600"/>
              </a:spcBef>
              <a:spcAft>
                <a:spcPts val="0"/>
              </a:spcAft>
              <a:buClr>
                <a:schemeClr val="tx2"/>
              </a:buClr>
              <a:buFont typeface="+mj-lt"/>
              <a:buAutoNum type="arabicPeriod"/>
              <a:defRPr/>
            </a:pPr>
            <a:r>
              <a:rPr lang="en-US" sz="1400" dirty="0">
                <a:solidFill>
                  <a:schemeClr val="tx2"/>
                </a:solidFill>
                <a:latin typeface="+mn-lt"/>
                <a:ea typeface="ＭＳ Ｐゴシック" charset="0"/>
              </a:rPr>
              <a:t>Disagreeing with the Draft Contract (that you accepted by signing the Cover Letter).</a:t>
            </a:r>
          </a:p>
          <a:p>
            <a:pPr marL="342900" indent="-342900" eaLnBrk="1" hangingPunct="1">
              <a:spcBef>
                <a:spcPts val="600"/>
              </a:spcBef>
              <a:spcAft>
                <a:spcPts val="0"/>
              </a:spcAft>
              <a:buClr>
                <a:schemeClr val="tx2"/>
              </a:buClr>
              <a:buFont typeface="+mj-lt"/>
              <a:buAutoNum type="arabicPeriod"/>
              <a:defRPr/>
            </a:pPr>
            <a:r>
              <a:rPr lang="en-US" sz="1400" dirty="0">
                <a:solidFill>
                  <a:schemeClr val="tx2"/>
                </a:solidFill>
                <a:latin typeface="+mn-lt"/>
                <a:ea typeface="ＭＳ Ｐゴシック"/>
                <a:cs typeface="Arial"/>
              </a:rPr>
              <a:t>Leaving incomplete part of the essential information (e.g. milestone payments, deliverables, leaving empty the IPR section, management plan section or any other section – please fill it: if it is the case say that it does not apply and why).</a:t>
            </a:r>
          </a:p>
          <a:p>
            <a:pPr>
              <a:lnSpc>
                <a:spcPct val="100000"/>
              </a:lnSpc>
            </a:pPr>
            <a:endParaRPr lang="en-GB" sz="1200" dirty="0">
              <a:solidFill>
                <a:schemeClr val="tx2"/>
              </a:solidFill>
              <a:latin typeface="+mn-lt"/>
            </a:endParaRPr>
          </a:p>
        </p:txBody>
      </p:sp>
      <p:pic>
        <p:nvPicPr>
          <p:cNvPr id="3" name="Graphic 2" descr="Badge Cross with solid fill">
            <a:extLst>
              <a:ext uri="{FF2B5EF4-FFF2-40B4-BE49-F238E27FC236}">
                <a16:creationId xmlns:a16="http://schemas.microsoft.com/office/drawing/2014/main" id="{F44DF915-799C-69C9-49E1-49BC03D83E9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138971" y="144664"/>
            <a:ext cx="585471" cy="585471"/>
          </a:xfrm>
          <a:prstGeom prst="rect">
            <a:avLst/>
          </a:prstGeom>
        </p:spPr>
      </p:pic>
    </p:spTree>
    <p:extLst>
      <p:ext uri="{BB962C8B-B14F-4D97-AF65-F5344CB8AC3E}">
        <p14:creationId xmlns:p14="http://schemas.microsoft.com/office/powerpoint/2010/main" val="288827183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Part 4 – Contract Conditions </a:t>
            </a:r>
            <a:endParaRPr lang="en-GB" dirty="0"/>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6000" y="890107"/>
            <a:ext cx="11728350" cy="4806845"/>
          </a:xfrm>
        </p:spPr>
        <p:txBody>
          <a:bodyPr/>
          <a:lstStyle/>
          <a:p>
            <a:pPr marL="457200" indent="-457200" algn="just">
              <a:spcAft>
                <a:spcPts val="1200"/>
              </a:spcAft>
            </a:pPr>
            <a:r>
              <a:rPr lang="en-US" sz="2000" b="1" dirty="0">
                <a:solidFill>
                  <a:schemeClr val="tx1"/>
                </a:solidFill>
                <a:ea typeface="Times New Roman"/>
                <a:cs typeface="Times New Roman"/>
              </a:rPr>
              <a:t>4</a:t>
            </a:r>
            <a:r>
              <a:rPr lang="en-GB" sz="2000" b="1" dirty="0">
                <a:solidFill>
                  <a:schemeClr val="tx1"/>
                </a:solidFill>
                <a:ea typeface="Times New Roman"/>
                <a:cs typeface="Times New Roman"/>
              </a:rPr>
              <a:t>.3	Statement Relating to Export Import Licenses / Authorisations and Related Documentation</a:t>
            </a:r>
          </a:p>
          <a:p>
            <a:pPr marL="9525" marR="0" lvl="0" indent="-9525" algn="just" defTabSz="914400" rtl="0" eaLnBrk="0" fontAlgn="base" latinLnBrk="0" hangingPunct="0">
              <a:lnSpc>
                <a:spcPct val="119000"/>
              </a:lnSpc>
              <a:spcBef>
                <a:spcPct val="20000"/>
              </a:spcBef>
              <a:spcAft>
                <a:spcPts val="1200"/>
              </a:spcAft>
              <a:buClr>
                <a:srgbClr val="8197A6"/>
              </a:buClr>
              <a:buSzTx/>
              <a:buFont typeface="Arial" panose="020B0604020202020204" pitchFamily="34" charset="0"/>
              <a:buNone/>
              <a:tabLst/>
              <a:defRPr/>
            </a:pPr>
            <a:r>
              <a:rPr kumimoji="0" lang="en-GB" altLang="en-US" sz="1600" b="0" i="0" u="none" strike="noStrike" kern="0" cap="none" spc="0" normalizeH="0" baseline="0" noProof="0" dirty="0">
                <a:ln>
                  <a:noFill/>
                </a:ln>
                <a:solidFill>
                  <a:srgbClr val="335E6E"/>
                </a:solidFill>
                <a:effectLst/>
                <a:uLnTx/>
                <a:uFillTx/>
                <a:latin typeface="Arial" panose="020B0604020202020204" pitchFamily="34" charset="0"/>
                <a:ea typeface="Times New Roman"/>
                <a:cs typeface="Times New Roman"/>
              </a:rPr>
              <a:t>This section is only </a:t>
            </a:r>
            <a:r>
              <a:rPr kumimoji="0" lang="en-GB" altLang="en-US" sz="1600" b="1" i="0" u="none" strike="noStrike" kern="0" cap="none" spc="0" normalizeH="0" baseline="0" noProof="0" dirty="0">
                <a:ln>
                  <a:noFill/>
                </a:ln>
                <a:solidFill>
                  <a:srgbClr val="335E6E"/>
                </a:solidFill>
                <a:effectLst/>
                <a:uLnTx/>
                <a:uFillTx/>
                <a:latin typeface="Arial" panose="020B0604020202020204" pitchFamily="34" charset="0"/>
                <a:ea typeface="Times New Roman"/>
                <a:cs typeface="Times New Roman"/>
              </a:rPr>
              <a:t>to be completed in case </a:t>
            </a:r>
            <a:r>
              <a:rPr kumimoji="0" lang="en-GB" altLang="en-US" sz="1600" b="0" i="0" u="none" strike="noStrike" kern="0" cap="none" spc="0" normalizeH="0" baseline="0" noProof="0" dirty="0">
                <a:ln>
                  <a:noFill/>
                </a:ln>
                <a:solidFill>
                  <a:srgbClr val="335E6E"/>
                </a:solidFill>
                <a:effectLst/>
                <a:uLnTx/>
                <a:uFillTx/>
                <a:latin typeface="Arial" panose="020B0604020202020204" pitchFamily="34" charset="0"/>
                <a:ea typeface="Times New Roman"/>
                <a:cs typeface="Times New Roman"/>
              </a:rPr>
              <a:t>of items or services that are </a:t>
            </a:r>
            <a:r>
              <a:rPr kumimoji="0" lang="en-GB" altLang="en-US" sz="1600" b="1" i="0" u="none" strike="noStrike" kern="0" cap="none" spc="0" normalizeH="0" baseline="0" noProof="0" dirty="0">
                <a:ln>
                  <a:noFill/>
                </a:ln>
                <a:solidFill>
                  <a:srgbClr val="335E6E"/>
                </a:solidFill>
                <a:effectLst/>
                <a:uLnTx/>
                <a:uFillTx/>
                <a:latin typeface="Arial" panose="020B0604020202020204" pitchFamily="34" charset="0"/>
                <a:ea typeface="Times New Roman"/>
                <a:cs typeface="Times New Roman"/>
              </a:rPr>
              <a:t>subject to </a:t>
            </a:r>
            <a:r>
              <a:rPr kumimoji="0" lang="en-GB" altLang="en-US" sz="1600" b="0" i="0" u="none" strike="noStrike" kern="0" cap="none" spc="0" normalizeH="0" baseline="0" noProof="0" dirty="0">
                <a:ln>
                  <a:noFill/>
                </a:ln>
                <a:solidFill>
                  <a:srgbClr val="335E6E"/>
                </a:solidFill>
                <a:effectLst/>
                <a:uLnTx/>
                <a:uFillTx/>
                <a:latin typeface="Arial" panose="020B0604020202020204" pitchFamily="34" charset="0"/>
                <a:ea typeface="Times New Roman"/>
                <a:cs typeface="Times New Roman"/>
              </a:rPr>
              <a:t>envisaged or probable inclusion </a:t>
            </a:r>
            <a:r>
              <a:rPr kumimoji="0" lang="en-GB" altLang="en-US" sz="1600" b="1" i="0" u="none" strike="noStrike" kern="0" cap="none" spc="0" normalizeH="0" baseline="0" noProof="0" dirty="0">
                <a:ln>
                  <a:noFill/>
                </a:ln>
                <a:solidFill>
                  <a:srgbClr val="335E6E"/>
                </a:solidFill>
                <a:effectLst/>
                <a:uLnTx/>
                <a:uFillTx/>
                <a:latin typeface="Arial" panose="020B0604020202020204" pitchFamily="34" charset="0"/>
                <a:ea typeface="Times New Roman"/>
                <a:cs typeface="Times New Roman"/>
              </a:rPr>
              <a:t>of import/export restrictions</a:t>
            </a:r>
            <a:r>
              <a:rPr kumimoji="0" lang="en-GB" altLang="en-US" sz="1600" b="0" i="0" u="none" strike="noStrike" kern="0" cap="none" spc="0" normalizeH="0" baseline="0" noProof="0" dirty="0">
                <a:ln>
                  <a:noFill/>
                </a:ln>
                <a:solidFill>
                  <a:srgbClr val="335E6E"/>
                </a:solidFill>
                <a:effectLst/>
                <a:uLnTx/>
                <a:uFillTx/>
                <a:latin typeface="Arial" panose="020B0604020202020204" pitchFamily="34" charset="0"/>
                <a:ea typeface="Times New Roman"/>
                <a:cs typeface="Times New Roman"/>
              </a:rPr>
              <a:t>, other than those from the Tenderer’s own country, in either the body of the work performed under this activity or in a resulting product or service.</a:t>
            </a:r>
            <a:endParaRPr kumimoji="0" lang="en-US" altLang="en-US" sz="1600" b="0" i="0" u="none" strike="noStrike" kern="0" cap="none" spc="0" normalizeH="0" baseline="0" noProof="0" dirty="0">
              <a:ln>
                <a:noFill/>
              </a:ln>
              <a:solidFill>
                <a:srgbClr val="335E6E"/>
              </a:solidFill>
              <a:effectLst/>
              <a:uLnTx/>
              <a:uFillTx/>
              <a:latin typeface="Arial" panose="020B0604020202020204" pitchFamily="34" charset="0"/>
              <a:ea typeface="Times New Roman"/>
              <a:cs typeface="Times New Roman"/>
            </a:endParaRPr>
          </a:p>
          <a:p>
            <a:pPr marL="457200" indent="-457200" algn="just">
              <a:spcAft>
                <a:spcPts val="1200"/>
              </a:spcAft>
            </a:pPr>
            <a:endParaRPr lang="en-GB" sz="2000" b="1" dirty="0">
              <a:solidFill>
                <a:schemeClr val="tx1"/>
              </a:solidFill>
              <a:ea typeface="Times New Roman"/>
              <a:cs typeface="Times New Roman"/>
            </a:endParaRPr>
          </a:p>
          <a:p>
            <a:pPr marL="457200" indent="-457200" algn="just">
              <a:spcAft>
                <a:spcPts val="1200"/>
              </a:spcAft>
            </a:pPr>
            <a:endParaRPr lang="en-GB" sz="2000" b="1" dirty="0">
              <a:solidFill>
                <a:schemeClr val="tx1"/>
              </a:solidFill>
              <a:ea typeface="Times New Roman"/>
              <a:cs typeface="Times New Roman"/>
            </a:endParaRPr>
          </a:p>
          <a:p>
            <a:pPr marL="457200" indent="-457200" algn="just">
              <a:spcAft>
                <a:spcPts val="1200"/>
              </a:spcAft>
            </a:pPr>
            <a:r>
              <a:rPr lang="en-GB" sz="2000" b="1" dirty="0">
                <a:solidFill>
                  <a:schemeClr val="tx1"/>
                </a:solidFill>
                <a:ea typeface="Times New Roman"/>
                <a:cs typeface="Times New Roman"/>
              </a:rPr>
              <a:t>	</a:t>
            </a:r>
            <a:endParaRPr lang="en-US" sz="1600" dirty="0">
              <a:solidFill>
                <a:schemeClr val="tx2"/>
              </a:solidFill>
              <a:ea typeface="Times New Roman"/>
              <a:cs typeface="Times New Roman"/>
            </a:endParaRPr>
          </a:p>
        </p:txBody>
      </p:sp>
      <p:pic>
        <p:nvPicPr>
          <p:cNvPr id="3" name="Graphic 2" descr="List outline">
            <a:extLst>
              <a:ext uri="{FF2B5EF4-FFF2-40B4-BE49-F238E27FC236}">
                <a16:creationId xmlns:a16="http://schemas.microsoft.com/office/drawing/2014/main" id="{914D997F-0890-B8CC-AF8C-C107F28A745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588916" y="77522"/>
            <a:ext cx="714945" cy="714945"/>
          </a:xfrm>
          <a:prstGeom prst="rect">
            <a:avLst/>
          </a:prstGeom>
          <a:effectLst>
            <a:outerShdw blurRad="50800" dist="38100" dir="2700000" algn="tl" rotWithShape="0">
              <a:prstClr val="black">
                <a:alpha val="40000"/>
              </a:prstClr>
            </a:outerShdw>
          </a:effectLst>
        </p:spPr>
      </p:pic>
      <p:pic>
        <p:nvPicPr>
          <p:cNvPr id="11" name="Picture 10">
            <a:extLst>
              <a:ext uri="{FF2B5EF4-FFF2-40B4-BE49-F238E27FC236}">
                <a16:creationId xmlns:a16="http://schemas.microsoft.com/office/drawing/2014/main" id="{D3D9825B-8887-AF81-D655-ECA04329579B}"/>
              </a:ext>
            </a:extLst>
          </p:cNvPr>
          <p:cNvPicPr>
            <a:picLocks noChangeAspect="1"/>
          </p:cNvPicPr>
          <p:nvPr/>
        </p:nvPicPr>
        <p:blipFill>
          <a:blip r:embed="rId4"/>
          <a:stretch>
            <a:fillRect/>
          </a:stretch>
        </p:blipFill>
        <p:spPr>
          <a:xfrm>
            <a:off x="1929984" y="2538579"/>
            <a:ext cx="8365370" cy="3521764"/>
          </a:xfrm>
          <a:prstGeom prst="rect">
            <a:avLst/>
          </a:prstGeom>
        </p:spPr>
      </p:pic>
    </p:spTree>
    <p:extLst>
      <p:ext uri="{BB962C8B-B14F-4D97-AF65-F5344CB8AC3E}">
        <p14:creationId xmlns:p14="http://schemas.microsoft.com/office/powerpoint/2010/main" val="350653734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873498-7E03-2EF8-FFEA-99C0E553AB52}"/>
              </a:ext>
            </a:extLst>
          </p:cNvPr>
          <p:cNvSpPr>
            <a:spLocks noGrp="1"/>
          </p:cNvSpPr>
          <p:nvPr>
            <p:ph type="title"/>
          </p:nvPr>
        </p:nvSpPr>
        <p:spPr>
          <a:xfrm>
            <a:off x="216000" y="175790"/>
            <a:ext cx="10108800" cy="523220"/>
          </a:xfrm>
        </p:spPr>
        <p:txBody>
          <a:bodyPr/>
          <a:lstStyle/>
          <a:p>
            <a:r>
              <a:rPr lang="en-GB" sz="2800" dirty="0">
                <a:latin typeface="Arial"/>
                <a:cs typeface="Arial"/>
              </a:rPr>
              <a:t>Security </a:t>
            </a:r>
            <a:r>
              <a:rPr lang="en-GB" sz="2800">
                <a:latin typeface="Arial"/>
                <a:cs typeface="Arial"/>
              </a:rPr>
              <a:t>Measures Applied to Submitted </a:t>
            </a:r>
            <a:r>
              <a:rPr lang="en-GB" sz="2800" dirty="0">
                <a:latin typeface="Arial"/>
                <a:cs typeface="Arial"/>
              </a:rPr>
              <a:t>Proposals</a:t>
            </a:r>
            <a:endParaRPr lang="en-GB" sz="2800" dirty="0"/>
          </a:p>
        </p:txBody>
      </p:sp>
      <p:graphicFrame>
        <p:nvGraphicFramePr>
          <p:cNvPr id="4" name="Content Placeholder 3">
            <a:extLst>
              <a:ext uri="{FF2B5EF4-FFF2-40B4-BE49-F238E27FC236}">
                <a16:creationId xmlns:a16="http://schemas.microsoft.com/office/drawing/2014/main" id="{0F6EE5A7-A410-3153-27C3-E47368C49E15}"/>
              </a:ext>
            </a:extLst>
          </p:cNvPr>
          <p:cNvGraphicFramePr>
            <a:graphicFrameLocks noGrp="1"/>
          </p:cNvGraphicFramePr>
          <p:nvPr>
            <p:ph idx="1"/>
          </p:nvPr>
        </p:nvGraphicFramePr>
        <p:xfrm>
          <a:off x="219075" y="882650"/>
          <a:ext cx="11764963" cy="5327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5240837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descr="Questions outline">
            <a:extLst>
              <a:ext uri="{FF2B5EF4-FFF2-40B4-BE49-F238E27FC236}">
                <a16:creationId xmlns:a16="http://schemas.microsoft.com/office/drawing/2014/main" id="{CB91B557-AFE6-010F-9F4F-6439B673AF6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212669" y="4413886"/>
            <a:ext cx="1800000" cy="1800000"/>
          </a:xfrm>
          <a:prstGeom prst="rect">
            <a:avLst/>
          </a:prstGeom>
          <a:effectLst>
            <a:outerShdw blurRad="50800" dist="38100" dir="2700000" algn="tl" rotWithShape="0">
              <a:prstClr val="black">
                <a:alpha val="40000"/>
              </a:prstClr>
            </a:outerShdw>
          </a:effectLst>
        </p:spPr>
      </p:pic>
      <p:sp>
        <p:nvSpPr>
          <p:cNvPr id="5" name="Title 1">
            <a:extLst>
              <a:ext uri="{FF2B5EF4-FFF2-40B4-BE49-F238E27FC236}">
                <a16:creationId xmlns:a16="http://schemas.microsoft.com/office/drawing/2014/main" id="{84C8E8C6-EE96-AEE3-8C5D-54CBE6CEAA82}"/>
              </a:ext>
            </a:extLst>
          </p:cNvPr>
          <p:cNvSpPr>
            <a:spLocks noGrp="1"/>
          </p:cNvSpPr>
          <p:nvPr>
            <p:ph type="title"/>
          </p:nvPr>
        </p:nvSpPr>
        <p:spPr>
          <a:xfrm>
            <a:off x="1058069" y="2189243"/>
            <a:ext cx="10109200" cy="2000548"/>
          </a:xfrm>
          <a:solidFill>
            <a:srgbClr val="335E6F">
              <a:alpha val="50000"/>
            </a:srgbClr>
          </a:solidFill>
        </p:spPr>
        <p:txBody>
          <a:bodyPr/>
          <a:lstStyle/>
          <a:p>
            <a:pPr algn="ctr"/>
            <a:r>
              <a:rPr lang="en-US" altLang="en-US" sz="2800" dirty="0">
                <a:solidFill>
                  <a:schemeClr val="bg1"/>
                </a:solidFill>
                <a:latin typeface="Arial"/>
                <a:cs typeface="Arial"/>
              </a:rPr>
              <a:t>You made it! Questions?</a:t>
            </a:r>
            <a:br>
              <a:rPr lang="en-US" altLang="en-US" sz="2800" dirty="0">
                <a:solidFill>
                  <a:schemeClr val="bg1"/>
                </a:solidFill>
                <a:latin typeface="Arial"/>
                <a:cs typeface="Arial"/>
              </a:rPr>
            </a:br>
            <a:r>
              <a:rPr lang="en-GB" sz="3200" b="0" i="0" u="sng" strike="noStrike" dirty="0">
                <a:solidFill>
                  <a:srgbClr val="009BDA"/>
                </a:solidFill>
                <a:effectLst/>
                <a:latin typeface="Arial" panose="020B0604020202020204" pitchFamily="34" charset="0"/>
                <a:hlinkClick r:id="rId4"/>
              </a:rPr>
              <a:t>Stephen.Airey@esa.int</a:t>
            </a:r>
            <a:br>
              <a:rPr lang="en-GB" sz="3200" b="0" i="0" u="sng" strike="noStrike" dirty="0">
                <a:solidFill>
                  <a:srgbClr val="009BDA"/>
                </a:solidFill>
                <a:effectLst/>
                <a:latin typeface="Arial" panose="020B0604020202020204" pitchFamily="34" charset="0"/>
              </a:rPr>
            </a:br>
            <a:r>
              <a:rPr lang="en-GB" sz="3200" b="0" i="0" u="sng" strike="noStrike" dirty="0">
                <a:solidFill>
                  <a:srgbClr val="009BDA"/>
                </a:solidFill>
                <a:effectLst/>
                <a:latin typeface="Arial" panose="020B0604020202020204" pitchFamily="34" charset="0"/>
                <a:hlinkClick r:id="rId5"/>
              </a:rPr>
              <a:t>Jennifer.Ngo-Anh@esa.int</a:t>
            </a:r>
            <a:br>
              <a:rPr lang="en-GB" sz="3200" b="0" i="0" u="sng" strike="noStrike" dirty="0">
                <a:solidFill>
                  <a:srgbClr val="009BDA"/>
                </a:solidFill>
                <a:effectLst/>
                <a:latin typeface="Arial" panose="020B0604020202020204" pitchFamily="34" charset="0"/>
              </a:rPr>
            </a:br>
            <a:r>
              <a:rPr lang="en-GB" sz="3200" b="0" i="0" u="sng" strike="noStrike" dirty="0" err="1">
                <a:solidFill>
                  <a:srgbClr val="009BDA"/>
                </a:solidFill>
                <a:effectLst/>
                <a:latin typeface="Arial" panose="020B0604020202020204" pitchFamily="34" charset="0"/>
              </a:rPr>
              <a:t>Maria</a:t>
            </a:r>
            <a:r>
              <a:rPr lang="en-GB" sz="3200" b="0" i="0" u="sng" strike="noStrike" err="1">
                <a:solidFill>
                  <a:srgbClr val="009BDA"/>
                </a:solidFill>
                <a:effectLst/>
                <a:latin typeface="Arial" panose="020B0604020202020204" pitchFamily="34" charset="0"/>
              </a:rPr>
              <a:t>.</a:t>
            </a:r>
            <a:r>
              <a:rPr lang="en-GB" sz="3200" b="0" i="0" u="sng" strike="noStrike">
                <a:solidFill>
                  <a:srgbClr val="009BDA"/>
                </a:solidFill>
                <a:effectLst/>
                <a:latin typeface="Arial" panose="020B0604020202020204" pitchFamily="34" charset="0"/>
              </a:rPr>
              <a:t>Dasi@</a:t>
            </a:r>
            <a:r>
              <a:rPr lang="en-GB" sz="3200" b="0" i="0" u="sng" strike="noStrike" dirty="0" err="1">
                <a:solidFill>
                  <a:srgbClr val="009BDA"/>
                </a:solidFill>
                <a:effectLst/>
                <a:latin typeface="Arial" panose="020B0604020202020204" pitchFamily="34" charset="0"/>
              </a:rPr>
              <a:t>ext.esa.int</a:t>
            </a:r>
            <a:endParaRPr lang="en-GB" b="0" u="sng" dirty="0">
              <a:solidFill>
                <a:srgbClr val="00B0F0"/>
              </a:solidFill>
              <a:latin typeface="Arial"/>
              <a:cs typeface="Arial"/>
            </a:endParaRPr>
          </a:p>
        </p:txBody>
      </p:sp>
    </p:spTree>
    <p:extLst>
      <p:ext uri="{BB962C8B-B14F-4D97-AF65-F5344CB8AC3E}">
        <p14:creationId xmlns:p14="http://schemas.microsoft.com/office/powerpoint/2010/main" val="288983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 Common Mistakes - ChatGPT</a:t>
            </a:r>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6000" y="968526"/>
            <a:ext cx="11767116" cy="5328000"/>
          </a:xfrm>
        </p:spPr>
        <p:txBody>
          <a:bodyPr/>
          <a:lstStyle/>
          <a:p>
            <a:pPr eaLnBrk="1" hangingPunct="1">
              <a:defRPr/>
            </a:pPr>
            <a:r>
              <a:rPr lang="en-GB" b="1" dirty="0">
                <a:solidFill>
                  <a:schemeClr val="tx1"/>
                </a:solidFill>
                <a:latin typeface="+mn-lt"/>
                <a:ea typeface="ＭＳ Ｐゴシック" charset="0"/>
              </a:rPr>
              <a:t>ChatGPT on the perils of using ChatGPT for technical proposals… (with which we fully concur)!</a:t>
            </a:r>
          </a:p>
          <a:p>
            <a:pPr eaLnBrk="1" hangingPunct="1">
              <a:spcBef>
                <a:spcPts val="0"/>
              </a:spcBef>
              <a:defRPr/>
            </a:pPr>
            <a:endParaRPr lang="en-GB" sz="1500" b="1" dirty="0">
              <a:solidFill>
                <a:schemeClr val="tx1"/>
              </a:solidFill>
              <a:latin typeface="+mn-lt"/>
              <a:ea typeface="ＭＳ Ｐゴシック" charset="0"/>
            </a:endParaRPr>
          </a:p>
          <a:p>
            <a:pPr eaLnBrk="1" hangingPunct="1">
              <a:spcAft>
                <a:spcPts val="1200"/>
              </a:spcAft>
              <a:defRPr/>
            </a:pPr>
            <a:r>
              <a:rPr lang="en-GB" sz="1500" i="1" dirty="0">
                <a:solidFill>
                  <a:schemeClr val="tx2"/>
                </a:solidFill>
                <a:latin typeface="+mn-lt"/>
                <a:ea typeface="ＭＳ Ｐゴシック" charset="0"/>
                <a:cs typeface="Arial"/>
              </a:rPr>
              <a:t>“The heedless deployment of ChatGPT for the composition of exalted formal technical proposals serves as a prelude to a veritable Shakespearean tragedy, replete with a tempest of perilous pitfalls and woeful repercussions.</a:t>
            </a:r>
          </a:p>
          <a:p>
            <a:pPr eaLnBrk="1" hangingPunct="1">
              <a:defRPr/>
            </a:pPr>
            <a:r>
              <a:rPr lang="en-GB" sz="1500" i="1" dirty="0">
                <a:solidFill>
                  <a:schemeClr val="tx2"/>
                </a:solidFill>
                <a:latin typeface="+mn-lt"/>
                <a:ea typeface="ＭＳ Ｐゴシック" charset="0"/>
                <a:cs typeface="Arial"/>
              </a:rPr>
              <a:t>Behold, the core sin of ChatGPT, for it is but a mere conduit of algorithmic patterns, bereft of the profound wellspring of domain-specific knowledge and contextual acuity so profoundly requisite for the meticulous construction of precise and accurate technical proposals. This lamentable inadequacy begets a pandemonium of inaccuracies, shrouded in the mists of misunderstanding, and plagued by a dearth of technical erudition within the composition. Furthermore, ChatGPT, like a capricious maven of linguistic arts, flirts with the peril of inadvertently infusing biases and inappropriate lexicons into the sacred tapestry of the proposal, thus casting a long shadow upon its professionalism and moral rectitude. Deprived of the faculties to engage in the noble art of rigorous inquiry and the verification of information veracity, ChatGPT’s creation may verily descend into a labyrinthine netherworld, a nightmarish domain of erroneous data and references, heretical to the gods of intellectual integrity.</a:t>
            </a:r>
          </a:p>
          <a:p>
            <a:pPr eaLnBrk="1" hangingPunct="1">
              <a:defRPr/>
            </a:pPr>
            <a:endParaRPr lang="en-GB" sz="1500" i="1" dirty="0">
              <a:solidFill>
                <a:schemeClr val="tx2"/>
              </a:solidFill>
              <a:latin typeface="+mn-lt"/>
              <a:ea typeface="ＭＳ Ｐゴシック" charset="0"/>
              <a:cs typeface="Arial"/>
            </a:endParaRPr>
          </a:p>
          <a:p>
            <a:pPr eaLnBrk="1" hangingPunct="1">
              <a:defRPr/>
            </a:pPr>
            <a:r>
              <a:rPr lang="en-GB" sz="1500" i="1" dirty="0">
                <a:solidFill>
                  <a:schemeClr val="tx2"/>
                </a:solidFill>
                <a:latin typeface="+mn-lt"/>
                <a:ea typeface="ＭＳ Ｐゴシック" charset="0"/>
                <a:cs typeface="Arial"/>
              </a:rPr>
              <a:t>The over-reliance upon ChatGPT for such august undertakings may be likened to a tragic fall from grace, wherein the quality, reliability, and probity of the document shall be irreparably besmirched, and it shall be consigned to the annals of ineffectuality, unfit for the discerning gaze of noble professional and technical audiences. Hence, it is paramount to wield ChatGPT as a humble tool, an adjunct to human sagacity, and to accompany its output with the indomitable vigilance of human scrutiny, for to do otherwise would be to court calamity and ignite the flames of intellectual hubris.”</a:t>
            </a:r>
          </a:p>
          <a:p>
            <a:pPr eaLnBrk="1" hangingPunct="1">
              <a:defRPr/>
            </a:pPr>
            <a:endParaRPr lang="en-US" sz="1400" dirty="0">
              <a:solidFill>
                <a:schemeClr val="tx2"/>
              </a:solidFill>
              <a:latin typeface="+mn-lt"/>
              <a:ea typeface="ＭＳ Ｐゴシック"/>
              <a:cs typeface="Arial"/>
            </a:endParaRPr>
          </a:p>
          <a:p>
            <a:pPr>
              <a:lnSpc>
                <a:spcPct val="100000"/>
              </a:lnSpc>
            </a:pPr>
            <a:endParaRPr lang="en-GB" sz="1200" dirty="0">
              <a:solidFill>
                <a:schemeClr val="tx2"/>
              </a:solidFill>
              <a:latin typeface="+mn-lt"/>
            </a:endParaRPr>
          </a:p>
        </p:txBody>
      </p:sp>
      <p:pic>
        <p:nvPicPr>
          <p:cNvPr id="4" name="Graphic 3" descr="Robot with solid fill">
            <a:extLst>
              <a:ext uri="{FF2B5EF4-FFF2-40B4-BE49-F238E27FC236}">
                <a16:creationId xmlns:a16="http://schemas.microsoft.com/office/drawing/2014/main" id="{6A376878-E31F-697F-9757-1FFCFFA9A20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009715" y="111283"/>
            <a:ext cx="703387" cy="703387"/>
          </a:xfrm>
          <a:prstGeom prst="rect">
            <a:avLst/>
          </a:prstGeom>
        </p:spPr>
      </p:pic>
    </p:spTree>
    <p:extLst>
      <p:ext uri="{BB962C8B-B14F-4D97-AF65-F5344CB8AC3E}">
        <p14:creationId xmlns:p14="http://schemas.microsoft.com/office/powerpoint/2010/main" val="1732113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7B71DC-28BD-4E2F-9E89-C4253A80D80A}"/>
              </a:ext>
            </a:extLst>
          </p:cNvPr>
          <p:cNvSpPr>
            <a:spLocks noGrp="1"/>
          </p:cNvSpPr>
          <p:nvPr>
            <p:ph type="title"/>
          </p:nvPr>
        </p:nvSpPr>
        <p:spPr>
          <a:xfrm>
            <a:off x="216000" y="175790"/>
            <a:ext cx="10108800" cy="523220"/>
          </a:xfrm>
        </p:spPr>
        <p:txBody>
          <a:bodyPr/>
          <a:lstStyle/>
          <a:p>
            <a:r>
              <a:rPr lang="en-GB" sz="2800" dirty="0"/>
              <a:t>Proposal Template – Cover Letter</a:t>
            </a:r>
          </a:p>
        </p:txBody>
      </p:sp>
      <p:sp>
        <p:nvSpPr>
          <p:cNvPr id="6" name="Content Placeholder 5">
            <a:extLst>
              <a:ext uri="{FF2B5EF4-FFF2-40B4-BE49-F238E27FC236}">
                <a16:creationId xmlns:a16="http://schemas.microsoft.com/office/drawing/2014/main" id="{8EC819FE-71DD-4432-ACCA-09AB45CF9924}"/>
              </a:ext>
            </a:extLst>
          </p:cNvPr>
          <p:cNvSpPr>
            <a:spLocks noGrp="1"/>
          </p:cNvSpPr>
          <p:nvPr>
            <p:ph idx="1"/>
          </p:nvPr>
        </p:nvSpPr>
        <p:spPr>
          <a:xfrm>
            <a:off x="216000" y="968526"/>
            <a:ext cx="11562495" cy="5328000"/>
          </a:xfrm>
        </p:spPr>
        <p:txBody>
          <a:bodyPr/>
          <a:lstStyle/>
          <a:p>
            <a:pPr eaLnBrk="1" hangingPunct="1">
              <a:spcAft>
                <a:spcPts val="600"/>
              </a:spcAft>
              <a:defRPr/>
            </a:pPr>
            <a:r>
              <a:rPr lang="en-US" b="1" dirty="0">
                <a:solidFill>
                  <a:schemeClr val="tx1"/>
                </a:solidFill>
              </a:rPr>
              <a:t>The Cover Letter contains details on: </a:t>
            </a:r>
          </a:p>
          <a:p>
            <a:pPr marL="285750" indent="-285750" eaLnBrk="1" hangingPunct="1">
              <a:lnSpc>
                <a:spcPct val="100000"/>
              </a:lnSpc>
              <a:spcBef>
                <a:spcPts val="0"/>
              </a:spcBef>
              <a:spcAft>
                <a:spcPts val="1600"/>
              </a:spcAft>
              <a:buClr>
                <a:schemeClr val="tx2"/>
              </a:buClr>
              <a:buFont typeface="Arial" pitchFamily="34" charset="0"/>
              <a:buChar char="•"/>
              <a:defRPr/>
            </a:pPr>
            <a:r>
              <a:rPr lang="en-US" sz="1600" dirty="0">
                <a:solidFill>
                  <a:schemeClr val="tx2"/>
                </a:solidFill>
              </a:rPr>
              <a:t>The</a:t>
            </a:r>
            <a:r>
              <a:rPr lang="en-US" sz="1600" b="1" dirty="0">
                <a:solidFill>
                  <a:schemeClr val="tx2"/>
                </a:solidFill>
              </a:rPr>
              <a:t> Title</a:t>
            </a:r>
          </a:p>
          <a:p>
            <a:pPr marL="285750" indent="-285750" eaLnBrk="1" hangingPunct="1">
              <a:lnSpc>
                <a:spcPct val="100000"/>
              </a:lnSpc>
              <a:spcBef>
                <a:spcPts val="0"/>
              </a:spcBef>
              <a:spcAft>
                <a:spcPts val="1600"/>
              </a:spcAft>
              <a:buClr>
                <a:schemeClr val="tx2"/>
              </a:buClr>
              <a:buFont typeface="Arial" pitchFamily="34" charset="0"/>
              <a:buChar char="•"/>
              <a:defRPr/>
            </a:pPr>
            <a:r>
              <a:rPr lang="en-US" sz="1600" dirty="0">
                <a:solidFill>
                  <a:schemeClr val="tx2"/>
                </a:solidFill>
                <a:latin typeface="Arial"/>
                <a:ea typeface="MS PGothic"/>
                <a:cs typeface="Arial"/>
              </a:rPr>
              <a:t>The team submitting the proposal</a:t>
            </a:r>
          </a:p>
          <a:p>
            <a:pPr marL="285750" indent="-285750" eaLnBrk="1" hangingPunct="1">
              <a:lnSpc>
                <a:spcPct val="100000"/>
              </a:lnSpc>
              <a:spcBef>
                <a:spcPts val="0"/>
              </a:spcBef>
              <a:spcAft>
                <a:spcPts val="1600"/>
              </a:spcAft>
              <a:buClr>
                <a:schemeClr val="tx2"/>
              </a:buClr>
              <a:buFont typeface="Arial" pitchFamily="34" charset="0"/>
              <a:buChar char="•"/>
              <a:defRPr/>
            </a:pPr>
            <a:r>
              <a:rPr lang="en-US" sz="1600" dirty="0">
                <a:solidFill>
                  <a:schemeClr val="tx2"/>
                </a:solidFill>
              </a:rPr>
              <a:t>The </a:t>
            </a:r>
            <a:r>
              <a:rPr lang="en-US" sz="1600" b="1" dirty="0">
                <a:solidFill>
                  <a:schemeClr val="tx2"/>
                </a:solidFill>
              </a:rPr>
              <a:t>Cost</a:t>
            </a:r>
            <a:r>
              <a:rPr lang="en-US" sz="1600" dirty="0">
                <a:solidFill>
                  <a:schemeClr val="tx2"/>
                </a:solidFill>
              </a:rPr>
              <a:t> of the proposal</a:t>
            </a:r>
          </a:p>
          <a:p>
            <a:pPr marL="285750" indent="-285750" eaLnBrk="1" hangingPunct="1">
              <a:lnSpc>
                <a:spcPct val="100000"/>
              </a:lnSpc>
              <a:spcBef>
                <a:spcPts val="0"/>
              </a:spcBef>
              <a:spcAft>
                <a:spcPts val="1600"/>
              </a:spcAft>
              <a:buClr>
                <a:schemeClr val="tx2"/>
              </a:buClr>
              <a:buFont typeface="Arial" pitchFamily="34" charset="0"/>
              <a:buChar char="•"/>
              <a:defRPr/>
            </a:pPr>
            <a:r>
              <a:rPr lang="en-US" sz="1600" dirty="0">
                <a:solidFill>
                  <a:schemeClr val="tx2"/>
                </a:solidFill>
                <a:latin typeface="Arial"/>
                <a:ea typeface="MS PGothic"/>
                <a:cs typeface="Arial"/>
              </a:rPr>
              <a:t>The </a:t>
            </a:r>
            <a:r>
              <a:rPr lang="en-US" sz="1600" b="1" dirty="0">
                <a:solidFill>
                  <a:schemeClr val="tx2"/>
                </a:solidFill>
                <a:latin typeface="Arial"/>
                <a:ea typeface="MS PGothic"/>
                <a:cs typeface="Arial"/>
              </a:rPr>
              <a:t>type</a:t>
            </a:r>
            <a:r>
              <a:rPr lang="en-US" sz="1600" dirty="0">
                <a:solidFill>
                  <a:schemeClr val="tx2"/>
                </a:solidFill>
                <a:latin typeface="Arial"/>
                <a:ea typeface="MS PGothic"/>
                <a:cs typeface="Arial"/>
              </a:rPr>
              <a:t> of activity </a:t>
            </a:r>
            <a:r>
              <a:rPr lang="en-US" sz="1600" b="1" dirty="0">
                <a:solidFill>
                  <a:schemeClr val="tx2"/>
                </a:solidFill>
                <a:latin typeface="Arial"/>
                <a:ea typeface="MS PGothic"/>
                <a:cs typeface="Arial"/>
              </a:rPr>
              <a:t>(a, b, c</a:t>
            </a:r>
            <a:r>
              <a:rPr lang="pl-PL" sz="1600" b="1" dirty="0">
                <a:solidFill>
                  <a:schemeClr val="tx2"/>
                </a:solidFill>
                <a:latin typeface="Arial"/>
                <a:ea typeface="MS PGothic"/>
                <a:cs typeface="Arial"/>
              </a:rPr>
              <a:t>, </a:t>
            </a:r>
            <a:r>
              <a:rPr lang="en-US" sz="1600" b="1" dirty="0">
                <a:solidFill>
                  <a:schemeClr val="tx2"/>
                </a:solidFill>
                <a:latin typeface="Arial"/>
                <a:ea typeface="MS PGothic"/>
                <a:cs typeface="Arial"/>
              </a:rPr>
              <a:t>d</a:t>
            </a:r>
            <a:r>
              <a:rPr lang="pl-PL" sz="1600" b="1" dirty="0">
                <a:solidFill>
                  <a:schemeClr val="tx2"/>
                </a:solidFill>
                <a:latin typeface="Arial"/>
                <a:ea typeface="MS PGothic"/>
                <a:cs typeface="Arial"/>
              </a:rPr>
              <a:t>, e, f</a:t>
            </a:r>
            <a:r>
              <a:rPr lang="en-GB" sz="1600" b="1" dirty="0">
                <a:solidFill>
                  <a:schemeClr val="tx2"/>
                </a:solidFill>
                <a:latin typeface="Arial"/>
                <a:ea typeface="MS PGothic"/>
                <a:cs typeface="Arial"/>
              </a:rPr>
              <a:t>, g</a:t>
            </a:r>
            <a:r>
              <a:rPr lang="en-US" sz="1600" b="1" dirty="0">
                <a:solidFill>
                  <a:schemeClr val="tx2"/>
                </a:solidFill>
                <a:latin typeface="Arial"/>
                <a:ea typeface="MS PGothic"/>
                <a:cs typeface="Arial"/>
              </a:rPr>
              <a:t>)</a:t>
            </a:r>
          </a:p>
          <a:p>
            <a:pPr marL="285750" indent="-285750" eaLnBrk="1" hangingPunct="1">
              <a:lnSpc>
                <a:spcPct val="100000"/>
              </a:lnSpc>
              <a:spcBef>
                <a:spcPts val="0"/>
              </a:spcBef>
              <a:spcAft>
                <a:spcPts val="1600"/>
              </a:spcAft>
              <a:buClr>
                <a:schemeClr val="tx2"/>
              </a:buClr>
              <a:buFont typeface="Arial" pitchFamily="34" charset="0"/>
              <a:buChar char="•"/>
              <a:defRPr/>
            </a:pPr>
            <a:r>
              <a:rPr lang="en-US" sz="1600" dirty="0">
                <a:solidFill>
                  <a:schemeClr val="tx2"/>
                </a:solidFill>
              </a:rPr>
              <a:t>The </a:t>
            </a:r>
            <a:r>
              <a:rPr lang="en-US" sz="1600" b="1" dirty="0">
                <a:solidFill>
                  <a:schemeClr val="tx2"/>
                </a:solidFill>
              </a:rPr>
              <a:t>Duration</a:t>
            </a:r>
            <a:r>
              <a:rPr lang="en-US" sz="1600" dirty="0">
                <a:solidFill>
                  <a:schemeClr val="tx2"/>
                </a:solidFill>
              </a:rPr>
              <a:t> of the proposal</a:t>
            </a:r>
          </a:p>
          <a:p>
            <a:pPr marL="285750" indent="-285750" eaLnBrk="1" hangingPunct="1">
              <a:lnSpc>
                <a:spcPct val="100000"/>
              </a:lnSpc>
              <a:spcBef>
                <a:spcPts val="0"/>
              </a:spcBef>
              <a:spcAft>
                <a:spcPts val="1600"/>
              </a:spcAft>
              <a:buClr>
                <a:schemeClr val="tx2"/>
              </a:buClr>
              <a:buFont typeface="Arial" pitchFamily="34" charset="0"/>
              <a:buChar char="•"/>
              <a:defRPr/>
            </a:pPr>
            <a:r>
              <a:rPr lang="en-US" sz="1600" dirty="0">
                <a:solidFill>
                  <a:schemeClr val="tx2"/>
                </a:solidFill>
                <a:latin typeface="Arial"/>
                <a:ea typeface="MS PGothic"/>
                <a:cs typeface="Arial"/>
              </a:rPr>
              <a:t>Who the point of contact is</a:t>
            </a:r>
          </a:p>
          <a:p>
            <a:pPr marL="285750" indent="-285750">
              <a:lnSpc>
                <a:spcPct val="100000"/>
              </a:lnSpc>
              <a:spcBef>
                <a:spcPts val="0"/>
              </a:spcBef>
              <a:spcAft>
                <a:spcPts val="1600"/>
              </a:spcAft>
              <a:buClr>
                <a:schemeClr val="tx2"/>
              </a:buClr>
              <a:buFont typeface="Arial" pitchFamily="34" charset="0"/>
              <a:buChar char="•"/>
              <a:defRPr/>
            </a:pPr>
            <a:r>
              <a:rPr lang="en-US" sz="1600" dirty="0">
                <a:solidFill>
                  <a:schemeClr val="tx2"/>
                </a:solidFill>
                <a:latin typeface="Arial"/>
                <a:ea typeface="MS PGothic"/>
                <a:cs typeface="Arial"/>
              </a:rPr>
              <a:t>The Acceptance of contract conditions</a:t>
            </a:r>
          </a:p>
          <a:p>
            <a:pPr marL="285750" indent="-285750">
              <a:lnSpc>
                <a:spcPct val="100000"/>
              </a:lnSpc>
              <a:spcBef>
                <a:spcPts val="0"/>
              </a:spcBef>
              <a:spcAft>
                <a:spcPts val="1600"/>
              </a:spcAft>
              <a:buClr>
                <a:schemeClr val="tx2"/>
              </a:buClr>
              <a:buFont typeface="Arial" pitchFamily="34" charset="0"/>
              <a:buChar char="•"/>
              <a:defRPr/>
            </a:pPr>
            <a:r>
              <a:rPr lang="en-US" sz="1600" dirty="0">
                <a:solidFill>
                  <a:schemeClr val="tx2"/>
                </a:solidFill>
                <a:latin typeface="Arial"/>
                <a:ea typeface="MS PGothic"/>
                <a:cs typeface="Arial"/>
              </a:rPr>
              <a:t>The Statement concerning export restrictions</a:t>
            </a:r>
          </a:p>
          <a:p>
            <a:pPr marL="285750" indent="-285750">
              <a:lnSpc>
                <a:spcPct val="100000"/>
              </a:lnSpc>
              <a:spcBef>
                <a:spcPts val="0"/>
              </a:spcBef>
              <a:spcAft>
                <a:spcPts val="1600"/>
              </a:spcAft>
              <a:buClr>
                <a:schemeClr val="tx2"/>
              </a:buClr>
              <a:buFont typeface="Arial" pitchFamily="34" charset="0"/>
              <a:buChar char="•"/>
              <a:defRPr/>
            </a:pPr>
            <a:r>
              <a:rPr lang="en-US" sz="1600" dirty="0">
                <a:solidFill>
                  <a:schemeClr val="tx2"/>
                </a:solidFill>
                <a:latin typeface="Arial"/>
                <a:ea typeface="MS PGothic"/>
                <a:cs typeface="Arial"/>
              </a:rPr>
              <a:t>The Statement on free competition</a:t>
            </a:r>
          </a:p>
          <a:p>
            <a:pPr marL="285750" indent="-285750" eaLnBrk="1" hangingPunct="1">
              <a:lnSpc>
                <a:spcPct val="100000"/>
              </a:lnSpc>
              <a:spcBef>
                <a:spcPts val="0"/>
              </a:spcBef>
              <a:spcAft>
                <a:spcPts val="1600"/>
              </a:spcAft>
              <a:buClr>
                <a:schemeClr val="tx2"/>
              </a:buClr>
              <a:buFont typeface="Arial" pitchFamily="34" charset="0"/>
              <a:buChar char="•"/>
              <a:defRPr/>
            </a:pPr>
            <a:r>
              <a:rPr lang="en-US" sz="1600" dirty="0">
                <a:solidFill>
                  <a:schemeClr val="tx2"/>
                </a:solidFill>
                <a:latin typeface="Arial"/>
                <a:ea typeface="MS PGothic"/>
                <a:cs typeface="Arial"/>
              </a:rPr>
              <a:t>The Legal representative</a:t>
            </a:r>
          </a:p>
          <a:p>
            <a:pPr marL="285750" indent="-285750" eaLnBrk="1" hangingPunct="1">
              <a:lnSpc>
                <a:spcPct val="100000"/>
              </a:lnSpc>
              <a:spcBef>
                <a:spcPts val="0"/>
              </a:spcBef>
              <a:spcAft>
                <a:spcPts val="1600"/>
              </a:spcAft>
              <a:buClr>
                <a:schemeClr val="tx2"/>
              </a:buClr>
              <a:buFont typeface="Arial" pitchFamily="34" charset="0"/>
              <a:buChar char="•"/>
              <a:defRPr/>
            </a:pPr>
            <a:r>
              <a:rPr lang="en-US" sz="1600" dirty="0">
                <a:solidFill>
                  <a:schemeClr val="tx2"/>
                </a:solidFill>
                <a:latin typeface="Arial"/>
                <a:ea typeface="MS PGothic"/>
                <a:cs typeface="Arial"/>
              </a:rPr>
              <a:t>The Validity of the proposal</a:t>
            </a:r>
          </a:p>
          <a:p>
            <a:pPr eaLnBrk="1" hangingPunct="1">
              <a:lnSpc>
                <a:spcPct val="100000"/>
              </a:lnSpc>
              <a:spcBef>
                <a:spcPts val="0"/>
              </a:spcBef>
              <a:spcAft>
                <a:spcPts val="1200"/>
              </a:spcAft>
              <a:buClr>
                <a:schemeClr val="tx2"/>
              </a:buClr>
              <a:defRPr/>
            </a:pPr>
            <a:endParaRPr lang="en-US" sz="1600" dirty="0">
              <a:solidFill>
                <a:schemeClr val="tx2"/>
              </a:solidFill>
            </a:endParaRPr>
          </a:p>
          <a:p>
            <a:pPr eaLnBrk="1" hangingPunct="1">
              <a:defRPr/>
            </a:pPr>
            <a:endParaRPr lang="en-US" sz="1400" b="1" dirty="0">
              <a:solidFill>
                <a:schemeClr val="tx2"/>
              </a:solidFill>
            </a:endParaRPr>
          </a:p>
          <a:p>
            <a:pPr>
              <a:lnSpc>
                <a:spcPct val="100000"/>
              </a:lnSpc>
            </a:pPr>
            <a:endParaRPr lang="en-GB" sz="1400" dirty="0">
              <a:solidFill>
                <a:schemeClr val="tx2"/>
              </a:solidFill>
              <a:latin typeface="+mn-lt"/>
            </a:endParaRPr>
          </a:p>
        </p:txBody>
      </p:sp>
      <p:grpSp>
        <p:nvGrpSpPr>
          <p:cNvPr id="3" name="Group 2">
            <a:extLst>
              <a:ext uri="{FF2B5EF4-FFF2-40B4-BE49-F238E27FC236}">
                <a16:creationId xmlns:a16="http://schemas.microsoft.com/office/drawing/2014/main" id="{A34EBED5-67CB-4A99-4BE7-AF00DDF21331}"/>
              </a:ext>
            </a:extLst>
          </p:cNvPr>
          <p:cNvGrpSpPr/>
          <p:nvPr/>
        </p:nvGrpSpPr>
        <p:grpSpPr>
          <a:xfrm>
            <a:off x="6112669" y="4277906"/>
            <a:ext cx="5665825" cy="706695"/>
            <a:chOff x="2481558" y="4954339"/>
            <a:chExt cx="4867680" cy="914400"/>
          </a:xfrm>
        </p:grpSpPr>
        <p:sp>
          <p:nvSpPr>
            <p:cNvPr id="4" name="Rectangle 3">
              <a:extLst>
                <a:ext uri="{FF2B5EF4-FFF2-40B4-BE49-F238E27FC236}">
                  <a16:creationId xmlns:a16="http://schemas.microsoft.com/office/drawing/2014/main" id="{8EA2B2A8-2460-4271-08D3-77601321A206}"/>
                </a:ext>
              </a:extLst>
            </p:cNvPr>
            <p:cNvSpPr/>
            <p:nvPr/>
          </p:nvSpPr>
          <p:spPr>
            <a:xfrm>
              <a:off x="2481558" y="4954339"/>
              <a:ext cx="914401" cy="914400"/>
            </a:xfrm>
            <a:prstGeom prst="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sz="2000" b="1" dirty="0">
                <a:solidFill>
                  <a:schemeClr val="accent2"/>
                </a:solidFill>
              </a:endParaRPr>
            </a:p>
          </p:txBody>
        </p:sp>
        <p:sp>
          <p:nvSpPr>
            <p:cNvPr id="5" name="Rectangle 4">
              <a:extLst>
                <a:ext uri="{FF2B5EF4-FFF2-40B4-BE49-F238E27FC236}">
                  <a16:creationId xmlns:a16="http://schemas.microsoft.com/office/drawing/2014/main" id="{C634C264-E321-694F-ACA8-69B3852047FE}"/>
                </a:ext>
              </a:extLst>
            </p:cNvPr>
            <p:cNvSpPr/>
            <p:nvPr/>
          </p:nvSpPr>
          <p:spPr>
            <a:xfrm>
              <a:off x="3232189" y="4954339"/>
              <a:ext cx="4117049" cy="914400"/>
            </a:xfrm>
            <a:prstGeom prst="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GB" sz="2000" b="1" dirty="0">
                  <a:solidFill>
                    <a:schemeClr val="accent2"/>
                  </a:solidFill>
                </a:rPr>
                <a:t>The Cover Letter MUST be signed!</a:t>
              </a:r>
            </a:p>
          </p:txBody>
        </p:sp>
        <p:pic>
          <p:nvPicPr>
            <p:cNvPr id="7" name="Graphic 6" descr="Warning with solid fill">
              <a:extLst>
                <a:ext uri="{FF2B5EF4-FFF2-40B4-BE49-F238E27FC236}">
                  <a16:creationId xmlns:a16="http://schemas.microsoft.com/office/drawing/2014/main" id="{D63F5E86-2032-889E-13BA-319359D9A21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2710386" y="5037012"/>
              <a:ext cx="510404" cy="749052"/>
            </a:xfrm>
            <a:prstGeom prst="rect">
              <a:avLst/>
            </a:prstGeom>
          </p:spPr>
        </p:pic>
      </p:grpSp>
      <p:grpSp>
        <p:nvGrpSpPr>
          <p:cNvPr id="10" name="Group 9">
            <a:extLst>
              <a:ext uri="{FF2B5EF4-FFF2-40B4-BE49-F238E27FC236}">
                <a16:creationId xmlns:a16="http://schemas.microsoft.com/office/drawing/2014/main" id="{194A0272-9BCE-90CC-8126-54F3E4933AA2}"/>
              </a:ext>
            </a:extLst>
          </p:cNvPr>
          <p:cNvGrpSpPr/>
          <p:nvPr/>
        </p:nvGrpSpPr>
        <p:grpSpPr>
          <a:xfrm>
            <a:off x="5384997" y="1826590"/>
            <a:ext cx="6393498" cy="1726593"/>
            <a:chOff x="5828615" y="3493788"/>
            <a:chExt cx="6155783" cy="784816"/>
          </a:xfrm>
        </p:grpSpPr>
        <p:grpSp>
          <p:nvGrpSpPr>
            <p:cNvPr id="11" name="Group 10">
              <a:extLst>
                <a:ext uri="{FF2B5EF4-FFF2-40B4-BE49-F238E27FC236}">
                  <a16:creationId xmlns:a16="http://schemas.microsoft.com/office/drawing/2014/main" id="{074870D3-F158-48EC-5789-CA76096D09DC}"/>
                </a:ext>
              </a:extLst>
            </p:cNvPr>
            <p:cNvGrpSpPr/>
            <p:nvPr/>
          </p:nvGrpSpPr>
          <p:grpSpPr>
            <a:xfrm>
              <a:off x="5885220" y="3493788"/>
              <a:ext cx="6099178" cy="784816"/>
              <a:chOff x="774294" y="4167499"/>
              <a:chExt cx="2783729" cy="688700"/>
            </a:xfrm>
          </p:grpSpPr>
          <p:sp>
            <p:nvSpPr>
              <p:cNvPr id="13" name="Rectangle 12">
                <a:extLst>
                  <a:ext uri="{FF2B5EF4-FFF2-40B4-BE49-F238E27FC236}">
                    <a16:creationId xmlns:a16="http://schemas.microsoft.com/office/drawing/2014/main" id="{67EF989C-CB6E-F8D0-2E31-5A5C2DE35ACC}"/>
                  </a:ext>
                </a:extLst>
              </p:cNvPr>
              <p:cNvSpPr/>
              <p:nvPr/>
            </p:nvSpPr>
            <p:spPr>
              <a:xfrm>
                <a:off x="774294" y="4167499"/>
                <a:ext cx="476447" cy="688699"/>
              </a:xfrm>
              <a:prstGeom prst="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sz="1400" b="1" dirty="0">
                  <a:solidFill>
                    <a:schemeClr val="accent3"/>
                  </a:solidFill>
                </a:endParaRPr>
              </a:p>
            </p:txBody>
          </p:sp>
          <p:sp>
            <p:nvSpPr>
              <p:cNvPr id="14" name="Rectangle 13">
                <a:extLst>
                  <a:ext uri="{FF2B5EF4-FFF2-40B4-BE49-F238E27FC236}">
                    <a16:creationId xmlns:a16="http://schemas.microsoft.com/office/drawing/2014/main" id="{72748E52-C214-2C60-E211-32204DE33AFA}"/>
                  </a:ext>
                </a:extLst>
              </p:cNvPr>
              <p:cNvSpPr/>
              <p:nvPr/>
            </p:nvSpPr>
            <p:spPr>
              <a:xfrm>
                <a:off x="1250741" y="4167500"/>
                <a:ext cx="2307282" cy="688699"/>
              </a:xfrm>
              <a:prstGeom prst="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spcAft>
                    <a:spcPts val="600"/>
                  </a:spcAft>
                </a:pPr>
                <a:r>
                  <a:rPr lang="en-GB" sz="2000" b="1" dirty="0">
                    <a:solidFill>
                      <a:schemeClr val="bg1"/>
                    </a:solidFill>
                  </a:rPr>
                  <a:t>Remember</a:t>
                </a:r>
              </a:p>
              <a:p>
                <a:pPr>
                  <a:spcAft>
                    <a:spcPts val="600"/>
                  </a:spcAft>
                </a:pPr>
                <a:r>
                  <a:rPr lang="en-GB" dirty="0">
                    <a:solidFill>
                      <a:schemeClr val="bg1"/>
                    </a:solidFill>
                  </a:rPr>
                  <a:t>By signing the Cover Letter you are accepting the contract conditions – </a:t>
                </a:r>
                <a:r>
                  <a:rPr lang="en-GB" b="1" dirty="0">
                    <a:solidFill>
                      <a:schemeClr val="bg1"/>
                    </a:solidFill>
                  </a:rPr>
                  <a:t>so do not, in the Proposal, state that you want to modify them.</a:t>
                </a:r>
              </a:p>
            </p:txBody>
          </p:sp>
        </p:grpSp>
        <p:pic>
          <p:nvPicPr>
            <p:cNvPr id="12" name="Graphic 11" descr="Comment Important outline">
              <a:extLst>
                <a:ext uri="{FF2B5EF4-FFF2-40B4-BE49-F238E27FC236}">
                  <a16:creationId xmlns:a16="http://schemas.microsoft.com/office/drawing/2014/main" id="{B427BD0A-D8AA-2241-8CAD-832C2EDC7C5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828615" y="3622647"/>
              <a:ext cx="1194832" cy="527108"/>
            </a:xfrm>
            <a:prstGeom prst="rect">
              <a:avLst/>
            </a:prstGeom>
          </p:spPr>
        </p:pic>
      </p:grpSp>
      <p:pic>
        <p:nvPicPr>
          <p:cNvPr id="16" name="Graphic 15" descr="Open envelope with solid fill">
            <a:extLst>
              <a:ext uri="{FF2B5EF4-FFF2-40B4-BE49-F238E27FC236}">
                <a16:creationId xmlns:a16="http://schemas.microsoft.com/office/drawing/2014/main" id="{EBFA6714-8D18-BBDF-01FD-55BA91F1103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226976" y="89152"/>
            <a:ext cx="797985" cy="696496"/>
          </a:xfrm>
          <a:prstGeom prst="rect">
            <a:avLst/>
          </a:prstGeom>
        </p:spPr>
      </p:pic>
    </p:spTree>
    <p:extLst>
      <p:ext uri="{BB962C8B-B14F-4D97-AF65-F5344CB8AC3E}">
        <p14:creationId xmlns:p14="http://schemas.microsoft.com/office/powerpoint/2010/main" val="2478788310"/>
      </p:ext>
    </p:extLst>
  </p:cSld>
  <p:clrMapOvr>
    <a:masterClrMapping/>
  </p:clrMapOvr>
</p:sld>
</file>

<file path=ppt/theme/theme1.xml><?xml version="1.0" encoding="utf-8"?>
<a:theme xmlns:a="http://schemas.openxmlformats.org/drawingml/2006/main" name="ESA_Presentation_DARK">
  <a:themeElements>
    <a:clrScheme name="ESA Presentation 2020 Dark">
      <a:dk1>
        <a:srgbClr val="003249"/>
      </a:dk1>
      <a:lt1>
        <a:srgbClr val="FEFFFF"/>
      </a:lt1>
      <a:dk2>
        <a:srgbClr val="335E6E"/>
      </a:dk2>
      <a:lt2>
        <a:srgbClr val="E7E8E3"/>
      </a:lt2>
      <a:accent1>
        <a:srgbClr val="00AE9C"/>
      </a:accent1>
      <a:accent2>
        <a:srgbClr val="EC1A2F"/>
      </a:accent2>
      <a:accent3>
        <a:srgbClr val="FBAB18"/>
      </a:accent3>
      <a:accent4>
        <a:srgbClr val="009BDA"/>
      </a:accent4>
      <a:accent5>
        <a:srgbClr val="8096A6"/>
      </a:accent5>
      <a:accent6>
        <a:srgbClr val="E7E8E3"/>
      </a:accent6>
      <a:hlink>
        <a:srgbClr val="6DCFF6"/>
      </a:hlink>
      <a:folHlink>
        <a:srgbClr val="009BD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l">
          <a:defRPr dirty="0">
            <a:solidFill>
              <a:srgbClr val="8197A6"/>
            </a:solidFill>
            <a:latin typeface="Arial" panose="020B0604020202020204" pitchFamily="34" charset="0"/>
            <a:ea typeface="MS PGothic" pitchFamily="34" charset="-128"/>
            <a:cs typeface="Arial" panose="020B0604020202020204" pitchFamily="34" charset="0"/>
          </a:defRPr>
        </a:defPPr>
      </a:lstStyle>
    </a:txDef>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5B9979CE-F6D6-4CDA-8589-F8B43FE72354}" vid="{343751ED-C8BE-41FE-9861-56AE543A0A1D}"/>
    </a:ext>
  </a:extLst>
</a:theme>
</file>

<file path=ppt/theme/theme2.xml><?xml version="1.0" encoding="utf-8"?>
<a:theme xmlns:a="http://schemas.openxmlformats.org/drawingml/2006/main" name="ESA_Presentation_DARK_BG">
  <a:themeElements>
    <a:clrScheme name="ESA Presentation 2020 Dark">
      <a:dk1>
        <a:srgbClr val="003249"/>
      </a:dk1>
      <a:lt1>
        <a:srgbClr val="FEFFFF"/>
      </a:lt1>
      <a:dk2>
        <a:srgbClr val="335E6E"/>
      </a:dk2>
      <a:lt2>
        <a:srgbClr val="E7E8E3"/>
      </a:lt2>
      <a:accent1>
        <a:srgbClr val="00AE9C"/>
      </a:accent1>
      <a:accent2>
        <a:srgbClr val="EC1A2F"/>
      </a:accent2>
      <a:accent3>
        <a:srgbClr val="FBAB18"/>
      </a:accent3>
      <a:accent4>
        <a:srgbClr val="009BDA"/>
      </a:accent4>
      <a:accent5>
        <a:srgbClr val="8096A6"/>
      </a:accent5>
      <a:accent6>
        <a:srgbClr val="E7E8E3"/>
      </a:accent6>
      <a:hlink>
        <a:srgbClr val="6DCFF6"/>
      </a:hlink>
      <a:folHlink>
        <a:srgbClr val="009BD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l">
          <a:defRPr dirty="0" err="1">
            <a:solidFill>
              <a:srgbClr val="8197A6"/>
            </a:solidFill>
            <a:latin typeface="Arial" panose="020B0604020202020204" pitchFamily="34" charset="0"/>
            <a:ea typeface="MS PGothic" pitchFamily="34" charset="-128"/>
            <a:cs typeface="Arial" panose="020B0604020202020204" pitchFamily="34" charset="0"/>
          </a:defRPr>
        </a:defPPr>
      </a:lstStyle>
    </a:txDef>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5B9979CE-F6D6-4CDA-8589-F8B43FE72354}" vid="{AD79EE79-A995-4046-BA78-7E1194A8FF29}"/>
    </a:ext>
  </a:extLst>
</a:theme>
</file>

<file path=ppt/theme/theme3.xml><?xml version="1.0" encoding="utf-8"?>
<a:theme xmlns:a="http://schemas.openxmlformats.org/drawingml/2006/main" name="ESA_Presentation_CLEAR">
  <a:themeElements>
    <a:clrScheme name="ESA Presentation 2020 Light">
      <a:dk1>
        <a:srgbClr val="003249"/>
      </a:dk1>
      <a:lt1>
        <a:srgbClr val="FEFFFF"/>
      </a:lt1>
      <a:dk2>
        <a:srgbClr val="335E6E"/>
      </a:dk2>
      <a:lt2>
        <a:srgbClr val="E7E8E3"/>
      </a:lt2>
      <a:accent1>
        <a:srgbClr val="75C8AE"/>
      </a:accent1>
      <a:accent2>
        <a:srgbClr val="F06669"/>
      </a:accent2>
      <a:accent3>
        <a:srgbClr val="FFCC4D"/>
      </a:accent3>
      <a:accent4>
        <a:srgbClr val="6DCFF6"/>
      </a:accent4>
      <a:accent5>
        <a:srgbClr val="8096A6"/>
      </a:accent5>
      <a:accent6>
        <a:srgbClr val="E7E8E3"/>
      </a:accent6>
      <a:hlink>
        <a:srgbClr val="009BDA"/>
      </a:hlink>
      <a:folHlink>
        <a:srgbClr val="75C8A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l">
          <a:defRPr dirty="0">
            <a:solidFill>
              <a:srgbClr val="8197A6"/>
            </a:solidFill>
            <a:latin typeface="Arial" panose="020B0604020202020204" pitchFamily="34" charset="0"/>
            <a:ea typeface="MS PGothic" pitchFamily="34" charset="-128"/>
            <a:cs typeface="Arial" panose="020B0604020202020204" pitchFamily="34" charset="0"/>
          </a:defRPr>
        </a:defPPr>
      </a:lstStyle>
    </a:txDef>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5B9979CE-F6D6-4CDA-8589-F8B43FE72354}" vid="{6B3D98F0-8F27-4BB1-98E2-0EFA105C5170}"/>
    </a:ext>
  </a:extLst>
</a:theme>
</file>

<file path=ppt/theme/theme4.xml><?xml version="1.0" encoding="utf-8"?>
<a:theme xmlns:a="http://schemas.openxmlformats.org/drawingml/2006/main" name="ESA_Presentation_CLEAR_BG">
  <a:themeElements>
    <a:clrScheme name="ESA Presentation 2020 Light">
      <a:dk1>
        <a:srgbClr val="003249"/>
      </a:dk1>
      <a:lt1>
        <a:srgbClr val="FEFFFF"/>
      </a:lt1>
      <a:dk2>
        <a:srgbClr val="335E6E"/>
      </a:dk2>
      <a:lt2>
        <a:srgbClr val="E7E8E3"/>
      </a:lt2>
      <a:accent1>
        <a:srgbClr val="75C8AE"/>
      </a:accent1>
      <a:accent2>
        <a:srgbClr val="F06669"/>
      </a:accent2>
      <a:accent3>
        <a:srgbClr val="FFCC4D"/>
      </a:accent3>
      <a:accent4>
        <a:srgbClr val="6DCFF6"/>
      </a:accent4>
      <a:accent5>
        <a:srgbClr val="8096A6"/>
      </a:accent5>
      <a:accent6>
        <a:srgbClr val="E7E8E3"/>
      </a:accent6>
      <a:hlink>
        <a:srgbClr val="009BDA"/>
      </a:hlink>
      <a:folHlink>
        <a:srgbClr val="75C8A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5B9979CE-F6D6-4CDA-8589-F8B43FE72354}" vid="{EF168943-AA5F-4FD6-96A2-54A85FF01414}"/>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A57F8890F759C44ACFA1EBD5B9C41D8" ma:contentTypeVersion="20" ma:contentTypeDescription="Create a new document." ma:contentTypeScope="" ma:versionID="94b42fedfdf5512cc0ef2cdb99c4e885">
  <xsd:schema xmlns:xsd="http://www.w3.org/2001/XMLSchema" xmlns:xs="http://www.w3.org/2001/XMLSchema" xmlns:p="http://schemas.microsoft.com/office/2006/metadata/properties" xmlns:ns1="http://schemas.microsoft.com/sharepoint/v3" xmlns:ns2="02323e2b-ed6c-4601-bc4f-7f982fb3745d" xmlns:ns3="760b1d43-dbbb-4ccd-81d1-8af7af92a028" targetNamespace="http://schemas.microsoft.com/office/2006/metadata/properties" ma:root="true" ma:fieldsID="28da7c02745e33c19bb4efffc7bf2c76" ns1:_="" ns2:_="" ns3:_="">
    <xsd:import namespace="http://schemas.microsoft.com/sharepoint/v3"/>
    <xsd:import namespace="02323e2b-ed6c-4601-bc4f-7f982fb3745d"/>
    <xsd:import namespace="760b1d43-dbbb-4ccd-81d1-8af7af92a028"/>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LengthInSeconds" minOccurs="0"/>
                <xsd:element ref="ns1:_ip_UnifiedCompliancePolicyProperties" minOccurs="0"/>
                <xsd:element ref="ns1:_ip_UnifiedCompliancePolicyUIAction" minOccurs="0"/>
                <xsd:element ref="ns2:MediaServiceLocation" minOccurs="0"/>
                <xsd:element ref="ns2:Date" minOccurs="0"/>
                <xsd:element ref="ns2:Labe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2323e2b-ed6c-4601-bc4f-7f982fb3745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b688d343-e684-46db-b94f-a4cae8ed196c"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element name="Date" ma:index="23" nillable="true" ma:displayName="Date" ma:format="DateTime" ma:internalName="Date">
      <xsd:simpleType>
        <xsd:restriction base="dms:DateTime"/>
      </xsd:simpleType>
    </xsd:element>
    <xsd:element name="Label" ma:index="24" nillable="true" ma:displayName="Label" ma:default="Trainees" ma:format="Dropdown" ma:internalName="Label">
      <xsd:complexType>
        <xsd:complexContent>
          <xsd:extension base="dms:MultiChoice">
            <xsd:sequence>
              <xsd:element name="Value" maxOccurs="unbounded" minOccurs="0" nillable="true">
                <xsd:simpleType>
                  <xsd:restriction base="dms:Choice">
                    <xsd:enumeration value="Trainees"/>
                    <xsd:enumeration value="Staff"/>
                  </xsd:restriction>
                </xsd:simpleType>
              </xsd:element>
            </xsd:sequence>
          </xsd:extension>
        </xsd:complexContent>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60b1d43-dbbb-4ccd-81d1-8af7af92a028"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6ea46e86-a036-4144-b5d5-e9ee15c60ef7}" ma:internalName="TaxCatchAll" ma:showField="CatchAllData" ma:web="760b1d43-dbbb-4ccd-81d1-8af7af92a028">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abel xmlns="02323e2b-ed6c-4601-bc4f-7f982fb3745d">
      <Value>Trainees</Value>
    </Label>
    <_ip_UnifiedCompliancePolicyUIAction xmlns="http://schemas.microsoft.com/sharepoint/v3" xsi:nil="true"/>
    <Date xmlns="02323e2b-ed6c-4601-bc4f-7f982fb3745d" xsi:nil="true"/>
    <_ip_UnifiedCompliancePolicyProperties xmlns="http://schemas.microsoft.com/sharepoint/v3" xsi:nil="true"/>
    <TaxCatchAll xmlns="760b1d43-dbbb-4ccd-81d1-8af7af92a028" xsi:nil="true"/>
    <lcf76f155ced4ddcb4097134ff3c332f xmlns="02323e2b-ed6c-4601-bc4f-7f982fb3745d">
      <Terms xmlns="http://schemas.microsoft.com/office/infopath/2007/PartnerControls"/>
    </lcf76f155ced4ddcb4097134ff3c332f>
    <SharedWithUsers xmlns="760b1d43-dbbb-4ccd-81d1-8af7af92a028">
      <UserInfo>
        <DisplayName>Stephen Airey</DisplayName>
        <AccountId>24</AccountId>
        <AccountType/>
      </UserInfo>
      <UserInfo>
        <DisplayName>Ysee Douenne</DisplayName>
        <AccountId>262</AccountId>
        <AccountType/>
      </UserInfo>
      <UserInfo>
        <DisplayName>Dina Carapinha</DisplayName>
        <AccountId>13</AccountId>
        <AccountType/>
      </UserInfo>
      <UserInfo>
        <DisplayName>Arya Parikh</DisplayName>
        <AccountId>226</AccountId>
        <AccountType/>
      </UserInfo>
    </SharedWithUsers>
  </documentManagement>
</p:properties>
</file>

<file path=customXml/itemProps1.xml><?xml version="1.0" encoding="utf-8"?>
<ds:datastoreItem xmlns:ds="http://schemas.openxmlformats.org/officeDocument/2006/customXml" ds:itemID="{548D79E0-F545-4A75-B39D-7B8AF1D9BA85}">
  <ds:schemaRefs>
    <ds:schemaRef ds:uri="http://schemas.microsoft.com/sharepoint/v3/contenttype/forms"/>
  </ds:schemaRefs>
</ds:datastoreItem>
</file>

<file path=customXml/itemProps2.xml><?xml version="1.0" encoding="utf-8"?>
<ds:datastoreItem xmlns:ds="http://schemas.openxmlformats.org/officeDocument/2006/customXml" ds:itemID="{3EA32187-F04E-40F9-8BC3-42D2D38FC89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02323e2b-ed6c-4601-bc4f-7f982fb3745d"/>
    <ds:schemaRef ds:uri="760b1d43-dbbb-4ccd-81d1-8af7af92a02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E22279E-2C4C-4C93-8498-455A58D1433E}">
  <ds:schemaRefs>
    <ds:schemaRef ds:uri="http://schemas.microsoft.com/office/2006/metadata/properties"/>
    <ds:schemaRef ds:uri="760b1d43-dbbb-4ccd-81d1-8af7af92a028"/>
    <ds:schemaRef ds:uri="http://purl.org/dc/terms/"/>
    <ds:schemaRef ds:uri="http://schemas.openxmlformats.org/package/2006/metadata/core-properties"/>
    <ds:schemaRef ds:uri="http://schemas.microsoft.com/sharepoint/v3"/>
    <ds:schemaRef ds:uri="http://purl.org/dc/dcmitype/"/>
    <ds:schemaRef ds:uri="http://purl.org/dc/elements/1.1/"/>
    <ds:schemaRef ds:uri="http://schemas.microsoft.com/office/2006/documentManagement/types"/>
    <ds:schemaRef ds:uri="http://schemas.microsoft.com/office/infopath/2007/PartnerControls"/>
    <ds:schemaRef ds:uri="02323e2b-ed6c-4601-bc4f-7f982fb3745d"/>
    <ds:schemaRef ds:uri="http://www.w3.org/XML/1998/namespace"/>
  </ds:schemaRefs>
</ds:datastoreItem>
</file>

<file path=docMetadata/LabelInfo.xml><?xml version="1.0" encoding="utf-8"?>
<clbl:labelList xmlns:clbl="http://schemas.microsoft.com/office/2020/mipLabelMetadata">
  <clbl:label id="{3976fa30-1907-4356-8241-62ea5e1c0256}" enabled="1" method="Standard" siteId="{9a5cacd0-2bef-4dd7-ac5c-7ebe1f54f495}" contentBits="0" removed="0"/>
</clbl:labelList>
</file>

<file path=docProps/app.xml><?xml version="1.0" encoding="utf-8"?>
<Properties xmlns="http://schemas.openxmlformats.org/officeDocument/2006/extended-properties" xmlns:vt="http://schemas.openxmlformats.org/officeDocument/2006/docPropsVTypes">
  <Template>ESA Presentation</Template>
  <TotalTime>446</TotalTime>
  <Words>10083</Words>
  <Application>Microsoft Macintosh PowerPoint</Application>
  <PresentationFormat>Custom</PresentationFormat>
  <Paragraphs>884</Paragraphs>
  <Slides>72</Slides>
  <Notes>25</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72</vt:i4>
      </vt:variant>
    </vt:vector>
  </HeadingPairs>
  <TitlesOfParts>
    <vt:vector size="83" baseType="lpstr">
      <vt:lpstr>MS PGothic</vt:lpstr>
      <vt:lpstr>Arial</vt:lpstr>
      <vt:lpstr>Calibri</vt:lpstr>
      <vt:lpstr>Georgia</vt:lpstr>
      <vt:lpstr>Times New Roman</vt:lpstr>
      <vt:lpstr>Verdana</vt:lpstr>
      <vt:lpstr>Wingdings</vt:lpstr>
      <vt:lpstr>ESA_Presentation_DARK</vt:lpstr>
      <vt:lpstr>ESA_Presentation_DARK_BG</vt:lpstr>
      <vt:lpstr>ESA_Presentation_CLEAR</vt:lpstr>
      <vt:lpstr>ESA_Presentation_CLEAR_BG</vt:lpstr>
      <vt:lpstr>PowerPoint Presentation</vt:lpstr>
      <vt:lpstr>Summary of the presentation</vt:lpstr>
      <vt:lpstr>Disclaimer</vt:lpstr>
      <vt:lpstr>Proposal Template (hints and tips)</vt:lpstr>
      <vt:lpstr>Proposal Template Common Mistakes / Checklist before submission</vt:lpstr>
      <vt:lpstr>Proposal Template – Common Mistakes</vt:lpstr>
      <vt:lpstr>Proposal Template – Common Mistakes</vt:lpstr>
      <vt:lpstr>Proposal Template – Common Mistakes - ChatGPT</vt:lpstr>
      <vt:lpstr>Proposal Template – Cover Letter</vt:lpstr>
      <vt:lpstr>Proposal Template – Title</vt:lpstr>
      <vt:lpstr>Proposal Template Part 1 – Technical and Application</vt:lpstr>
      <vt:lpstr>Proposal Template: Part 1 – Technical and Application</vt:lpstr>
      <vt:lpstr>Proposal Template: Part 1 – Technical and Application</vt:lpstr>
      <vt:lpstr>Proposal Template: Part 1 – Technical and Application</vt:lpstr>
      <vt:lpstr>Proposal Template: Part 1 – Technical and Application</vt:lpstr>
      <vt:lpstr>Proposal Template: Part 1 – Technical and Application</vt:lpstr>
      <vt:lpstr>Proposal Template: Part 1 – Technical and Application</vt:lpstr>
      <vt:lpstr>Proposal Template: Part 1 – Technical and Application</vt:lpstr>
      <vt:lpstr>Proposal Template: Part 1 – Technical and Application</vt:lpstr>
      <vt:lpstr>Proposal Template: Part 1 – Technical and Application</vt:lpstr>
      <vt:lpstr>Proposal Template: Part 1 – Technical and Application</vt:lpstr>
      <vt:lpstr>Proposal Template: Part 1 – Technical and Application</vt:lpstr>
      <vt:lpstr>Proposal Template: Part 1 – Technical and Application</vt:lpstr>
      <vt:lpstr>Proposal Template: Part 1 – Technical and Application</vt:lpstr>
      <vt:lpstr>Proposal Template: Part 1 – Technical and Application</vt:lpstr>
      <vt:lpstr>Proposal Template: Part 1 – Technical and Application</vt:lpstr>
      <vt:lpstr>Proposal Template: Part 1 – Technical and Application</vt:lpstr>
      <vt:lpstr>Proposal Template: Part 1 – Technical and Application</vt:lpstr>
      <vt:lpstr>Proposal Template Part 2 – Management</vt:lpstr>
      <vt:lpstr>Proposal Template: Part 2 – Management</vt:lpstr>
      <vt:lpstr>Proposal Template: Part 2 – Management</vt:lpstr>
      <vt:lpstr>Proposal Template: Part 2 – Management</vt:lpstr>
      <vt:lpstr>Proposal Template: Part 2 – Management</vt:lpstr>
      <vt:lpstr>Proposal Template: Part 2 – Management</vt:lpstr>
      <vt:lpstr>Proposal Template: Part 2 – Management</vt:lpstr>
      <vt:lpstr>Proposal Template: Part 2 – Management</vt:lpstr>
      <vt:lpstr>Proposal Template: Part 2 – Management</vt:lpstr>
      <vt:lpstr>Proposal Template: Part 2 – Management</vt:lpstr>
      <vt:lpstr>Proposal Template: Part 2 – Management</vt:lpstr>
      <vt:lpstr>Proposal Template: Part 2 – Management</vt:lpstr>
      <vt:lpstr>Proposal Template Part 3 – Financial</vt:lpstr>
      <vt:lpstr>Proposal Template: Part 3 – Financial</vt:lpstr>
      <vt:lpstr>Proposal Template: Part 3 – Financial</vt:lpstr>
      <vt:lpstr>Proposal Template: Part 3 – Financial </vt:lpstr>
      <vt:lpstr>Proposal Template: Part 3 – Financial </vt:lpstr>
      <vt:lpstr>Proposal Template: Part 3 – Financial</vt:lpstr>
      <vt:lpstr>Proposal Template: Part 3 – Financial </vt:lpstr>
      <vt:lpstr>Proposal Template: Part 3 – Financial </vt:lpstr>
      <vt:lpstr>Proposal Template: Part 3 – Financial </vt:lpstr>
      <vt:lpstr>Proposal Template: Part 3 – Financial </vt:lpstr>
      <vt:lpstr>Proposal Template: Part 3 – Financial </vt:lpstr>
      <vt:lpstr>Proposal Template: Part 3 – Financial </vt:lpstr>
      <vt:lpstr>Proposal Template: Part 3 – Financial </vt:lpstr>
      <vt:lpstr>Proposal Template: Part 3 – Financial </vt:lpstr>
      <vt:lpstr>Proposal Template: Part 3 – Financial </vt:lpstr>
      <vt:lpstr>Proposal Template: Part 3 – Financial </vt:lpstr>
      <vt:lpstr>Proposal Template: Part 3 – Financial </vt:lpstr>
      <vt:lpstr>Proposal Template: Part 3 – Financial </vt:lpstr>
      <vt:lpstr>Proposal Template: Part 3 – Financial </vt:lpstr>
      <vt:lpstr>Proposal Template: Part 3 – Financial </vt:lpstr>
      <vt:lpstr>Proposal Template: Part 3 – Financial </vt:lpstr>
      <vt:lpstr>Proposal Template: Part 3 – Financial </vt:lpstr>
      <vt:lpstr>Proposal Template: Part 3 – Financial </vt:lpstr>
      <vt:lpstr>Proposal Template: Part 3 – Financial </vt:lpstr>
      <vt:lpstr>Proposal Template: Part 3 – Financial </vt:lpstr>
      <vt:lpstr>Proposal Template Part 4 – Contract Conditions</vt:lpstr>
      <vt:lpstr>Proposal Template: Part 4 – Contract Conditions</vt:lpstr>
      <vt:lpstr>Proposal Template: Part 4 – Contract Conditions</vt:lpstr>
      <vt:lpstr>Proposal Template: Part 4 – Contract Conditions </vt:lpstr>
      <vt:lpstr>Proposal Template: Part 4 – Contract Conditions </vt:lpstr>
      <vt:lpstr>Security Measures Applied to Submitted Proposals</vt:lpstr>
      <vt:lpstr>You made it! Questions? Stephen.Airey@esa.int Jennifer.Ngo-Anh@esa.int Maria.Dasi@ext.esa.int</vt:lpstr>
    </vt:vector>
  </TitlesOfParts>
  <Manager/>
  <Company>ESA</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PRESENTATION</dc:title>
  <dc:subject>TITLE OF PRESENTATION</dc:subject>
  <dc:creator>Arya Parikh</dc:creator>
  <cp:keywords/>
  <dc:description/>
  <cp:lastModifiedBy>Jennifer Ngo-Anh</cp:lastModifiedBy>
  <cp:revision>11</cp:revision>
  <cp:lastPrinted>2008-08-26T16:26:23Z</cp:lastPrinted>
  <dcterms:created xsi:type="dcterms:W3CDTF">2025-03-18T15:21:10Z</dcterms:created>
  <dcterms:modified xsi:type="dcterms:W3CDTF">2025-10-06T11:45:16Z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Title">
    <vt:lpwstr>TITLE OF PRESENTATION</vt:lpwstr>
  </property>
  <property fmtid="{D5CDD505-2E9C-101B-9397-08002B2CF9AE}" pid="3" name="PSubtitle">
    <vt:lpwstr>TITLE OF PRESENTATION</vt:lpwstr>
  </property>
  <property fmtid="{D5CDD505-2E9C-101B-9397-08002B2CF9AE}" pid="4" name="PAuthor">
    <vt:lpwstr>Arya Parikh</vt:lpwstr>
  </property>
  <property fmtid="{D5CDD505-2E9C-101B-9397-08002B2CF9AE}" pid="5" name="PPlace">
    <vt:lpwstr/>
  </property>
  <property fmtid="{D5CDD505-2E9C-101B-9397-08002B2CF9AE}" pid="6" name="PDate">
    <vt:lpwstr>DD/MM/YYYY</vt:lpwstr>
  </property>
  <property fmtid="{D5CDD505-2E9C-101B-9397-08002B2CF9AE}" pid="7" name="PProgramme">
    <vt:lpwstr/>
  </property>
  <property fmtid="{D5CDD505-2E9C-101B-9397-08002B2CF9AE}" pid="8" name="PEmail">
    <vt:lpwstr/>
  </property>
  <property fmtid="{D5CDD505-2E9C-101B-9397-08002B2CF9AE}" pid="9" name="PClassification">
    <vt:lpwstr>ESA UNCLASSIFIED – For Official Use</vt:lpwstr>
  </property>
  <property fmtid="{D5CDD505-2E9C-101B-9397-08002B2CF9AE}" pid="10" name="POptionButton1">
    <vt:bool>true</vt:bool>
  </property>
  <property fmtid="{D5CDD505-2E9C-101B-9397-08002B2CF9AE}" pid="11" name="POptionButton2">
    <vt:bool>false</vt:bool>
  </property>
  <property fmtid="{D5CDD505-2E9C-101B-9397-08002B2CF9AE}" pid="12" name="ESAVersion">
    <vt:lpwstr>5GV2.0</vt:lpwstr>
  </property>
  <property fmtid="{D5CDD505-2E9C-101B-9397-08002B2CF9AE}" pid="13" name="ShowESADialog1">
    <vt:bool>true</vt:bool>
  </property>
  <property fmtid="{D5CDD505-2E9C-101B-9397-08002B2CF9AE}" pid="14" name="ContentTypeId">
    <vt:lpwstr>0x010100BA57F8890F759C44ACFA1EBD5B9C41D8</vt:lpwstr>
  </property>
  <property fmtid="{D5CDD505-2E9C-101B-9397-08002B2CF9AE}" pid="15" name="Document Type">
    <vt:lpwstr>HO - Handout / Presentation</vt:lpwstr>
  </property>
  <property fmtid="{D5CDD505-2E9C-101B-9397-08002B2CF9AE}" pid="16" name="Reference">
    <vt:lpwstr/>
  </property>
  <property fmtid="{D5CDD505-2E9C-101B-9397-08002B2CF9AE}" pid="17" name="Classification">
    <vt:lpwstr>ESA UNCLASSIFIED – For ESA Official Use Only</vt:lpwstr>
  </property>
  <property fmtid="{D5CDD505-2E9C-101B-9397-08002B2CF9AE}" pid="18" name="Classification Caveat">
    <vt:lpwstr/>
  </property>
  <property fmtid="{D5CDD505-2E9C-101B-9397-08002B2CF9AE}" pid="19" name="Status">
    <vt:lpwstr>N/A</vt:lpwstr>
  </property>
  <property fmtid="{D5CDD505-2E9C-101B-9397-08002B2CF9AE}" pid="20" name="bmsSiteName">
    <vt:lpwstr/>
  </property>
  <property fmtid="{D5CDD505-2E9C-101B-9397-08002B2CF9AE}" pid="21" name="Originating Organisation">
    <vt:lpwstr/>
  </property>
  <property fmtid="{D5CDD505-2E9C-101B-9397-08002B2CF9AE}" pid="22" name="Distribution">
    <vt:lpwstr/>
  </property>
  <property fmtid="{D5CDD505-2E9C-101B-9397-08002B2CF9AE}" pid="23" name="bmsSitename2">
    <vt:lpwstr/>
  </property>
  <property fmtid="{D5CDD505-2E9C-101B-9397-08002B2CF9AE}" pid="24" name="bmsAddress">
    <vt:lpwstr/>
  </property>
  <property fmtid="{D5CDD505-2E9C-101B-9397-08002B2CF9AE}" pid="25" name="bmsPlace">
    <vt:lpwstr/>
  </property>
  <property fmtid="{D5CDD505-2E9C-101B-9397-08002B2CF9AE}" pid="26" name="bmsPhoneFax">
    <vt:lpwstr/>
  </property>
  <property fmtid="{D5CDD505-2E9C-101B-9397-08002B2CF9AE}" pid="27" name="Issue">
    <vt:i4>0</vt:i4>
  </property>
  <property fmtid="{D5CDD505-2E9C-101B-9397-08002B2CF9AE}" pid="28" name="Revision">
    <vt:i4>0</vt:i4>
  </property>
  <property fmtid="{D5CDD505-2E9C-101B-9397-08002B2CF9AE}" pid="29" name="Issue Date">
    <vt:filetime>2025-03-17T23:00:00Z</vt:filetime>
  </property>
  <property fmtid="{D5CDD505-2E9C-101B-9397-08002B2CF9AE}" pid="30" name="Organisational_x0020_entity">
    <vt:lpwstr/>
  </property>
  <property fmtid="{D5CDD505-2E9C-101B-9397-08002B2CF9AE}" pid="31" name="_dlc_DocIdItemGuid">
    <vt:lpwstr>5f0bab48-4ce0-4eab-83cc-d71b5b88219f</vt:lpwstr>
  </property>
  <property fmtid="{D5CDD505-2E9C-101B-9397-08002B2CF9AE}" pid="32" name="Organisational entity">
    <vt:lpwstr/>
  </property>
  <property fmtid="{D5CDD505-2E9C-101B-9397-08002B2CF9AE}" pid="33" name="IconOverlay">
    <vt:lpwstr/>
  </property>
  <property fmtid="{D5CDD505-2E9C-101B-9397-08002B2CF9AE}" pid="34" name="Document ID Value">
    <vt:lpwstr>PKKMWAM5UKCP-1108600927-1303</vt:lpwstr>
  </property>
  <property fmtid="{D5CDD505-2E9C-101B-9397-08002B2CF9AE}" pid="35" name="MSIP_Label_3976fa30-1907-4356-8241-62ea5e1c0256_Enabled">
    <vt:lpwstr>true</vt:lpwstr>
  </property>
  <property fmtid="{D5CDD505-2E9C-101B-9397-08002B2CF9AE}" pid="36" name="MSIP_Label_3976fa30-1907-4356-8241-62ea5e1c0256_SetDate">
    <vt:lpwstr>2020-09-30T12:03:24Z</vt:lpwstr>
  </property>
  <property fmtid="{D5CDD505-2E9C-101B-9397-08002B2CF9AE}" pid="37" name="MSIP_Label_3976fa30-1907-4356-8241-62ea5e1c0256_Method">
    <vt:lpwstr>Standard</vt:lpwstr>
  </property>
  <property fmtid="{D5CDD505-2E9C-101B-9397-08002B2CF9AE}" pid="38" name="MSIP_Label_3976fa30-1907-4356-8241-62ea5e1c0256_Name">
    <vt:lpwstr>ESA UNCLASSIFIED – For ESA Official Use Only</vt:lpwstr>
  </property>
  <property fmtid="{D5CDD505-2E9C-101B-9397-08002B2CF9AE}" pid="39" name="MSIP_Label_3976fa30-1907-4356-8241-62ea5e1c0256_SiteId">
    <vt:lpwstr>9a5cacd0-2bef-4dd7-ac5c-7ebe1f54f495</vt:lpwstr>
  </property>
  <property fmtid="{D5CDD505-2E9C-101B-9397-08002B2CF9AE}" pid="40" name="MSIP_Label_3976fa30-1907-4356-8241-62ea5e1c0256_ActionId">
    <vt:lpwstr>12cffb5a-e4fd-4993-a937-3b8906224a24</vt:lpwstr>
  </property>
  <property fmtid="{D5CDD505-2E9C-101B-9397-08002B2CF9AE}" pid="41" name="MSIP_Label_3976fa30-1907-4356-8241-62ea5e1c0256_ContentBits">
    <vt:lpwstr>0</vt:lpwstr>
  </property>
  <property fmtid="{D5CDD505-2E9C-101B-9397-08002B2CF9AE}" pid="42" name="MediaServiceImageTags">
    <vt:lpwstr/>
  </property>
  <property fmtid="{D5CDD505-2E9C-101B-9397-08002B2CF9AE}" pid="43" name="Image Tags">
    <vt:lpwstr/>
  </property>
  <property fmtid="{D5CDD505-2E9C-101B-9397-08002B2CF9AE}" pid="44" name="Unified Compliance Policy UI Action">
    <vt:lpwstr/>
  </property>
  <property fmtid="{D5CDD505-2E9C-101B-9397-08002B2CF9AE}" pid="45" name="Unified Compliance Policy Properties">
    <vt:lpwstr/>
  </property>
  <property fmtid="{D5CDD505-2E9C-101B-9397-08002B2CF9AE}" pid="46" name="Date">
    <vt:lpwstr/>
  </property>
</Properties>
</file>